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12192000" cy="6858000"/>
  <p:notesSz cx="6858000" cy="9144000"/>
  <p:embeddedFontLst>
    <p:embeddedFont>
      <p:font typeface="Century Gothic" panose="020B0502020202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sDG+8Y4f4uimZWVzx5vVWeJ0X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2"/>
  </p:normalViewPr>
  <p:slideViewPr>
    <p:cSldViewPr snapToGrid="0">
      <p:cViewPr varScale="1">
        <p:scale>
          <a:sx n="134" d="100"/>
          <a:sy n="134" d="100"/>
        </p:scale>
        <p:origin x="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ee1675f5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ee1675f5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23" name="Google Shape;23;p21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21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" name="Google Shape;25;p21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" name="Google Shape;26;p21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" name="Google Shape;27;p21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sz="36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8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24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body" idx="2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3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240"/>
              <a:buNone/>
              <a:defRPr sz="28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body" idx="4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body" idx="2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>
            <a:spLocks noGrp="1"/>
          </p:cNvSpPr>
          <p:nvPr>
            <p:ph type="pic" idx="2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noFill/>
          <a:ln w="15875" cap="flat" cmpd="sng">
            <a:solidFill>
              <a:schemeClr val="l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>
            <a:spLocks noGrp="1"/>
          </p:cNvSpPr>
          <p:nvPr>
            <p:ph type="pic" idx="2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noFill/>
          <a:ln w="15875" cap="flat" cmpd="sng">
            <a:solidFill>
              <a:schemeClr val="l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5"/>
          <p:cNvSpPr txBox="1"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5"/>
          <p:cNvSpPr txBox="1">
            <a:spLocks noGrp="1"/>
          </p:cNvSpPr>
          <p:nvPr>
            <p:ph type="body" idx="1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95" name="Google Shape;95;p35"/>
          <p:cNvSpPr txBox="1">
            <a:spLocks noGrp="1"/>
          </p:cNvSpPr>
          <p:nvPr>
            <p:ph type="body" idx="2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35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5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9" name="Google Shape;99;p35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8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0" name="Google Shape;100;p35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8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6"/>
          <p:cNvSpPr txBox="1"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6"/>
          <p:cNvSpPr txBox="1"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36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6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6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7"/>
          <p:cNvSpPr txBox="1"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>
            <a:spLocks noGrp="1"/>
          </p:cNvSpPr>
          <p:nvPr>
            <p:ph type="body" idx="1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110" name="Google Shape;110;p37"/>
          <p:cNvSpPr txBox="1">
            <a:spLocks noGrp="1"/>
          </p:cNvSpPr>
          <p:nvPr>
            <p:ph type="body" idx="2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37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7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7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14" name="Google Shape;114;p37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8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5" name="Google Shape;115;p37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8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8"/>
          <p:cNvSpPr txBox="1"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8"/>
          <p:cNvSpPr txBox="1">
            <a:spLocks noGrp="1"/>
          </p:cNvSpPr>
          <p:nvPr>
            <p:ph type="body" idx="1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119" name="Google Shape;119;p38"/>
          <p:cNvSpPr txBox="1">
            <a:spLocks noGrp="1"/>
          </p:cNvSpPr>
          <p:nvPr>
            <p:ph type="body" idx="2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8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9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9"/>
          <p:cNvSpPr txBox="1">
            <a:spLocks noGrp="1"/>
          </p:cNvSpPr>
          <p:nvPr>
            <p:ph type="body" idx="1"/>
          </p:nvPr>
        </p:nvSpPr>
        <p:spPr>
          <a:xfrm rot="5400000">
            <a:off x="3143778" y="-1773767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126" name="Google Shape;126;p39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9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9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0"/>
          <p:cNvSpPr txBox="1">
            <a:spLocks noGrp="1"/>
          </p:cNvSpPr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0"/>
          <p:cNvSpPr txBox="1">
            <a:spLocks noGrp="1"/>
          </p:cNvSpPr>
          <p:nvPr>
            <p:ph type="body" idx="1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0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0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marL="914400" lvl="1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marL="1371600" lvl="2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marL="1828800" lvl="3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marL="2286000" lvl="4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marL="4114800" lvl="8" indent="-32004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22C4ED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59" name="Google Shape;159;p25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0" name="Google Shape;160;p25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1" name="Google Shape;161;p25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2" name="Google Shape;162;p25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w="317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3" name="Google Shape;163;p25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w="317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0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7" name="Google Shape;7;p20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20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9;p20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0;p20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" name="Google Shape;11;p20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2" name="Google Shape;12;p20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302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sz="20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004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0988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99719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9972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972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972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972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9720" algn="l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">
              <a:srgbClr val="FFFFFF"/>
            </a:gs>
            <a:gs pos="100000">
              <a:srgbClr val="43D5FA"/>
            </a:gs>
          </a:gsLst>
          <a:lin ang="6120000" scaled="0"/>
        </a:gra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23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137" name="Google Shape;137;p23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8" name="Google Shape;138;p23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p23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0" name="Google Shape;140;p23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1" name="Google Shape;141;p23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302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▶"/>
              <a:defRPr sz="20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004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▶"/>
              <a:defRPr sz="18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0988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99719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9972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972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972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972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972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rgbClr val="22C4E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dt" idx="10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ftr" idx="11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sldNum" idx="12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3200" b="0" i="0" u="none" strike="noStrike" cap="none">
                <a:solidFill>
                  <a:srgbClr val="0D88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mailto:info@martinkeaveney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/dgrehoumzwqvhn7/Inter%20Week%201.mp3?dl=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>
            <a:spLocks noGrp="1"/>
          </p:cNvSpPr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IE" sz="5300" dirty="0"/>
            </a:br>
            <a:br>
              <a:rPr lang="en-IE" sz="5300" dirty="0"/>
            </a:br>
            <a:r>
              <a:rPr lang="en-IE" sz="5300" dirty="0"/>
              <a:t>CREATIVE WRITING: GENRES</a:t>
            </a:r>
            <a:br>
              <a:rPr lang="en-IE" dirty="0"/>
            </a:br>
            <a:br>
              <a:rPr lang="en-IE" sz="1600" dirty="0"/>
            </a:br>
            <a:br>
              <a:rPr lang="en-IE" sz="1600" dirty="0"/>
            </a:br>
            <a:r>
              <a:rPr lang="en-IE" sz="1600" dirty="0"/>
              <a:t>DR MARTIN KEAVENEY</a:t>
            </a:r>
            <a:endParaRPr dirty="0"/>
          </a:p>
        </p:txBody>
      </p:sp>
      <p:sp>
        <p:nvSpPr>
          <p:cNvPr id="169" name="Google Shape;169;p1"/>
          <p:cNvSpPr txBox="1">
            <a:spLocks noGrp="1"/>
          </p:cNvSpPr>
          <p:nvPr>
            <p:ph type="subTitle" idx="1"/>
          </p:nvPr>
        </p:nvSpPr>
        <p:spPr>
          <a:xfrm>
            <a:off x="1040295" y="574702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en-IE">
                <a:solidFill>
                  <a:schemeClr val="lt1"/>
                </a:solidFill>
              </a:rPr>
              <a:t>Week 1</a:t>
            </a: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r>
              <a:rPr lang="en-IE">
                <a:solidFill>
                  <a:schemeClr val="lt1"/>
                </a:solidFill>
              </a:rPr>
              <a:t>Introduction</a:t>
            </a: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endParaRPr/>
          </a:p>
          <a:p>
            <a:pPr marL="0" lvl="0" indent="0" algn="l" rtl="0">
              <a:spcBef>
                <a:spcPts val="925"/>
              </a:spcBef>
              <a:spcAft>
                <a:spcPts val="0"/>
              </a:spcAft>
              <a:buSzPct val="79999"/>
              <a:buNone/>
            </a:pPr>
            <a:endParaRPr/>
          </a:p>
        </p:txBody>
      </p:sp>
      <p:pic>
        <p:nvPicPr>
          <p:cNvPr id="170" name="Google Shape;170;p1" descr="A picture containing document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3954" y="2403868"/>
            <a:ext cx="4838806" cy="3208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7" name="Google Shape;177;p2" descr="A screenshot of a cell phone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 l="14980" r="14451" b="-1"/>
          <a:stretch/>
        </p:blipFill>
        <p:spPr>
          <a:xfrm>
            <a:off x="77806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 extrusionOk="0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8" name="Google Shape;178;p2"/>
          <p:cNvSpPr txBox="1">
            <a:spLocks noGrp="1"/>
          </p:cNvSpPr>
          <p:nvPr>
            <p:ph type="body" idx="1"/>
          </p:nvPr>
        </p:nvSpPr>
        <p:spPr>
          <a:xfrm>
            <a:off x="7532710" y="1822449"/>
            <a:ext cx="3479419" cy="307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120"/>
              <a:buChar char="▶"/>
            </a:pPr>
            <a:r>
              <a:rPr lang="en-IE" sz="1400"/>
              <a:t>Welcome</a:t>
            </a:r>
            <a:endParaRPr/>
          </a:p>
          <a:p>
            <a:pPr marL="285750" lvl="0" indent="-285750" algn="l" rtl="0">
              <a:spcBef>
                <a:spcPts val="880"/>
              </a:spcBef>
              <a:spcAft>
                <a:spcPts val="0"/>
              </a:spcAft>
              <a:buSzPts val="1120"/>
              <a:buChar char="▶"/>
            </a:pPr>
            <a:r>
              <a:rPr lang="en-IE" sz="1400"/>
              <a:t>Introduction</a:t>
            </a:r>
            <a:endParaRPr/>
          </a:p>
        </p:txBody>
      </p:sp>
      <p:grpSp>
        <p:nvGrpSpPr>
          <p:cNvPr id="179" name="Google Shape;179;p2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180" name="Google Shape;180;p2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1" name="Google Shape;181;p2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2" name="Google Shape;182;p2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3" name="Google Shape;183;p2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4" name="Google Shape;184;p2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1" y="0"/>
            <a:ext cx="12188825" cy="4572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91" name="Google Shape;191;p3"/>
          <p:cNvGrpSpPr/>
          <p:nvPr/>
        </p:nvGrpSpPr>
        <p:grpSpPr>
          <a:xfrm>
            <a:off x="1910605" y="645796"/>
            <a:ext cx="8364438" cy="3398053"/>
            <a:chOff x="945405" y="2857"/>
            <a:chExt cx="8364438" cy="3398053"/>
          </a:xfrm>
        </p:grpSpPr>
        <p:sp>
          <p:nvSpPr>
            <p:cNvPr id="192" name="Google Shape;192;p3"/>
            <p:cNvSpPr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solidFill>
              <a:srgbClr val="A50B82"/>
            </a:solidFill>
            <a:ln w="158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 txBox="1"/>
            <p:nvPr/>
          </p:nvSpPr>
          <p:spPr>
            <a:xfrm>
              <a:off x="945405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IE" sz="2700" b="0" i="0" u="sng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Objectives</a:t>
              </a:r>
              <a:endParaRPr sz="2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solidFill>
              <a:srgbClr val="11967B"/>
            </a:solidFill>
            <a:ln w="158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 txBox="1"/>
            <p:nvPr/>
          </p:nvSpPr>
          <p:spPr>
            <a:xfrm>
              <a:off x="3820681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IE" sz="27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Introduction to Genres</a:t>
              </a:r>
              <a:endParaRPr dirty="0"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solidFill>
              <a:srgbClr val="689E1C"/>
            </a:solidFill>
            <a:ln w="158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6695957" y="2857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IE" sz="27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Focus on key areas of the Writing Craft</a:t>
              </a:r>
              <a:endParaRPr sz="2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solidFill>
              <a:srgbClr val="E77A35"/>
            </a:solidFill>
            <a:ln w="158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 txBox="1"/>
            <p:nvPr/>
          </p:nvSpPr>
          <p:spPr>
            <a:xfrm>
              <a:off x="2383043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IE" sz="27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</a:t>
              </a:r>
              <a:r>
                <a:rPr lang="en-IE" sz="2700" b="0" i="0" u="none" strike="noStrike" cap="none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Oppoutunities</a:t>
              </a:r>
              <a:endParaRPr sz="2700" b="0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solidFill>
              <a:srgbClr val="C62024"/>
            </a:solidFill>
            <a:ln w="158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 txBox="1"/>
            <p:nvPr/>
          </p:nvSpPr>
          <p:spPr>
            <a:xfrm>
              <a:off x="5258319" y="1832578"/>
              <a:ext cx="2613886" cy="1568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entury Gothic"/>
                <a:buNone/>
              </a:pPr>
              <a:r>
                <a:rPr lang="en-IE" sz="27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Move toward publication</a:t>
              </a:r>
              <a:endParaRPr sz="2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4"/>
          <p:cNvGrpSpPr/>
          <p:nvPr/>
        </p:nvGrpSpPr>
        <p:grpSpPr>
          <a:xfrm>
            <a:off x="964411" y="1593145"/>
            <a:ext cx="10260000" cy="1800047"/>
            <a:chOff x="280199" y="907345"/>
            <a:chExt cx="10260000" cy="1800047"/>
          </a:xfrm>
        </p:grpSpPr>
        <p:sp>
          <p:nvSpPr>
            <p:cNvPr id="207" name="Google Shape;207;p4"/>
            <p:cNvSpPr/>
            <p:nvPr/>
          </p:nvSpPr>
          <p:spPr>
            <a:xfrm>
              <a:off x="775199" y="907345"/>
              <a:ext cx="810000" cy="810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280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 txBox="1"/>
            <p:nvPr/>
          </p:nvSpPr>
          <p:spPr>
            <a:xfrm>
              <a:off x="280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entury Gothic"/>
                <a:buNone/>
              </a:pPr>
              <a:r>
                <a:rPr lang="en-IE" sz="1700" b="0" i="0" u="sng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Seminar format</a:t>
              </a:r>
              <a:endParaRPr sz="1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2890199" y="907345"/>
              <a:ext cx="810000" cy="81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2395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 txBox="1"/>
            <p:nvPr/>
          </p:nvSpPr>
          <p:spPr>
            <a:xfrm>
              <a:off x="2395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entury Gothic"/>
                <a:buNone/>
              </a:pPr>
              <a:r>
                <a:rPr lang="en-IE" sz="17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lecture on craft</a:t>
              </a:r>
              <a:endParaRPr sz="1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5005199" y="907345"/>
              <a:ext cx="810000" cy="810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4510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 txBox="1"/>
            <p:nvPr/>
          </p:nvSpPr>
          <p:spPr>
            <a:xfrm>
              <a:off x="4510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entury Gothic"/>
                <a:buNone/>
              </a:pPr>
              <a:r>
                <a:rPr lang="en-IE" sz="17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Discussion on weekly reading</a:t>
              </a:r>
              <a:endParaRPr sz="1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7120199" y="907345"/>
              <a:ext cx="810000" cy="810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6625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 txBox="1"/>
            <p:nvPr/>
          </p:nvSpPr>
          <p:spPr>
            <a:xfrm>
              <a:off x="6625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entury Gothic"/>
                <a:buNone/>
              </a:pPr>
              <a:r>
                <a:rPr lang="en-IE" sz="17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Workshop on submitted pieces</a:t>
              </a:r>
              <a:endParaRPr sz="1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9235199" y="907345"/>
              <a:ext cx="810000" cy="8100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8740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 txBox="1"/>
            <p:nvPr/>
          </p:nvSpPr>
          <p:spPr>
            <a:xfrm>
              <a:off x="8740199" y="198739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entury Gothic"/>
                <a:buNone/>
              </a:pPr>
              <a:r>
                <a:rPr lang="en-IE" sz="17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 writing exercises</a:t>
              </a:r>
              <a:endParaRPr sz="17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5"/>
          <p:cNvGrpSpPr/>
          <p:nvPr/>
        </p:nvGrpSpPr>
        <p:grpSpPr>
          <a:xfrm>
            <a:off x="746370" y="1187659"/>
            <a:ext cx="10696081" cy="2611019"/>
            <a:chOff x="62158" y="501859"/>
            <a:chExt cx="10696081" cy="2611019"/>
          </a:xfrm>
        </p:grpSpPr>
        <p:sp>
          <p:nvSpPr>
            <p:cNvPr id="228" name="Google Shape;228;p5"/>
            <p:cNvSpPr/>
            <p:nvPr/>
          </p:nvSpPr>
          <p:spPr>
            <a:xfrm>
              <a:off x="523094" y="501859"/>
              <a:ext cx="1441902" cy="144190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830385" y="809149"/>
              <a:ext cx="827321" cy="82732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62158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 txBox="1"/>
            <p:nvPr/>
          </p:nvSpPr>
          <p:spPr>
            <a:xfrm>
              <a:off x="62158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DEVELOPING FOCUS IN YOUR WORK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3300530" y="501859"/>
              <a:ext cx="1441902" cy="144190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3607821" y="809149"/>
              <a:ext cx="827321" cy="82732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2839594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5"/>
            <p:cNvSpPr txBox="1"/>
            <p:nvPr/>
          </p:nvSpPr>
          <p:spPr>
            <a:xfrm>
              <a:off x="2839594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YOUR PRACTICE</a:t>
              </a:r>
              <a:endParaRPr sz="1800" b="0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6077965" y="501859"/>
              <a:ext cx="1441902" cy="144190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6385256" y="809149"/>
              <a:ext cx="827321" cy="82732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5617029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5"/>
            <p:cNvSpPr txBox="1"/>
            <p:nvPr/>
          </p:nvSpPr>
          <p:spPr>
            <a:xfrm>
              <a:off x="5617029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WHAT IS YOUR GENRE?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8855401" y="501859"/>
              <a:ext cx="1441902" cy="1441902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9162692" y="809149"/>
              <a:ext cx="827321" cy="82732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8394465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5"/>
            <p:cNvSpPr txBox="1"/>
            <p:nvPr/>
          </p:nvSpPr>
          <p:spPr>
            <a:xfrm>
              <a:off x="8394465" y="2392878"/>
              <a:ext cx="2363774" cy="72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WHAT IS YOUR MEDIUM?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6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4754563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80"/>
              <a:buChar char="▶"/>
            </a:pPr>
            <a:r>
              <a:rPr lang="en-IE" sz="1600" u="sng">
                <a:solidFill>
                  <a:schemeClr val="lt1"/>
                </a:solidFill>
              </a:rPr>
              <a:t>Texts for discussion</a:t>
            </a:r>
            <a:endParaRPr/>
          </a:p>
          <a:p>
            <a:pPr marL="285750" lvl="0" indent="-20447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None/>
            </a:pPr>
            <a:endParaRPr sz="1600">
              <a:solidFill>
                <a:schemeClr val="lt1"/>
              </a:solidFill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Readings and links have been/will be supplied. If you require hard copy let Martin know. If desired, the following texts/items can be purchased in advance.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 u="sng">
                <a:solidFill>
                  <a:schemeClr val="lt1"/>
                </a:solidFill>
              </a:rPr>
              <a:t>List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None/>
            </a:pPr>
            <a:endParaRPr sz="1600">
              <a:solidFill>
                <a:schemeClr val="lt1"/>
              </a:solidFill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Byatt, A.S. </a:t>
            </a:r>
            <a:r>
              <a:rPr lang="en-IE" sz="1600" i="1">
                <a:solidFill>
                  <a:schemeClr val="lt1"/>
                </a:solidFill>
              </a:rPr>
              <a:t>Possession</a:t>
            </a:r>
            <a:r>
              <a:rPr lang="en-IE" sz="1600">
                <a:solidFill>
                  <a:schemeClr val="lt1"/>
                </a:solidFill>
              </a:rPr>
              <a:t>  (1990). Vintage, 1991.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Cranston, Bryan. </a:t>
            </a:r>
            <a:r>
              <a:rPr lang="en-IE" sz="1600" i="1">
                <a:solidFill>
                  <a:schemeClr val="lt1"/>
                </a:solidFill>
              </a:rPr>
              <a:t>A Life in Parts. </a:t>
            </a:r>
            <a:r>
              <a:rPr lang="en-IE" sz="1600">
                <a:solidFill>
                  <a:schemeClr val="lt1"/>
                </a:solidFill>
              </a:rPr>
              <a:t>Orion, 2016.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Deary, Terry. </a:t>
            </a:r>
            <a:r>
              <a:rPr lang="en-IE" sz="1600" i="1">
                <a:solidFill>
                  <a:schemeClr val="lt1"/>
                </a:solidFill>
              </a:rPr>
              <a:t>Put Out The Light. </a:t>
            </a:r>
            <a:r>
              <a:rPr lang="en-IE" sz="1600">
                <a:solidFill>
                  <a:schemeClr val="lt1"/>
                </a:solidFill>
              </a:rPr>
              <a:t>A&amp;C Black, 2010.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McGahern, John. </a:t>
            </a:r>
            <a:r>
              <a:rPr lang="en-IE" sz="1600" i="1">
                <a:solidFill>
                  <a:schemeClr val="lt1"/>
                </a:solidFill>
              </a:rPr>
              <a:t>Memoir. </a:t>
            </a:r>
            <a:r>
              <a:rPr lang="en-IE" sz="1600">
                <a:solidFill>
                  <a:schemeClr val="lt1"/>
                </a:solidFill>
              </a:rPr>
              <a:t>Faber, 2005.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Wells, H.G. </a:t>
            </a:r>
            <a:r>
              <a:rPr lang="en-IE" sz="1600" i="1">
                <a:solidFill>
                  <a:schemeClr val="lt1"/>
                </a:solidFill>
              </a:rPr>
              <a:t>The Time Machine  </a:t>
            </a:r>
            <a:r>
              <a:rPr lang="en-IE" sz="1600">
                <a:solidFill>
                  <a:schemeClr val="lt1"/>
                </a:solidFill>
              </a:rPr>
              <a:t>(1895). Penguin, 2005.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Wodehouse, P.G.  </a:t>
            </a:r>
            <a:r>
              <a:rPr lang="en-IE" sz="1600" i="1">
                <a:solidFill>
                  <a:schemeClr val="lt1"/>
                </a:solidFill>
              </a:rPr>
              <a:t>The Girl in Blue </a:t>
            </a:r>
            <a:r>
              <a:rPr lang="en-IE" sz="1600">
                <a:solidFill>
                  <a:schemeClr val="lt1"/>
                </a:solidFill>
              </a:rPr>
              <a:t>(1970). Penguin, 1987.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920"/>
              </a:spcBef>
              <a:spcAft>
                <a:spcPts val="0"/>
              </a:spcAft>
              <a:buSzPts val="1280"/>
              <a:buChar char="▶"/>
            </a:pPr>
            <a:r>
              <a:rPr lang="en-IE" sz="1600">
                <a:solidFill>
                  <a:schemeClr val="lt1"/>
                </a:solidFill>
              </a:rPr>
              <a:t>Other readings TBA &amp; selected theoretical readings to be referred to.</a:t>
            </a:r>
            <a:endParaRPr/>
          </a:p>
          <a:p>
            <a:pPr marL="285750" lvl="0" indent="-219709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SzPts val="1040"/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250" name="Google Shape;250;p6"/>
          <p:cNvSpPr/>
          <p:nvPr/>
        </p:nvSpPr>
        <p:spPr>
          <a:xfrm>
            <a:off x="6095999" y="0"/>
            <a:ext cx="4657345" cy="6858000"/>
          </a:xfrm>
          <a:prstGeom prst="rect">
            <a:avLst/>
          </a:prstGeom>
          <a:solidFill>
            <a:srgbClr val="0F486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10753344" y="0"/>
            <a:ext cx="1438656" cy="6858000"/>
          </a:xfrm>
          <a:prstGeom prst="rect">
            <a:avLst/>
          </a:prstGeom>
          <a:solidFill>
            <a:srgbClr val="09304A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52" name="Google Shape;252;p6"/>
          <p:cNvGrpSpPr/>
          <p:nvPr/>
        </p:nvGrpSpPr>
        <p:grpSpPr>
          <a:xfrm>
            <a:off x="10769288" y="3770390"/>
            <a:ext cx="1419541" cy="1660354"/>
            <a:chOff x="10292292" y="2963333"/>
            <a:chExt cx="1896536" cy="2218267"/>
          </a:xfrm>
        </p:grpSpPr>
        <p:cxnSp>
          <p:nvCxnSpPr>
            <p:cNvPr id="253" name="Google Shape;253;p6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rgbClr val="FFFFFF">
                  <a:alpha val="6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4" name="Google Shape;254;p6"/>
            <p:cNvCxnSpPr/>
            <p:nvPr/>
          </p:nvCxnSpPr>
          <p:spPr>
            <a:xfrm flipH="1">
              <a:off x="10292292" y="3190344"/>
              <a:ext cx="1896535" cy="1896533"/>
            </a:xfrm>
            <a:prstGeom prst="straightConnector1">
              <a:avLst/>
            </a:prstGeom>
            <a:noFill/>
            <a:ln w="9525" cap="flat" cmpd="sng">
              <a:solidFill>
                <a:srgbClr val="FFFFFF">
                  <a:alpha val="6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5" name="Google Shape;255;p6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rgbClr val="FFFFFF">
                  <a:alpha val="6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6" name="Google Shape;256;p6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rgbClr val="FFFFFF">
                  <a:alpha val="6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7" name="Google Shape;257;p6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rgbClr val="FFFFFF">
                  <a:alpha val="6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7"/>
          <p:cNvGrpSpPr/>
          <p:nvPr/>
        </p:nvGrpSpPr>
        <p:grpSpPr>
          <a:xfrm>
            <a:off x="290488" y="1644983"/>
            <a:ext cx="11738909" cy="1944999"/>
            <a:chOff x="3575" y="717332"/>
            <a:chExt cx="11738909" cy="1944999"/>
          </a:xfrm>
        </p:grpSpPr>
        <p:sp>
          <p:nvSpPr>
            <p:cNvPr id="270" name="Google Shape;270;p7"/>
            <p:cNvSpPr/>
            <p:nvPr/>
          </p:nvSpPr>
          <p:spPr>
            <a:xfrm>
              <a:off x="3575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62363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 txBox="1"/>
            <p:nvPr/>
          </p:nvSpPr>
          <p:spPr>
            <a:xfrm>
              <a:off x="108940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sng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Course outline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711391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1770179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 txBox="1"/>
            <p:nvPr/>
          </p:nvSpPr>
          <p:spPr>
            <a:xfrm>
              <a:off x="181675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1 Intro/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Comedy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3419207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3477994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 txBox="1"/>
            <p:nvPr/>
          </p:nvSpPr>
          <p:spPr>
            <a:xfrm>
              <a:off x="352457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2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Historical Fiction/</a:t>
              </a:r>
              <a:endPara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Structure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5127022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5185810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7"/>
            <p:cNvSpPr txBox="1"/>
            <p:nvPr/>
          </p:nvSpPr>
          <p:spPr>
            <a:xfrm>
              <a:off x="5232387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3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entury Gothic"/>
                <a:buNone/>
              </a:pPr>
              <a:r>
                <a:rPr lang="en-IE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Children’s Fiction/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entury Gothic"/>
                <a:buNone/>
              </a:pPr>
              <a:r>
                <a:rPr lang="en-IE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Effects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6840621" y="717692"/>
              <a:ext cx="1433227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6899408" y="773540"/>
              <a:ext cx="1433227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 txBox="1"/>
            <p:nvPr/>
          </p:nvSpPr>
          <p:spPr>
            <a:xfrm>
              <a:off x="6941386" y="815518"/>
              <a:ext cx="1349271" cy="1804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4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Memoir/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Tone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8385641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8444429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7"/>
            <p:cNvSpPr txBox="1"/>
            <p:nvPr/>
          </p:nvSpPr>
          <p:spPr>
            <a:xfrm>
              <a:off x="8491006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5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entury Gothic"/>
                <a:buNone/>
              </a:pPr>
              <a:r>
                <a:rPr lang="en-IE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Nonfiction/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entury Gothic"/>
                <a:buNone/>
              </a:pPr>
              <a:r>
                <a:rPr lang="en-IE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Pace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10093457" y="717332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rgbClr val="A50B8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10152244" y="773180"/>
              <a:ext cx="1590240" cy="1888791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5875" cap="rnd" cmpd="sng">
              <a:solidFill>
                <a:srgbClr val="A50B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 txBox="1"/>
            <p:nvPr/>
          </p:nvSpPr>
          <p:spPr>
            <a:xfrm>
              <a:off x="10198821" y="819757"/>
              <a:ext cx="1497086" cy="1795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entury Gothic"/>
                <a:buNone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Week 6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entury Gothic"/>
                <a:buNone/>
              </a:pPr>
              <a:r>
                <a:rPr lang="en-IE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Fantasy/</a:t>
              </a:r>
              <a:endParaRPr>
                <a:solidFill>
                  <a:schemeClr val="dk1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entury Gothic"/>
                <a:buNone/>
              </a:pPr>
              <a:r>
                <a:rPr lang="en-IE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Extended Workshop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">
              <a:schemeClr val="lt1"/>
            </a:gs>
            <a:gs pos="100000">
              <a:srgbClr val="E1E1E1"/>
            </a:gs>
          </a:gsLst>
          <a:lin ang="6120000" scaled="0"/>
        </a:gra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8"/>
          <p:cNvSpPr/>
          <p:nvPr/>
        </p:nvSpPr>
        <p:spPr>
          <a:xfrm rot="10800000" flipH="1">
            <a:off x="0" y="1"/>
            <a:ext cx="12188825" cy="6857999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lt1"/>
              </a:gs>
              <a:gs pos="10000">
                <a:schemeClr val="lt1"/>
              </a:gs>
              <a:gs pos="100000">
                <a:srgbClr val="E1E1E1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8"/>
          <p:cNvSpPr txBox="1">
            <a:spLocks noGrp="1"/>
          </p:cNvSpPr>
          <p:nvPr>
            <p:ph type="ctrTitle"/>
          </p:nvPr>
        </p:nvSpPr>
        <p:spPr>
          <a:xfrm>
            <a:off x="771524" y="2895599"/>
            <a:ext cx="9591675" cy="146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entury Gothic"/>
              <a:buNone/>
            </a:pPr>
            <a:br>
              <a:rPr lang="en-IE" sz="6000" dirty="0">
                <a:solidFill>
                  <a:schemeClr val="dk2"/>
                </a:solidFill>
              </a:rPr>
            </a:br>
            <a:r>
              <a:rPr lang="en-IE" sz="6000" dirty="0">
                <a:solidFill>
                  <a:schemeClr val="dk2"/>
                </a:solidFill>
              </a:rPr>
              <a:t>FINAL PROJECT </a:t>
            </a:r>
            <a:endParaRPr dirty="0"/>
          </a:p>
        </p:txBody>
      </p:sp>
      <p:sp>
        <p:nvSpPr>
          <p:cNvPr id="298" name="Google Shape;298;p8"/>
          <p:cNvSpPr txBox="1">
            <a:spLocks noGrp="1"/>
          </p:cNvSpPr>
          <p:nvPr>
            <p:ph type="subTitle" idx="1"/>
          </p:nvPr>
        </p:nvSpPr>
        <p:spPr>
          <a:xfrm>
            <a:off x="684212" y="4648198"/>
            <a:ext cx="7005742" cy="114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IE">
                <a:solidFill>
                  <a:schemeClr val="dk1"/>
                </a:solidFill>
              </a:rPr>
              <a:t>Optional - more details to follow…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3" name="Google Shape;303;p9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4" name="Google Shape;304;p9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5" name="Google Shape;305;p9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6" name="Google Shape;306;p9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7" name="Google Shape;307;p9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8" name="Google Shape;308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9"/>
          <p:cNvSpPr txBox="1">
            <a:spLocks noGrp="1"/>
          </p:cNvSpPr>
          <p:nvPr>
            <p:ph type="title"/>
          </p:nvPr>
        </p:nvSpPr>
        <p:spPr>
          <a:xfrm>
            <a:off x="665641" y="4473679"/>
            <a:ext cx="9552558" cy="123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n-IE" sz="4800"/>
              <a:t>INTRODUCTIONS</a:t>
            </a:r>
            <a:endParaRPr/>
          </a:p>
        </p:txBody>
      </p:sp>
      <p:grpSp>
        <p:nvGrpSpPr>
          <p:cNvPr id="310" name="Google Shape;310;p9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11" name="Google Shape;311;p9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2" name="Google Shape;312;p9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3" name="Google Shape;313;p9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4" name="Google Shape;314;p9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5" name="Google Shape;315;p9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16" name="Google Shape;316;p9"/>
          <p:cNvSpPr/>
          <p:nvPr/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lt1"/>
          </a:solidFill>
          <a:ln w="15875" cap="rnd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7" name="Google Shape;317;p9" descr="A drawing of a pers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9421" r="2" b="16534"/>
          <a:stretch/>
        </p:blipFill>
        <p:spPr>
          <a:xfrm>
            <a:off x="834934" y="854087"/>
            <a:ext cx="9290304" cy="3280831"/>
          </a:xfrm>
          <a:custGeom>
            <a:avLst/>
            <a:gdLst/>
            <a:ahLst/>
            <a:cxnLst/>
            <a:rect l="l" t="t" r="r" b="b"/>
            <a:pathLst>
              <a:path w="9290304" h="3280831" extrusionOk="0">
                <a:moveTo>
                  <a:pt x="402071" y="0"/>
                </a:moveTo>
                <a:lnTo>
                  <a:pt x="9290304" y="0"/>
                </a:lnTo>
                <a:lnTo>
                  <a:pt x="9290304" y="2876895"/>
                </a:lnTo>
                <a:lnTo>
                  <a:pt x="8886368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3" name="Google Shape;323;p10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24" name="Google Shape;324;p10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5" name="Google Shape;325;p10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6" name="Google Shape;326;p10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7" name="Google Shape;327;p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28" name="Google Shape;328;p10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29" name="Google Shape;329;p10"/>
          <p:cNvGrpSpPr/>
          <p:nvPr/>
        </p:nvGrpSpPr>
        <p:grpSpPr>
          <a:xfrm>
            <a:off x="691712" y="1596654"/>
            <a:ext cx="8519398" cy="1793557"/>
            <a:chOff x="7500" y="910854"/>
            <a:chExt cx="8519398" cy="1793557"/>
          </a:xfrm>
        </p:grpSpPr>
        <p:sp>
          <p:nvSpPr>
            <p:cNvPr id="330" name="Google Shape;330;p10"/>
            <p:cNvSpPr/>
            <p:nvPr/>
          </p:nvSpPr>
          <p:spPr>
            <a:xfrm>
              <a:off x="7500" y="910854"/>
              <a:ext cx="4483893" cy="1793557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FFA87B"/>
                </a:gs>
                <a:gs pos="100000">
                  <a:srgbClr val="D2641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1" name="Google Shape;331;p10"/>
            <p:cNvSpPr txBox="1"/>
            <p:nvPr/>
          </p:nvSpPr>
          <p:spPr>
            <a:xfrm>
              <a:off x="904279" y="910854"/>
              <a:ext cx="2690336" cy="1793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4000" tIns="54650" rIns="54650" bIns="54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IE" sz="41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r>
                <a:rPr lang="en-IE" sz="4100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Exercise!</a:t>
              </a:r>
              <a:endParaRPr sz="4100" b="0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" name="Google Shape;332;p10"/>
            <p:cNvSpPr/>
            <p:nvPr/>
          </p:nvSpPr>
          <p:spPr>
            <a:xfrm>
              <a:off x="4043005" y="910854"/>
              <a:ext cx="4483893" cy="1793557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E65657"/>
                </a:gs>
                <a:gs pos="100000">
                  <a:srgbClr val="A61D1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0"/>
            <p:cNvSpPr txBox="1"/>
            <p:nvPr/>
          </p:nvSpPr>
          <p:spPr>
            <a:xfrm>
              <a:off x="4939784" y="910854"/>
              <a:ext cx="2690336" cy="1793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4000" tIns="54650" rIns="54650" bIns="54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Century Gothic"/>
                <a:buNone/>
              </a:pPr>
              <a:endParaRPr sz="4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11"/>
          <p:cNvGrpSpPr/>
          <p:nvPr/>
        </p:nvGrpSpPr>
        <p:grpSpPr>
          <a:xfrm>
            <a:off x="154220" y="753705"/>
            <a:ext cx="11447043" cy="2691134"/>
            <a:chOff x="4581" y="461801"/>
            <a:chExt cx="11447043" cy="2691134"/>
          </a:xfrm>
        </p:grpSpPr>
        <p:sp>
          <p:nvSpPr>
            <p:cNvPr id="340" name="Google Shape;340;p11"/>
            <p:cNvSpPr/>
            <p:nvPr/>
          </p:nvSpPr>
          <p:spPr>
            <a:xfrm>
              <a:off x="1197209" y="461801"/>
              <a:ext cx="791806" cy="79180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1"/>
            <p:cNvSpPr/>
            <p:nvPr/>
          </p:nvSpPr>
          <p:spPr>
            <a:xfrm>
              <a:off x="4581" y="1657301"/>
              <a:ext cx="3177062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1"/>
            <p:cNvSpPr txBox="1"/>
            <p:nvPr/>
          </p:nvSpPr>
          <p:spPr>
            <a:xfrm>
              <a:off x="4581" y="1657301"/>
              <a:ext cx="3177062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(Optional) Email submission by Sunday at midnight to </a:t>
              </a:r>
              <a:r>
                <a:rPr lang="en-IE" sz="1800" b="0" i="0" u="sng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info@martinkeaveney.com</a:t>
              </a:r>
              <a:r>
                <a:rPr lang="en-IE" sz="1800" b="0" i="0" u="none" strike="noStrike" cap="none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(PLEASE ONLY USE THIS EMAIL) OR UPLOAD TO CANVAS</a:t>
              </a:r>
              <a:endParaRPr sz="1800" b="0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3973451" y="461801"/>
              <a:ext cx="791806" cy="79180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3489569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1"/>
            <p:cNvSpPr txBox="1"/>
            <p:nvPr/>
          </p:nvSpPr>
          <p:spPr>
            <a:xfrm>
              <a:off x="3489569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Put name and week in Subject title: example – ‘MARY – WEEK 1’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6040946" y="461801"/>
              <a:ext cx="791806" cy="791806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5557064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1"/>
            <p:cNvSpPr txBox="1"/>
            <p:nvPr/>
          </p:nvSpPr>
          <p:spPr>
            <a:xfrm>
              <a:off x="5557064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Name file with name and week: example – ’MARY – WEEK 1’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8108441" y="461801"/>
              <a:ext cx="791806" cy="791806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7624559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1"/>
            <p:cNvSpPr txBox="1"/>
            <p:nvPr/>
          </p:nvSpPr>
          <p:spPr>
            <a:xfrm>
              <a:off x="7624559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r>
                <a:rPr lang="en-IE" sz="18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Read other group members’ work before class</a:t>
              </a: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10175936" y="461801"/>
              <a:ext cx="791806" cy="791806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9692054" y="1657301"/>
              <a:ext cx="1759570" cy="149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5" name="Google Shape;355;p11"/>
          <p:cNvSpPr txBox="1"/>
          <p:nvPr/>
        </p:nvSpPr>
        <p:spPr>
          <a:xfrm>
            <a:off x="1311965" y="3906642"/>
            <a:ext cx="83091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USE .doc format!!  Please attach to email!!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0" name="Google Shape;360;p12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1" name="Google Shape;361;p12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2" name="Google Shape;362;p12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3" name="Google Shape;363;p12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4" name="Google Shape;364;p12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5" name="Google Shape;365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12"/>
          <p:cNvSpPr txBox="1">
            <a:spLocks noGrp="1"/>
          </p:cNvSpPr>
          <p:nvPr>
            <p:ph type="title"/>
          </p:nvPr>
        </p:nvSpPr>
        <p:spPr>
          <a:xfrm>
            <a:off x="4944753" y="628617"/>
            <a:ext cx="6559859" cy="3028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n-IE" sz="4800"/>
              <a:t>COMEDY</a:t>
            </a:r>
            <a:endParaRPr/>
          </a:p>
        </p:txBody>
      </p:sp>
      <p:sp>
        <p:nvSpPr>
          <p:cNvPr id="367" name="Google Shape;367;p12"/>
          <p:cNvSpPr txBox="1">
            <a:spLocks noGrp="1"/>
          </p:cNvSpPr>
          <p:nvPr>
            <p:ph type="body" idx="1"/>
          </p:nvPr>
        </p:nvSpPr>
        <p:spPr>
          <a:xfrm>
            <a:off x="4945624" y="3843868"/>
            <a:ext cx="5414401" cy="1564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IE" sz="2100"/>
              <a:t>Introduction to Comedy</a:t>
            </a:r>
            <a:endParaRPr/>
          </a:p>
        </p:txBody>
      </p:sp>
      <p:sp>
        <p:nvSpPr>
          <p:cNvPr id="368" name="Google Shape;368;p12"/>
          <p:cNvSpPr/>
          <p:nvPr/>
        </p:nvSpPr>
        <p:spPr>
          <a:xfrm>
            <a:off x="634001" y="620722"/>
            <a:ext cx="3670674" cy="5286838"/>
          </a:xfrm>
          <a:prstGeom prst="snip2DiagRect">
            <a:avLst>
              <a:gd name="adj1" fmla="val 11518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9" name="Google Shape;369;p12" descr="A person with collar shi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494" r="2633"/>
          <a:stretch/>
        </p:blipFill>
        <p:spPr>
          <a:xfrm>
            <a:off x="800558" y="786117"/>
            <a:ext cx="3337560" cy="4956048"/>
          </a:xfrm>
          <a:custGeom>
            <a:avLst/>
            <a:gdLst/>
            <a:ahLst/>
            <a:cxnLst/>
            <a:rect l="l" t="t" r="r" b="b"/>
            <a:pathLst>
              <a:path w="3337560" h="4956048" extrusionOk="0">
                <a:moveTo>
                  <a:pt x="384420" y="0"/>
                </a:moveTo>
                <a:lnTo>
                  <a:pt x="3337560" y="0"/>
                </a:lnTo>
                <a:lnTo>
                  <a:pt x="3337560" y="4571628"/>
                </a:lnTo>
                <a:lnTo>
                  <a:pt x="2953140" y="4956048"/>
                </a:lnTo>
                <a:lnTo>
                  <a:pt x="0" y="4956048"/>
                </a:lnTo>
                <a:lnTo>
                  <a:pt x="0" y="38442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70" name="Google Shape;370;p12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71" name="Google Shape;371;p12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2" name="Google Shape;372;p12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3" name="Google Shape;373;p12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4" name="Google Shape;374;p12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5" name="Google Shape;375;p12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76" name="Google Shape;376;p12"/>
          <p:cNvSpPr txBox="1"/>
          <p:nvPr/>
        </p:nvSpPr>
        <p:spPr>
          <a:xfrm>
            <a:off x="800558" y="5246561"/>
            <a:ext cx="3337560" cy="495604"/>
          </a:xfrm>
          <a:prstGeom prst="rect">
            <a:avLst/>
          </a:prstGeom>
          <a:solidFill>
            <a:srgbClr val="000000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Aristophanes</a:t>
            </a:r>
            <a:endParaRPr/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450-388BC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2" name="Google Shape;382;p13"/>
          <p:cNvSpPr txBox="1">
            <a:spLocks noGrp="1"/>
          </p:cNvSpPr>
          <p:nvPr>
            <p:ph type="title"/>
          </p:nvPr>
        </p:nvSpPr>
        <p:spPr>
          <a:xfrm>
            <a:off x="684212" y="685799"/>
            <a:ext cx="3747111" cy="489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IE"/>
              <a:t>READINGS</a:t>
            </a:r>
            <a:endParaRPr/>
          </a:p>
        </p:txBody>
      </p:sp>
      <p:cxnSp>
        <p:nvCxnSpPr>
          <p:cNvPr id="383" name="Google Shape;383;p13"/>
          <p:cNvCxnSpPr/>
          <p:nvPr/>
        </p:nvCxnSpPr>
        <p:spPr>
          <a:xfrm>
            <a:off x="4650783" y="1532373"/>
            <a:ext cx="0" cy="3198892"/>
          </a:xfrm>
          <a:prstGeom prst="straightConnector1">
            <a:avLst/>
          </a:prstGeom>
          <a:noFill/>
          <a:ln w="19050" cap="flat" cmpd="sng">
            <a:solidFill>
              <a:schemeClr val="lt1">
                <a:alpha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4" name="Google Shape;384;p13"/>
          <p:cNvSpPr txBox="1">
            <a:spLocks noGrp="1"/>
          </p:cNvSpPr>
          <p:nvPr>
            <p:ph type="body" idx="1"/>
          </p:nvPr>
        </p:nvSpPr>
        <p:spPr>
          <a:xfrm>
            <a:off x="5115535" y="2103781"/>
            <a:ext cx="6288260" cy="489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</a:rPr>
              <a:t>Wild, Jonathan. ‘Comedy’ (Book chapter). </a:t>
            </a:r>
            <a:r>
              <a:rPr lang="en-IE" i="1">
                <a:solidFill>
                  <a:schemeClr val="lt1"/>
                </a:solidFill>
              </a:rPr>
              <a:t>The Edinburgh Introduction to Studying English Literature. </a:t>
            </a:r>
            <a:r>
              <a:rPr lang="en-IE">
                <a:solidFill>
                  <a:schemeClr val="lt1"/>
                </a:solidFill>
              </a:rPr>
              <a:t>Edinburgh University Press (2014) (89-98)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</a:rPr>
              <a:t>Woodruff, Paul. ‘The Paradox of Comedy’.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</a:rPr>
              <a:t>Philosophical Topics , SPRING 1997, Vol. 25, No. 1, </a:t>
            </a:r>
            <a:r>
              <a:rPr lang="en-IE" i="1">
                <a:solidFill>
                  <a:schemeClr val="lt1"/>
                </a:solidFill>
              </a:rPr>
              <a:t>Aesthetics</a:t>
            </a:r>
            <a:r>
              <a:rPr lang="en-IE">
                <a:solidFill>
                  <a:schemeClr val="lt1"/>
                </a:solidFill>
              </a:rPr>
              <a:t> (SPRING 1997), pp.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</a:rPr>
              <a:t>319-335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</a:rPr>
              <a:t>Hasley, Louis.  ‘Humor in Literature: A Definition’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IE" i="1">
                <a:solidFill>
                  <a:schemeClr val="lt1"/>
                </a:solidFill>
              </a:rPr>
              <a:t>CEA Critic </a:t>
            </a:r>
            <a:r>
              <a:rPr lang="en-IE">
                <a:solidFill>
                  <a:schemeClr val="lt1"/>
                </a:solidFill>
              </a:rPr>
              <a:t>, February, 1970, Vol. 32, No. 5 (February, 1970), pp. 10-11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5555"/>
            </a:gs>
            <a:gs pos="10000">
              <a:srgbClr val="555555"/>
            </a:gs>
            <a:gs pos="100000">
              <a:schemeClr val="dk1"/>
            </a:gs>
          </a:gsLst>
          <a:lin ang="6120000" scaled="0"/>
        </a:gra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55555"/>
              </a:gs>
              <a:gs pos="10000">
                <a:srgbClr val="555555"/>
              </a:gs>
              <a:gs pos="100000">
                <a:schemeClr val="dk1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90" name="Google Shape;390;p14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391" name="Google Shape;391;p14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rgbClr val="22C4ED">
                  <a:alpha val="8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2" name="Google Shape;392;p14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rgbClr val="22C4ED">
                  <a:alpha val="8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3" name="Google Shape;393;p14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rgbClr val="22C4ED">
                  <a:alpha val="8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4" name="Google Shape;394;p14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rgbClr val="22C4ED">
                  <a:alpha val="8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5" name="Google Shape;395;p14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rgbClr val="22C4ED">
                  <a:alpha val="8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96" name="Google Shape;396;p14"/>
          <p:cNvSpPr txBox="1"/>
          <p:nvPr/>
        </p:nvSpPr>
        <p:spPr>
          <a:xfrm>
            <a:off x="815338" y="152047"/>
            <a:ext cx="9314498" cy="744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‘We can classify these varieties of comedy into four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broad generic types: farce, satiric comedy, comedy of manners and romantic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Comedy’ (Wild 190).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sz="1800" b="0" i="0" u="sng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Types of Comedy (according to Wild)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Farce (Broad)</a:t>
            </a:r>
            <a:endParaRPr/>
          </a:p>
          <a:p>
            <a:pPr marL="2857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Satiric (Literary)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Comedy of Manners (Joke &amp; Dry)</a:t>
            </a:r>
            <a:endParaRPr/>
          </a:p>
          <a:p>
            <a:pPr marL="2857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Romantic Comedy (Joke &amp; Dry)</a:t>
            </a:r>
            <a:endParaRPr/>
          </a:p>
          <a:p>
            <a:pPr marL="2857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IE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Others?</a:t>
            </a:r>
            <a:endParaRPr/>
          </a:p>
          <a:p>
            <a:pPr marL="2857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5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IE"/>
              <a:t>COMEDY AS DEVICE</a:t>
            </a:r>
            <a:endParaRPr/>
          </a:p>
        </p:txBody>
      </p:sp>
      <p:sp>
        <p:nvSpPr>
          <p:cNvPr id="402" name="Google Shape;402;p15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600"/>
              <a:buChar char="▶"/>
            </a:pPr>
            <a:r>
              <a:rPr lang="en-IE">
                <a:solidFill>
                  <a:schemeClr val="lt1"/>
                </a:solidFill>
              </a:rPr>
              <a:t>‘Generally, we care about, and are therefore emotionally engaged with, characters who themselves have cares that we recognize; and  the surest way to draw an audience into caring about what happens to stage people is to show them caring about each other’ (Woodruff 322).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6"/>
          <p:cNvSpPr txBox="1"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IE"/>
              <a:t>VIEWS ON COMEDY</a:t>
            </a:r>
            <a:endParaRPr/>
          </a:p>
        </p:txBody>
      </p:sp>
      <p:sp>
        <p:nvSpPr>
          <p:cNvPr id="408" name="Google Shape;408;p16"/>
          <p:cNvSpPr txBox="1"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</a:rPr>
              <a:t> ‘There is nothing that is humorous from one point of view that can't be seen as saddening from another’ (Hasley 10).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62D2EF"/>
              </a:gs>
              <a:gs pos="10000">
                <a:srgbClr val="62D2EF"/>
              </a:gs>
              <a:gs pos="100000">
                <a:srgbClr val="05578D"/>
              </a:gs>
            </a:gsLst>
            <a:lin ang="612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4" name="Google Shape;414;p17"/>
          <p:cNvSpPr/>
          <p:nvPr/>
        </p:nvSpPr>
        <p:spPr>
          <a:xfrm>
            <a:off x="634001" y="620722"/>
            <a:ext cx="3670674" cy="5286838"/>
          </a:xfrm>
          <a:prstGeom prst="snip2DiagRect">
            <a:avLst>
              <a:gd name="adj1" fmla="val 11518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5" name="Google Shape;415;p17" descr="A close up of a document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 l="7620" r="1" b="1"/>
          <a:stretch/>
        </p:blipFill>
        <p:spPr>
          <a:xfrm>
            <a:off x="800558" y="786118"/>
            <a:ext cx="3337560" cy="2404227"/>
          </a:xfrm>
          <a:custGeom>
            <a:avLst/>
            <a:gdLst/>
            <a:ahLst/>
            <a:cxnLst/>
            <a:rect l="l" t="t" r="r" b="b"/>
            <a:pathLst>
              <a:path w="3337560" h="2404227" extrusionOk="0">
                <a:moveTo>
                  <a:pt x="384420" y="0"/>
                </a:moveTo>
                <a:lnTo>
                  <a:pt x="3337560" y="0"/>
                </a:lnTo>
                <a:lnTo>
                  <a:pt x="3337560" y="2404227"/>
                </a:lnTo>
                <a:lnTo>
                  <a:pt x="0" y="2404227"/>
                </a:lnTo>
                <a:lnTo>
                  <a:pt x="0" y="38442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16" name="Google Shape;416;p17" descr="A picture containing book, indoor, shelf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18026" r="3294" b="1"/>
          <a:stretch/>
        </p:blipFill>
        <p:spPr>
          <a:xfrm>
            <a:off x="800558" y="3344575"/>
            <a:ext cx="3337560" cy="2397590"/>
          </a:xfrm>
          <a:custGeom>
            <a:avLst/>
            <a:gdLst/>
            <a:ahLst/>
            <a:cxnLst/>
            <a:rect l="l" t="t" r="r" b="b"/>
            <a:pathLst>
              <a:path w="3337560" h="2397590" extrusionOk="0">
                <a:moveTo>
                  <a:pt x="0" y="0"/>
                </a:moveTo>
                <a:lnTo>
                  <a:pt x="3337560" y="0"/>
                </a:lnTo>
                <a:lnTo>
                  <a:pt x="3337560" y="2013170"/>
                </a:lnTo>
                <a:lnTo>
                  <a:pt x="2953140" y="2397590"/>
                </a:lnTo>
                <a:lnTo>
                  <a:pt x="0" y="239759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17" name="Google Shape;417;p17"/>
          <p:cNvSpPr txBox="1">
            <a:spLocks noGrp="1"/>
          </p:cNvSpPr>
          <p:nvPr>
            <p:ph type="body" idx="1"/>
          </p:nvPr>
        </p:nvSpPr>
        <p:spPr>
          <a:xfrm>
            <a:off x="4661860" y="685800"/>
            <a:ext cx="6253792" cy="361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/>
              <a:t>Comedy sample.</a:t>
            </a:r>
            <a:endParaRPr/>
          </a:p>
        </p:txBody>
      </p:sp>
      <p:grpSp>
        <p:nvGrpSpPr>
          <p:cNvPr id="418" name="Google Shape;418;p17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9" cy="3208867"/>
          </a:xfrm>
        </p:grpSpPr>
        <p:cxnSp>
          <p:nvCxnSpPr>
            <p:cNvPr id="419" name="Google Shape;419;p17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0" name="Google Shape;420;p17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1" name="Google Shape;421;p17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2" name="Google Shape;422;p17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3" name="Google Shape;423;p17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8"/>
          <p:cNvSpPr txBox="1">
            <a:spLocks noGrp="1"/>
          </p:cNvSpPr>
          <p:nvPr>
            <p:ph type="title"/>
          </p:nvPr>
        </p:nvSpPr>
        <p:spPr>
          <a:xfrm>
            <a:off x="790833" y="660792"/>
            <a:ext cx="3251886" cy="991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IE"/>
              <a:t>WORKSHOP</a:t>
            </a:r>
            <a:endParaRPr/>
          </a:p>
        </p:txBody>
      </p:sp>
      <p:sp>
        <p:nvSpPr>
          <p:cNvPr id="429" name="Google Shape;429;p18"/>
          <p:cNvSpPr txBox="1">
            <a:spLocks noGrp="1"/>
          </p:cNvSpPr>
          <p:nvPr>
            <p:ph type="body" idx="1"/>
          </p:nvPr>
        </p:nvSpPr>
        <p:spPr>
          <a:xfrm>
            <a:off x="685800" y="1652569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600"/>
              <a:buChar char="▶"/>
            </a:pPr>
            <a:r>
              <a:rPr lang="en-IE" dirty="0">
                <a:solidFill>
                  <a:schemeClr val="lt1"/>
                </a:solidFill>
              </a:rPr>
              <a:t>This week: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IE" dirty="0">
                <a:solidFill>
                  <a:schemeClr val="lt1"/>
                </a:solidFill>
              </a:rPr>
              <a:t>Write a piece of comedy in prose, poetry, for the stage or screen. Use the class exercise, if you wish. Aim for up to 1,000 words. Deadline: Sunday evening at midnight (if possible).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600"/>
              <a:buChar char="▶"/>
            </a:pPr>
            <a:r>
              <a:rPr lang="en-IE" dirty="0">
                <a:solidFill>
                  <a:schemeClr val="lt1"/>
                </a:solidFill>
              </a:rPr>
              <a:t>Prepare some brief verbal comments for your peers’ work and also on this weeks’ reading.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ee1675f52e_0_0"/>
          <p:cNvSpPr txBox="1">
            <a:spLocks noGrp="1"/>
          </p:cNvSpPr>
          <p:nvPr>
            <p:ph type="title"/>
          </p:nvPr>
        </p:nvSpPr>
        <p:spPr>
          <a:xfrm>
            <a:off x="2134412" y="593257"/>
            <a:ext cx="8534400" cy="1507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/>
              <a:t>LISTEN BACK TO OUR PODCAST!</a:t>
            </a:r>
            <a:endParaRPr dirty="0"/>
          </a:p>
        </p:txBody>
      </p:sp>
      <p:sp>
        <p:nvSpPr>
          <p:cNvPr id="441" name="Google Shape;441;gee1675f52e_0_0"/>
          <p:cNvSpPr txBox="1">
            <a:spLocks noGrp="1"/>
          </p:cNvSpPr>
          <p:nvPr>
            <p:ph type="body" idx="1"/>
          </p:nvPr>
        </p:nvSpPr>
        <p:spPr>
          <a:xfrm>
            <a:off x="1828812" y="2379225"/>
            <a:ext cx="8534400" cy="3615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dirty="0">
                <a:solidFill>
                  <a:schemeClr val="lt1"/>
                </a:solidFill>
              </a:rPr>
              <a:t>Podcast: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IE" u="sng" dirty="0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https://www.dropbox.com/s/dgrehoumzwqvhn7/Inter%20Week%201.mp3?dl=0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ce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674</Words>
  <Application>Microsoft Macintosh PowerPoint</Application>
  <PresentationFormat>Widescreen</PresentationFormat>
  <Paragraphs>112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Century Gothic</vt:lpstr>
      <vt:lpstr>Noto Sans Symbols</vt:lpstr>
      <vt:lpstr>Arial</vt:lpstr>
      <vt:lpstr>Slice</vt:lpstr>
      <vt:lpstr>Slice</vt:lpstr>
      <vt:lpstr>  CREATIVE WRITING: GENRES   DR MARTIN KEAVENEY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FINAL PROJECT </vt:lpstr>
      <vt:lpstr>INTRODUCTIONS</vt:lpstr>
      <vt:lpstr>PowerPoint Presentation</vt:lpstr>
      <vt:lpstr>PowerPoint Presentation</vt:lpstr>
      <vt:lpstr>COMEDY</vt:lpstr>
      <vt:lpstr>READINGS</vt:lpstr>
      <vt:lpstr>PowerPoint Presentation</vt:lpstr>
      <vt:lpstr>COMEDY AS DEVICE</vt:lpstr>
      <vt:lpstr>VIEWS ON COMEDY</vt:lpstr>
      <vt:lpstr>PowerPoint Presentation</vt:lpstr>
      <vt:lpstr>WORKSHOP</vt:lpstr>
      <vt:lpstr>LISTEN BACK TO OUR PODCAST!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CREATIVE WRITING: GENRES   DR MARTIN KEAVENEY</dc:title>
  <dc:creator>Martin Keaveney</dc:creator>
  <cp:lastModifiedBy>Keaveney, Martin</cp:lastModifiedBy>
  <cp:revision>1</cp:revision>
  <dcterms:created xsi:type="dcterms:W3CDTF">2020-09-03T16:39:38Z</dcterms:created>
  <dcterms:modified xsi:type="dcterms:W3CDTF">2025-03-04T11:41:48Z</dcterms:modified>
</cp:coreProperties>
</file>