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69" r:id="rId3"/>
    <p:sldId id="264" r:id="rId4"/>
    <p:sldId id="257" r:id="rId5"/>
    <p:sldId id="265" r:id="rId6"/>
    <p:sldId id="266" r:id="rId7"/>
    <p:sldId id="267" r:id="rId8"/>
    <p:sldId id="258" r:id="rId9"/>
    <p:sldId id="259" r:id="rId10"/>
    <p:sldId id="260" r:id="rId11"/>
    <p:sldId id="261" r:id="rId12"/>
    <p:sldId id="268" r:id="rId13"/>
    <p:sldId id="262" r:id="rId14"/>
    <p:sldId id="263"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96" y="11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GB"/>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7538FE5B-BD47-4549-BCF1-B2C804E6BAC7}" type="datetimeFigureOut">
              <a:rPr lang="en-GB" smtClean="0"/>
              <a:t>05/09/2023</a:t>
            </a:fld>
            <a:endParaRPr lang="en-GB"/>
          </a:p>
        </p:txBody>
      </p:sp>
      <p:sp>
        <p:nvSpPr>
          <p:cNvPr id="5" name="Footer Placeholder 4"/>
          <p:cNvSpPr>
            <a:spLocks noGrp="1"/>
          </p:cNvSpPr>
          <p:nvPr>
            <p:ph type="ftr" sz="quarter" idx="11"/>
          </p:nvPr>
        </p:nvSpPr>
        <p:spPr>
          <a:xfrm>
            <a:off x="2416500" y="329307"/>
            <a:ext cx="4973915" cy="309201"/>
          </a:xfrm>
        </p:spPr>
        <p:txBody>
          <a:bodyPr/>
          <a:lstStyle/>
          <a:p>
            <a:endParaRPr lang="en-GB"/>
          </a:p>
        </p:txBody>
      </p:sp>
      <p:sp>
        <p:nvSpPr>
          <p:cNvPr id="6" name="Slide Number Placeholder 5"/>
          <p:cNvSpPr>
            <a:spLocks noGrp="1"/>
          </p:cNvSpPr>
          <p:nvPr>
            <p:ph type="sldNum" sz="quarter" idx="12"/>
          </p:nvPr>
        </p:nvSpPr>
        <p:spPr>
          <a:xfrm>
            <a:off x="1437664" y="798973"/>
            <a:ext cx="811019" cy="503578"/>
          </a:xfrm>
        </p:spPr>
        <p:txBody>
          <a:bodyPr/>
          <a:lstStyle/>
          <a:p>
            <a:fld id="{C3A47DFE-5385-4B95-B3B9-38BCB4A10384}" type="slidenum">
              <a:rPr lang="en-GB" smtClean="0"/>
              <a:t>‹#›</a:t>
            </a:fld>
            <a:endParaRPr lang="en-GB"/>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94258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538FE5B-BD47-4549-BCF1-B2C804E6BAC7}" type="datetimeFigureOut">
              <a:rPr lang="en-GB" smtClean="0"/>
              <a:t>05/09/2023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A47DFE-5385-4B95-B3B9-38BCB4A10384}" type="slidenum">
              <a:rPr lang="en-GB" smtClean="0"/>
              <a:t>‹#›</a:t>
            </a:fld>
            <a:endParaRPr lang="en-GB"/>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1014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GB"/>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538FE5B-BD47-4549-BCF1-B2C804E6BAC7}" type="datetimeFigureOut">
              <a:rPr lang="en-GB" smtClean="0"/>
              <a:t>05/09/2023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A47DFE-5385-4B95-B3B9-38BCB4A10384}" type="slidenum">
              <a:rPr lang="en-GB" smtClean="0"/>
              <a:t>‹#›</a:t>
            </a:fld>
            <a:endParaRPr lang="en-GB"/>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79946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7538FE5B-BD47-4549-BCF1-B2C804E6BAC7}" type="datetimeFigureOut">
              <a:rPr lang="en-GB" smtClean="0"/>
              <a:t>05/09/2023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A47DFE-5385-4B95-B3B9-38BCB4A10384}" type="slidenum">
              <a:rPr lang="en-GB" smtClean="0"/>
              <a:t>‹#›</a:t>
            </a:fld>
            <a:endParaRPr lang="en-GB"/>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68268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GB"/>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7538FE5B-BD47-4549-BCF1-B2C804E6BAC7}" type="datetimeFigureOut">
              <a:rPr lang="en-GB" smtClean="0"/>
              <a:t>05/09/2023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3A47DFE-5385-4B95-B3B9-38BCB4A10384}" type="slidenum">
              <a:rPr lang="en-GB" smtClean="0"/>
              <a:t>‹#›</a:t>
            </a:fld>
            <a:endParaRPr lang="en-GB"/>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71768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7538FE5B-BD47-4549-BCF1-B2C804E6BAC7}" type="datetimeFigureOut">
              <a:rPr lang="en-GB" smtClean="0"/>
              <a:t>05/09/2023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3A47DFE-5385-4B95-B3B9-38BCB4A10384}" type="slidenum">
              <a:rPr lang="en-GB" smtClean="0"/>
              <a:t>‹#›</a:t>
            </a:fld>
            <a:endParaRPr lang="en-GB"/>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47693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38FE5B-BD47-4549-BCF1-B2C804E6BAC7}" type="datetimeFigureOut">
              <a:rPr lang="en-GB" smtClean="0"/>
              <a:t>05/09/2023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3A47DFE-5385-4B95-B3B9-38BCB4A10384}" type="slidenum">
              <a:rPr lang="en-GB" smtClean="0"/>
              <a:t>‹#›</a:t>
            </a:fld>
            <a:endParaRPr lang="en-GB"/>
          </a:p>
        </p:txBody>
      </p:sp>
    </p:spTree>
    <p:extLst>
      <p:ext uri="{BB962C8B-B14F-4D97-AF65-F5344CB8AC3E}">
        <p14:creationId xmlns:p14="http://schemas.microsoft.com/office/powerpoint/2010/main" val="2900274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GB"/>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538FE5B-BD47-4549-BCF1-B2C804E6BAC7}" type="datetimeFigureOut">
              <a:rPr lang="en-GB" smtClean="0"/>
              <a:t>05/09/2023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A47DFE-5385-4B95-B3B9-38BCB4A10384}" type="slidenum">
              <a:rPr lang="en-GB" smtClean="0"/>
              <a:t>‹#›</a:t>
            </a:fld>
            <a:endParaRPr lang="en-GB"/>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43138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538FE5B-BD47-4549-BCF1-B2C804E6BAC7}" type="datetimeFigureOut">
              <a:rPr lang="en-GB" smtClean="0"/>
              <a:t>05/09/2023</a:t>
            </a:fld>
            <a:endParaRPr lang="en-GB"/>
          </a:p>
        </p:txBody>
      </p:sp>
      <p:sp>
        <p:nvSpPr>
          <p:cNvPr id="6" name="Footer Placeholder 5"/>
          <p:cNvSpPr>
            <a:spLocks noGrp="1"/>
          </p:cNvSpPr>
          <p:nvPr>
            <p:ph type="ftr" sz="quarter" idx="11"/>
          </p:nvPr>
        </p:nvSpPr>
        <p:spPr>
          <a:xfrm>
            <a:off x="1447382" y="318640"/>
            <a:ext cx="5541004" cy="320931"/>
          </a:xfrm>
        </p:spPr>
        <p:txBody>
          <a:bodyPr/>
          <a:lstStyle/>
          <a:p>
            <a:endParaRPr lang="en-GB"/>
          </a:p>
        </p:txBody>
      </p:sp>
      <p:sp>
        <p:nvSpPr>
          <p:cNvPr id="7" name="Slide Number Placeholder 6"/>
          <p:cNvSpPr>
            <a:spLocks noGrp="1"/>
          </p:cNvSpPr>
          <p:nvPr>
            <p:ph type="sldNum" sz="quarter" idx="12"/>
          </p:nvPr>
        </p:nvSpPr>
        <p:spPr/>
        <p:txBody>
          <a:bodyPr/>
          <a:lstStyle/>
          <a:p>
            <a:fld id="{C3A47DFE-5385-4B95-B3B9-38BCB4A10384}" type="slidenum">
              <a:rPr lang="en-GB" smtClean="0"/>
              <a:t>‹#›</a:t>
            </a:fld>
            <a:endParaRPr lang="en-GB"/>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84653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538FE5B-BD47-4549-BCF1-B2C804E6BAC7}" type="datetimeFigureOut">
              <a:rPr lang="en-GB" smtClean="0"/>
              <a:t>05/09/2023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A47DFE-5385-4B95-B3B9-38BCB4A10384}" type="slidenum">
              <a:rPr lang="en-GB" smtClean="0"/>
              <a:t>‹#›</a:t>
            </a:fld>
            <a:endParaRPr lang="en-GB"/>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7524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538FE5B-BD47-4549-BCF1-B2C804E6BAC7}" type="datetimeFigureOut">
              <a:rPr lang="en-GB" smtClean="0"/>
              <a:t>05/09/2023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A47DFE-5385-4B95-B3B9-38BCB4A10384}" type="slidenum">
              <a:rPr lang="en-GB" smtClean="0"/>
              <a:t>‹#›</a:t>
            </a:fld>
            <a:endParaRPr lang="en-GB"/>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10925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538FE5B-BD47-4549-BCF1-B2C804E6BAC7}" type="datetimeFigureOut">
              <a:rPr lang="en-GB" smtClean="0"/>
              <a:t>05/09/2023</a:t>
            </a:fld>
            <a:endParaRPr lang="en-GB"/>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3A47DFE-5385-4B95-B3B9-38BCB4A10384}" type="slidenum">
              <a:rPr lang="en-GB" smtClean="0"/>
              <a:t>‹#›</a:t>
            </a:fld>
            <a:endParaRPr lang="en-GB"/>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986812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0C39A-0DFC-9A38-78BB-9BADC98FA67E}"/>
              </a:ext>
            </a:extLst>
          </p:cNvPr>
          <p:cNvSpPr>
            <a:spLocks noGrp="1"/>
          </p:cNvSpPr>
          <p:nvPr>
            <p:ph type="ctrTitle"/>
          </p:nvPr>
        </p:nvSpPr>
        <p:spPr/>
        <p:txBody>
          <a:bodyPr/>
          <a:lstStyle/>
          <a:p>
            <a:r>
              <a:rPr lang="en-GB" dirty="0"/>
              <a:t>Trauma Fiction</a:t>
            </a:r>
          </a:p>
        </p:txBody>
      </p:sp>
      <p:sp>
        <p:nvSpPr>
          <p:cNvPr id="3" name="Subtitle 2">
            <a:extLst>
              <a:ext uri="{FF2B5EF4-FFF2-40B4-BE49-F238E27FC236}">
                <a16:creationId xmlns:a16="http://schemas.microsoft.com/office/drawing/2014/main" id="{DF29947A-E0D1-DE72-A4AD-5DDA946659C7}"/>
              </a:ext>
            </a:extLst>
          </p:cNvPr>
          <p:cNvSpPr>
            <a:spLocks noGrp="1"/>
          </p:cNvSpPr>
          <p:nvPr>
            <p:ph type="subTitle" idx="1"/>
          </p:nvPr>
        </p:nvSpPr>
        <p:spPr/>
        <p:txBody>
          <a:bodyPr/>
          <a:lstStyle/>
          <a:p>
            <a:r>
              <a:rPr lang="en-GB" dirty="0"/>
              <a:t>Dr Simon Cassam</a:t>
            </a:r>
          </a:p>
        </p:txBody>
      </p:sp>
    </p:spTree>
    <p:extLst>
      <p:ext uri="{BB962C8B-B14F-4D97-AF65-F5344CB8AC3E}">
        <p14:creationId xmlns:p14="http://schemas.microsoft.com/office/powerpoint/2010/main" val="1650620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DA650-BBC6-F3CB-E2D0-1FDBAD629BA9}"/>
              </a:ext>
            </a:extLst>
          </p:cNvPr>
          <p:cNvSpPr>
            <a:spLocks noGrp="1"/>
          </p:cNvSpPr>
          <p:nvPr>
            <p:ph type="title"/>
          </p:nvPr>
        </p:nvSpPr>
        <p:spPr/>
        <p:txBody>
          <a:bodyPr/>
          <a:lstStyle/>
          <a:p>
            <a:r>
              <a:rPr lang="en-GB" dirty="0"/>
              <a:t>Important notes</a:t>
            </a:r>
          </a:p>
        </p:txBody>
      </p:sp>
      <p:sp>
        <p:nvSpPr>
          <p:cNvPr id="3" name="Content Placeholder 2">
            <a:extLst>
              <a:ext uri="{FF2B5EF4-FFF2-40B4-BE49-F238E27FC236}">
                <a16:creationId xmlns:a16="http://schemas.microsoft.com/office/drawing/2014/main" id="{8D1CA507-2BD0-2FA1-A996-6D44132E6C30}"/>
              </a:ext>
            </a:extLst>
          </p:cNvPr>
          <p:cNvSpPr>
            <a:spLocks noGrp="1"/>
          </p:cNvSpPr>
          <p:nvPr>
            <p:ph idx="1"/>
          </p:nvPr>
        </p:nvSpPr>
        <p:spPr/>
        <p:txBody>
          <a:bodyPr/>
          <a:lstStyle/>
          <a:p>
            <a:r>
              <a:rPr lang="en-GB" dirty="0"/>
              <a:t>Trigger Warning</a:t>
            </a:r>
          </a:p>
          <a:p>
            <a:r>
              <a:rPr lang="en-GB" dirty="0"/>
              <a:t>Specificity of language </a:t>
            </a:r>
          </a:p>
          <a:p>
            <a:endParaRPr lang="en-GB" dirty="0"/>
          </a:p>
        </p:txBody>
      </p:sp>
    </p:spTree>
    <p:extLst>
      <p:ext uri="{BB962C8B-B14F-4D97-AF65-F5344CB8AC3E}">
        <p14:creationId xmlns:p14="http://schemas.microsoft.com/office/powerpoint/2010/main" val="2882724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0959F-F94E-1879-DEFE-F6B4C226A450}"/>
              </a:ext>
            </a:extLst>
          </p:cNvPr>
          <p:cNvSpPr>
            <a:spLocks noGrp="1"/>
          </p:cNvSpPr>
          <p:nvPr>
            <p:ph type="title"/>
          </p:nvPr>
        </p:nvSpPr>
        <p:spPr/>
        <p:txBody>
          <a:bodyPr/>
          <a:lstStyle/>
          <a:p>
            <a:r>
              <a:rPr lang="en-GB" dirty="0"/>
              <a:t>What is Trauma?</a:t>
            </a:r>
          </a:p>
        </p:txBody>
      </p:sp>
      <p:sp>
        <p:nvSpPr>
          <p:cNvPr id="3" name="Content Placeholder 2">
            <a:extLst>
              <a:ext uri="{FF2B5EF4-FFF2-40B4-BE49-F238E27FC236}">
                <a16:creationId xmlns:a16="http://schemas.microsoft.com/office/drawing/2014/main" id="{C88A90B0-D626-2BD1-4EAB-6F3EF5396594}"/>
              </a:ext>
            </a:extLst>
          </p:cNvPr>
          <p:cNvSpPr>
            <a:spLocks noGrp="1"/>
          </p:cNvSpPr>
          <p:nvPr>
            <p:ph idx="1"/>
          </p:nvPr>
        </p:nvSpPr>
        <p:spPr/>
        <p:txBody>
          <a:bodyPr/>
          <a:lstStyle/>
          <a:p>
            <a:r>
              <a:rPr lang="en-GB" dirty="0"/>
              <a:t>An intensely negative experience that is not processed in the same way as usual life experiences. </a:t>
            </a:r>
          </a:p>
          <a:p>
            <a:r>
              <a:rPr lang="en-GB" dirty="0" err="1"/>
              <a:t>Caruth</a:t>
            </a:r>
            <a:r>
              <a:rPr lang="en-GB" dirty="0"/>
              <a:t>: In trauma, the outside has gone inside without any mediation.</a:t>
            </a:r>
          </a:p>
          <a:p>
            <a:r>
              <a:rPr lang="en-GB" dirty="0"/>
              <a:t>Whitehead: Trauma theory can seem to imply that everyone is a victim.</a:t>
            </a:r>
          </a:p>
          <a:p>
            <a:r>
              <a:rPr lang="en-GB" dirty="0"/>
              <a:t>More than just a bad day.</a:t>
            </a:r>
          </a:p>
        </p:txBody>
      </p:sp>
    </p:spTree>
    <p:extLst>
      <p:ext uri="{BB962C8B-B14F-4D97-AF65-F5344CB8AC3E}">
        <p14:creationId xmlns:p14="http://schemas.microsoft.com/office/powerpoint/2010/main" val="384579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0959F-F94E-1879-DEFE-F6B4C226A450}"/>
              </a:ext>
            </a:extLst>
          </p:cNvPr>
          <p:cNvSpPr>
            <a:spLocks noGrp="1"/>
          </p:cNvSpPr>
          <p:nvPr>
            <p:ph type="title"/>
          </p:nvPr>
        </p:nvSpPr>
        <p:spPr/>
        <p:txBody>
          <a:bodyPr/>
          <a:lstStyle/>
          <a:p>
            <a:r>
              <a:rPr lang="en-GB" dirty="0"/>
              <a:t>What is Trauma?</a:t>
            </a:r>
          </a:p>
        </p:txBody>
      </p:sp>
      <p:sp>
        <p:nvSpPr>
          <p:cNvPr id="3" name="Content Placeholder 2">
            <a:extLst>
              <a:ext uri="{FF2B5EF4-FFF2-40B4-BE49-F238E27FC236}">
                <a16:creationId xmlns:a16="http://schemas.microsoft.com/office/drawing/2014/main" id="{C88A90B0-D626-2BD1-4EAB-6F3EF5396594}"/>
              </a:ext>
            </a:extLst>
          </p:cNvPr>
          <p:cNvSpPr>
            <a:spLocks noGrp="1"/>
          </p:cNvSpPr>
          <p:nvPr>
            <p:ph idx="1"/>
          </p:nvPr>
        </p:nvSpPr>
        <p:spPr/>
        <p:txBody>
          <a:bodyPr/>
          <a:lstStyle/>
          <a:p>
            <a:r>
              <a:rPr lang="en-GB" dirty="0"/>
              <a:t>Disruption of memory</a:t>
            </a:r>
          </a:p>
          <a:p>
            <a:r>
              <a:rPr lang="en-GB" dirty="0"/>
              <a:t>Loss of identity</a:t>
            </a:r>
          </a:p>
          <a:p>
            <a:r>
              <a:rPr lang="en-GB" dirty="0"/>
              <a:t>Uncontrolled persistence</a:t>
            </a:r>
          </a:p>
        </p:txBody>
      </p:sp>
    </p:spTree>
    <p:extLst>
      <p:ext uri="{BB962C8B-B14F-4D97-AF65-F5344CB8AC3E}">
        <p14:creationId xmlns:p14="http://schemas.microsoft.com/office/powerpoint/2010/main" val="213664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981B2-5391-256B-F232-83CE592FE3D0}"/>
              </a:ext>
            </a:extLst>
          </p:cNvPr>
          <p:cNvSpPr>
            <a:spLocks noGrp="1"/>
          </p:cNvSpPr>
          <p:nvPr>
            <p:ph type="title"/>
          </p:nvPr>
        </p:nvSpPr>
        <p:spPr/>
        <p:txBody>
          <a:bodyPr/>
          <a:lstStyle/>
          <a:p>
            <a:r>
              <a:rPr lang="en-GB" dirty="0"/>
              <a:t>Disruption of Memory</a:t>
            </a:r>
          </a:p>
        </p:txBody>
      </p:sp>
      <p:sp>
        <p:nvSpPr>
          <p:cNvPr id="3" name="Content Placeholder 2">
            <a:extLst>
              <a:ext uri="{FF2B5EF4-FFF2-40B4-BE49-F238E27FC236}">
                <a16:creationId xmlns:a16="http://schemas.microsoft.com/office/drawing/2014/main" id="{36CBA3D7-A6A3-B956-4AB1-A70DED062400}"/>
              </a:ext>
            </a:extLst>
          </p:cNvPr>
          <p:cNvSpPr>
            <a:spLocks noGrp="1"/>
          </p:cNvSpPr>
          <p:nvPr>
            <p:ph idx="1"/>
          </p:nvPr>
        </p:nvSpPr>
        <p:spPr>
          <a:xfrm>
            <a:off x="1451579" y="2015732"/>
            <a:ext cx="9603275" cy="3651823"/>
          </a:xfrm>
        </p:spPr>
        <p:txBody>
          <a:bodyPr>
            <a:normAutofit fontScale="92500" lnSpcReduction="20000"/>
          </a:bodyPr>
          <a:lstStyle/>
          <a:p>
            <a:r>
              <a:rPr lang="en-GB" dirty="0"/>
              <a:t>Whitehead: Simultaneously too little and too much memory of the event.</a:t>
            </a:r>
          </a:p>
          <a:p>
            <a:r>
              <a:rPr lang="en-GB" dirty="0" err="1"/>
              <a:t>Vickroy</a:t>
            </a:r>
            <a:r>
              <a:rPr lang="en-GB" dirty="0"/>
              <a:t>: Traumatic experience… can change the nature of an individual's memory, self-recognition and rational life.</a:t>
            </a:r>
          </a:p>
          <a:p>
            <a:r>
              <a:rPr lang="en-GB" dirty="0" err="1"/>
              <a:t>Balaev</a:t>
            </a:r>
            <a:r>
              <a:rPr lang="en-GB" dirty="0"/>
              <a:t>: to what degree traumatic experience disrupts memory, self, and relation to others is mediated by cultural values and narrative forms rooted in a place that allows or disallows certain emotions to be expressed.</a:t>
            </a:r>
          </a:p>
          <a:p>
            <a:r>
              <a:rPr lang="en-GB" dirty="0" err="1"/>
              <a:t>Melley</a:t>
            </a:r>
            <a:r>
              <a:rPr lang="en-GB" dirty="0"/>
              <a:t>: Traumatic past can infect and distort the memory. </a:t>
            </a:r>
          </a:p>
          <a:p>
            <a:r>
              <a:rPr lang="en-GB" dirty="0"/>
              <a:t>Wicks: Trauma damages memory systems on both a theoretical (</a:t>
            </a:r>
            <a:r>
              <a:rPr lang="en-GB" dirty="0" err="1"/>
              <a:t>behavioral</a:t>
            </a:r>
            <a:r>
              <a:rPr lang="en-GB" dirty="0"/>
              <a:t>) and practical (biological) level, directly affecting the ability to recall and recount not only the traumatic event but also other memories not associated with the trauma.</a:t>
            </a:r>
          </a:p>
        </p:txBody>
      </p:sp>
    </p:spTree>
    <p:extLst>
      <p:ext uri="{BB962C8B-B14F-4D97-AF65-F5344CB8AC3E}">
        <p14:creationId xmlns:p14="http://schemas.microsoft.com/office/powerpoint/2010/main" val="188293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32596-70C6-6AAA-4BB0-E556D936FF10}"/>
              </a:ext>
            </a:extLst>
          </p:cNvPr>
          <p:cNvSpPr>
            <a:spLocks noGrp="1"/>
          </p:cNvSpPr>
          <p:nvPr>
            <p:ph type="title"/>
          </p:nvPr>
        </p:nvSpPr>
        <p:spPr/>
        <p:txBody>
          <a:bodyPr/>
          <a:lstStyle/>
          <a:p>
            <a:r>
              <a:rPr lang="en-GB" dirty="0"/>
              <a:t>Loss of Identity</a:t>
            </a:r>
          </a:p>
        </p:txBody>
      </p:sp>
      <p:sp>
        <p:nvSpPr>
          <p:cNvPr id="3" name="Content Placeholder 2">
            <a:extLst>
              <a:ext uri="{FF2B5EF4-FFF2-40B4-BE49-F238E27FC236}">
                <a16:creationId xmlns:a16="http://schemas.microsoft.com/office/drawing/2014/main" id="{B6955B0F-E7C5-516E-A1A8-8D5AD28FE3D1}"/>
              </a:ext>
            </a:extLst>
          </p:cNvPr>
          <p:cNvSpPr>
            <a:spLocks noGrp="1"/>
          </p:cNvSpPr>
          <p:nvPr>
            <p:ph idx="1"/>
          </p:nvPr>
        </p:nvSpPr>
        <p:spPr/>
        <p:txBody>
          <a:bodyPr/>
          <a:lstStyle/>
          <a:p>
            <a:r>
              <a:rPr lang="en-GB" dirty="0" err="1"/>
              <a:t>Vickroy</a:t>
            </a:r>
            <a:r>
              <a:rPr lang="en-GB" dirty="0"/>
              <a:t>: Psychic manifestations of trauma such as emotional restriction, fragmented or split identity, dissociation, and problems with self-knowledge.</a:t>
            </a:r>
          </a:p>
          <a:p>
            <a:r>
              <a:rPr lang="en-GB" dirty="0" err="1"/>
              <a:t>Vickroy</a:t>
            </a:r>
            <a:r>
              <a:rPr lang="en-GB" dirty="0"/>
              <a:t>: Trauma is the ultimate consequence of the invalidation of self and self-knowledge, which is manifested in restorative defences like repression, silence, and dissociation.</a:t>
            </a:r>
          </a:p>
          <a:p>
            <a:r>
              <a:rPr lang="en-GB" dirty="0" err="1"/>
              <a:t>Balaev</a:t>
            </a:r>
            <a:r>
              <a:rPr lang="en-GB" dirty="0"/>
              <a:t>: A traumatic experience disrupts attachments between self and others by challenging fundamental assumptions about moral laws and social relationships that are themselves connected to specific environments.</a:t>
            </a:r>
          </a:p>
        </p:txBody>
      </p:sp>
    </p:spTree>
    <p:extLst>
      <p:ext uri="{BB962C8B-B14F-4D97-AF65-F5344CB8AC3E}">
        <p14:creationId xmlns:p14="http://schemas.microsoft.com/office/powerpoint/2010/main" val="3416943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2F23C-0346-A798-28EE-AD5582CE8E61}"/>
              </a:ext>
            </a:extLst>
          </p:cNvPr>
          <p:cNvSpPr>
            <a:spLocks noGrp="1"/>
          </p:cNvSpPr>
          <p:nvPr>
            <p:ph type="title"/>
          </p:nvPr>
        </p:nvSpPr>
        <p:spPr/>
        <p:txBody>
          <a:bodyPr/>
          <a:lstStyle/>
          <a:p>
            <a:r>
              <a:rPr lang="en-GB" dirty="0"/>
              <a:t>Uncontrolled Persistence </a:t>
            </a:r>
          </a:p>
        </p:txBody>
      </p:sp>
      <p:sp>
        <p:nvSpPr>
          <p:cNvPr id="3" name="Content Placeholder 2">
            <a:extLst>
              <a:ext uri="{FF2B5EF4-FFF2-40B4-BE49-F238E27FC236}">
                <a16:creationId xmlns:a16="http://schemas.microsoft.com/office/drawing/2014/main" id="{9AC00929-8969-7E3F-8E05-C5614788C27A}"/>
              </a:ext>
            </a:extLst>
          </p:cNvPr>
          <p:cNvSpPr>
            <a:spLocks noGrp="1"/>
          </p:cNvSpPr>
          <p:nvPr>
            <p:ph idx="1"/>
          </p:nvPr>
        </p:nvSpPr>
        <p:spPr/>
        <p:txBody>
          <a:bodyPr>
            <a:normAutofit fontScale="85000" lnSpcReduction="10000"/>
          </a:bodyPr>
          <a:lstStyle/>
          <a:p>
            <a:r>
              <a:rPr lang="en-GB" dirty="0" err="1"/>
              <a:t>Caruth</a:t>
            </a:r>
            <a:r>
              <a:rPr lang="en-GB" dirty="0"/>
              <a:t>: Trauma repeats itself, exactly and unremittingly, through the unknowing acts of the survivor and against his very will. </a:t>
            </a:r>
          </a:p>
          <a:p>
            <a:r>
              <a:rPr lang="en-GB" dirty="0"/>
              <a:t>Whitehead: Overwhelming nature of the traumatic past, which cannot be contained by memory but always and recurringly leaks into the future.</a:t>
            </a:r>
          </a:p>
          <a:p>
            <a:r>
              <a:rPr lang="en-GB" dirty="0"/>
              <a:t>Wicks: Predominantly experienced as repetitions, flashbacks, and nightmares, traumatic memory arises through the realm of the unconscious, because the brain takes on the work of comprehension and meaning making that cannot yet be accomplished and expressed through language.</a:t>
            </a:r>
          </a:p>
          <a:p>
            <a:r>
              <a:rPr lang="en-GB" dirty="0" err="1"/>
              <a:t>Vickroy</a:t>
            </a:r>
            <a:r>
              <a:rPr lang="en-GB" dirty="0"/>
              <a:t>: Traumatic events create emotional paralysis and are repeatedly relived rather than remembered with the survivors often lacking a language with which to narrativize it in an accessible way. </a:t>
            </a:r>
          </a:p>
        </p:txBody>
      </p:sp>
    </p:spTree>
    <p:extLst>
      <p:ext uri="{BB962C8B-B14F-4D97-AF65-F5344CB8AC3E}">
        <p14:creationId xmlns:p14="http://schemas.microsoft.com/office/powerpoint/2010/main" val="141037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7B77B-17F2-79C8-AB13-89AE423AC8F3}"/>
              </a:ext>
            </a:extLst>
          </p:cNvPr>
          <p:cNvSpPr>
            <a:spLocks noGrp="1"/>
          </p:cNvSpPr>
          <p:nvPr>
            <p:ph type="title"/>
          </p:nvPr>
        </p:nvSpPr>
        <p:spPr/>
        <p:txBody>
          <a:bodyPr/>
          <a:lstStyle/>
          <a:p>
            <a:r>
              <a:rPr lang="en-GB" dirty="0"/>
              <a:t>What is Trauma Fiction?</a:t>
            </a:r>
          </a:p>
        </p:txBody>
      </p:sp>
      <p:sp>
        <p:nvSpPr>
          <p:cNvPr id="3" name="Content Placeholder 2">
            <a:extLst>
              <a:ext uri="{FF2B5EF4-FFF2-40B4-BE49-F238E27FC236}">
                <a16:creationId xmlns:a16="http://schemas.microsoft.com/office/drawing/2014/main" id="{E04299B8-1DA5-BDEC-F10F-81E1C37B76BF}"/>
              </a:ext>
            </a:extLst>
          </p:cNvPr>
          <p:cNvSpPr>
            <a:spLocks noGrp="1"/>
          </p:cNvSpPr>
          <p:nvPr>
            <p:ph idx="1"/>
          </p:nvPr>
        </p:nvSpPr>
        <p:spPr/>
        <p:txBody>
          <a:bodyPr/>
          <a:lstStyle/>
          <a:p>
            <a:r>
              <a:rPr lang="en-GB" dirty="0"/>
              <a:t>Seeks to narrativize trauma.</a:t>
            </a:r>
          </a:p>
          <a:p>
            <a:r>
              <a:rPr lang="en-GB" dirty="0"/>
              <a:t>Serves as catharsis for survivors.</a:t>
            </a:r>
          </a:p>
          <a:p>
            <a:r>
              <a:rPr lang="en-GB" dirty="0"/>
              <a:t>Examines the make-up of trauma and the society in which it occurred. </a:t>
            </a:r>
          </a:p>
          <a:p>
            <a:r>
              <a:rPr lang="en-GB" dirty="0"/>
              <a:t>Discover a means of healing and recovery.</a:t>
            </a:r>
          </a:p>
          <a:p>
            <a:r>
              <a:rPr lang="en-GB" dirty="0"/>
              <a:t>Examine the role of the perpetrator.</a:t>
            </a:r>
          </a:p>
        </p:txBody>
      </p:sp>
    </p:spTree>
    <p:extLst>
      <p:ext uri="{BB962C8B-B14F-4D97-AF65-F5344CB8AC3E}">
        <p14:creationId xmlns:p14="http://schemas.microsoft.com/office/powerpoint/2010/main" val="1420740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9A6C2-15E8-8B0C-4EA1-C72B8158B3FC}"/>
              </a:ext>
            </a:extLst>
          </p:cNvPr>
          <p:cNvSpPr>
            <a:spLocks noGrp="1"/>
          </p:cNvSpPr>
          <p:nvPr>
            <p:ph type="title"/>
          </p:nvPr>
        </p:nvSpPr>
        <p:spPr/>
        <p:txBody>
          <a:bodyPr/>
          <a:lstStyle/>
          <a:p>
            <a:r>
              <a:rPr lang="en-GB" dirty="0"/>
              <a:t>Different types of trauma fiction</a:t>
            </a:r>
          </a:p>
        </p:txBody>
      </p:sp>
      <p:sp>
        <p:nvSpPr>
          <p:cNvPr id="3" name="Content Placeholder 2">
            <a:extLst>
              <a:ext uri="{FF2B5EF4-FFF2-40B4-BE49-F238E27FC236}">
                <a16:creationId xmlns:a16="http://schemas.microsoft.com/office/drawing/2014/main" id="{AF8B132C-3933-2BDF-2B56-CF2E192451BC}"/>
              </a:ext>
            </a:extLst>
          </p:cNvPr>
          <p:cNvSpPr>
            <a:spLocks noGrp="1"/>
          </p:cNvSpPr>
          <p:nvPr>
            <p:ph idx="1"/>
          </p:nvPr>
        </p:nvSpPr>
        <p:spPr/>
        <p:txBody>
          <a:bodyPr/>
          <a:lstStyle/>
          <a:p>
            <a:r>
              <a:rPr lang="en-GB" dirty="0"/>
              <a:t>Domestic</a:t>
            </a:r>
          </a:p>
          <a:p>
            <a:r>
              <a:rPr lang="en-GB" dirty="0"/>
              <a:t>Holocaust</a:t>
            </a:r>
          </a:p>
          <a:p>
            <a:r>
              <a:rPr lang="en-GB" dirty="0"/>
              <a:t>War</a:t>
            </a:r>
          </a:p>
          <a:p>
            <a:r>
              <a:rPr lang="en-GB" dirty="0"/>
              <a:t>Postcolonial</a:t>
            </a:r>
          </a:p>
          <a:p>
            <a:endParaRPr lang="en-GB" dirty="0"/>
          </a:p>
        </p:txBody>
      </p:sp>
    </p:spTree>
    <p:extLst>
      <p:ext uri="{BB962C8B-B14F-4D97-AF65-F5344CB8AC3E}">
        <p14:creationId xmlns:p14="http://schemas.microsoft.com/office/powerpoint/2010/main" val="339026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0408F-6AFD-C4E7-85BE-716A85BA3F48}"/>
              </a:ext>
            </a:extLst>
          </p:cNvPr>
          <p:cNvSpPr>
            <a:spLocks noGrp="1"/>
          </p:cNvSpPr>
          <p:nvPr>
            <p:ph type="title"/>
          </p:nvPr>
        </p:nvSpPr>
        <p:spPr/>
        <p:txBody>
          <a:bodyPr/>
          <a:lstStyle/>
          <a:p>
            <a:r>
              <a:rPr lang="en-GB" dirty="0"/>
              <a:t>Theory </a:t>
            </a:r>
          </a:p>
        </p:txBody>
      </p:sp>
      <p:sp>
        <p:nvSpPr>
          <p:cNvPr id="3" name="Content Placeholder 2">
            <a:extLst>
              <a:ext uri="{FF2B5EF4-FFF2-40B4-BE49-F238E27FC236}">
                <a16:creationId xmlns:a16="http://schemas.microsoft.com/office/drawing/2014/main" id="{7A5DFBF9-9C63-8EC4-7DBD-1E08D627D090}"/>
              </a:ext>
            </a:extLst>
          </p:cNvPr>
          <p:cNvSpPr>
            <a:spLocks noGrp="1"/>
          </p:cNvSpPr>
          <p:nvPr>
            <p:ph idx="1"/>
          </p:nvPr>
        </p:nvSpPr>
        <p:spPr/>
        <p:txBody>
          <a:bodyPr/>
          <a:lstStyle/>
          <a:p>
            <a:r>
              <a:rPr lang="en-GB" dirty="0"/>
              <a:t>Cathy </a:t>
            </a:r>
            <a:r>
              <a:rPr lang="en-GB" dirty="0" err="1"/>
              <a:t>Caruth’s</a:t>
            </a:r>
            <a:r>
              <a:rPr lang="en-GB" dirty="0"/>
              <a:t> Cyclical Theory of Trauma</a:t>
            </a:r>
          </a:p>
          <a:p>
            <a:r>
              <a:rPr lang="en-GB" dirty="0"/>
              <a:t>Anne Whitehead’s Transgenerational Hauntings</a:t>
            </a:r>
          </a:p>
          <a:p>
            <a:r>
              <a:rPr lang="en-GB" dirty="0"/>
              <a:t>Saira Mohammed’ Perpetrator Studies</a:t>
            </a:r>
          </a:p>
          <a:p>
            <a:r>
              <a:rPr lang="en-GB" dirty="0"/>
              <a:t>Kali Tal’s Examinations of the Holocaust</a:t>
            </a:r>
          </a:p>
          <a:p>
            <a:r>
              <a:rPr lang="en-GB" dirty="0"/>
              <a:t>Roger </a:t>
            </a:r>
            <a:r>
              <a:rPr lang="en-GB" dirty="0" err="1"/>
              <a:t>Luckhurst’s</a:t>
            </a:r>
            <a:r>
              <a:rPr lang="en-GB" dirty="0"/>
              <a:t> Trauma Culture </a:t>
            </a:r>
          </a:p>
          <a:p>
            <a:r>
              <a:rPr lang="en-GB" dirty="0"/>
              <a:t>Phillip </a:t>
            </a:r>
            <a:r>
              <a:rPr lang="en-GB" dirty="0" err="1"/>
              <a:t>Tew’s</a:t>
            </a:r>
            <a:r>
              <a:rPr lang="en-GB" dirty="0"/>
              <a:t> Societal Trauma</a:t>
            </a:r>
          </a:p>
          <a:p>
            <a:r>
              <a:rPr lang="en-GB" dirty="0"/>
              <a:t>Dominic </a:t>
            </a:r>
            <a:r>
              <a:rPr lang="en-GB" dirty="0" err="1"/>
              <a:t>LaCapra’s</a:t>
            </a:r>
            <a:r>
              <a:rPr lang="en-GB" dirty="0"/>
              <a:t> Concerns Surrounding the Ambiguity of Trauma</a:t>
            </a:r>
          </a:p>
        </p:txBody>
      </p:sp>
    </p:spTree>
    <p:extLst>
      <p:ext uri="{BB962C8B-B14F-4D97-AF65-F5344CB8AC3E}">
        <p14:creationId xmlns:p14="http://schemas.microsoft.com/office/powerpoint/2010/main" val="118181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4B086-5024-F73E-3941-5D82EC874A9B}"/>
              </a:ext>
            </a:extLst>
          </p:cNvPr>
          <p:cNvSpPr>
            <a:spLocks noGrp="1"/>
          </p:cNvSpPr>
          <p:nvPr>
            <p:ph type="title"/>
          </p:nvPr>
        </p:nvSpPr>
        <p:spPr/>
        <p:txBody>
          <a:bodyPr/>
          <a:lstStyle/>
          <a:p>
            <a:r>
              <a:rPr lang="en-GB" dirty="0"/>
              <a:t>Literary Examples</a:t>
            </a:r>
          </a:p>
        </p:txBody>
      </p:sp>
      <p:sp>
        <p:nvSpPr>
          <p:cNvPr id="3" name="Content Placeholder 2">
            <a:extLst>
              <a:ext uri="{FF2B5EF4-FFF2-40B4-BE49-F238E27FC236}">
                <a16:creationId xmlns:a16="http://schemas.microsoft.com/office/drawing/2014/main" id="{8A4BFF1E-CB99-4A0A-8C46-ADF9C0891EAB}"/>
              </a:ext>
            </a:extLst>
          </p:cNvPr>
          <p:cNvSpPr>
            <a:spLocks noGrp="1"/>
          </p:cNvSpPr>
          <p:nvPr>
            <p:ph idx="1"/>
          </p:nvPr>
        </p:nvSpPr>
        <p:spPr/>
        <p:txBody>
          <a:bodyPr/>
          <a:lstStyle/>
          <a:p>
            <a:r>
              <a:rPr lang="en-GB" dirty="0"/>
              <a:t>Patrick Melrose novels: Edward St. Aubyn</a:t>
            </a:r>
          </a:p>
          <a:p>
            <a:r>
              <a:rPr lang="en-GB" dirty="0"/>
              <a:t>A Little Life: Hanya Yanagihara </a:t>
            </a:r>
          </a:p>
          <a:p>
            <a:r>
              <a:rPr lang="en-GB" dirty="0"/>
              <a:t>I’m the King of the Castle: Susan Hill</a:t>
            </a:r>
          </a:p>
          <a:p>
            <a:r>
              <a:rPr lang="en-GB" dirty="0"/>
              <a:t>You: Caroline Kepnes</a:t>
            </a:r>
          </a:p>
          <a:p>
            <a:r>
              <a:rPr lang="en-GB" dirty="0"/>
              <a:t>Any others?</a:t>
            </a:r>
          </a:p>
        </p:txBody>
      </p:sp>
    </p:spTree>
    <p:extLst>
      <p:ext uri="{BB962C8B-B14F-4D97-AF65-F5344CB8AC3E}">
        <p14:creationId xmlns:p14="http://schemas.microsoft.com/office/powerpoint/2010/main" val="2038511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6144-5664-3666-D7A1-DE64A40EE191}"/>
              </a:ext>
            </a:extLst>
          </p:cNvPr>
          <p:cNvSpPr>
            <a:spLocks noGrp="1"/>
          </p:cNvSpPr>
          <p:nvPr>
            <p:ph type="title"/>
          </p:nvPr>
        </p:nvSpPr>
        <p:spPr/>
        <p:txBody>
          <a:bodyPr/>
          <a:lstStyle/>
          <a:p>
            <a:r>
              <a:rPr lang="en-GB" dirty="0"/>
              <a:t>Trauma fiction vs fiction with trauma</a:t>
            </a:r>
          </a:p>
        </p:txBody>
      </p:sp>
      <p:sp>
        <p:nvSpPr>
          <p:cNvPr id="3" name="Content Placeholder 2">
            <a:extLst>
              <a:ext uri="{FF2B5EF4-FFF2-40B4-BE49-F238E27FC236}">
                <a16:creationId xmlns:a16="http://schemas.microsoft.com/office/drawing/2014/main" id="{F9A0AFEA-50BD-3003-AB2C-61C36A246460}"/>
              </a:ext>
            </a:extLst>
          </p:cNvPr>
          <p:cNvSpPr>
            <a:spLocks noGrp="1"/>
          </p:cNvSpPr>
          <p:nvPr>
            <p:ph idx="1"/>
          </p:nvPr>
        </p:nvSpPr>
        <p:spPr/>
        <p:txBody>
          <a:bodyPr/>
          <a:lstStyle/>
          <a:p>
            <a:r>
              <a:rPr lang="en-GB" dirty="0"/>
              <a:t>Most fiction contains some element of trauma</a:t>
            </a:r>
          </a:p>
          <a:p>
            <a:r>
              <a:rPr lang="en-GB" dirty="0"/>
              <a:t>Trauma fiction places the trauma at the centre* of the narrative</a:t>
            </a:r>
          </a:p>
          <a:p>
            <a:endParaRPr lang="en-GB" dirty="0"/>
          </a:p>
          <a:p>
            <a:endParaRPr lang="en-GB" dirty="0"/>
          </a:p>
          <a:p>
            <a:endParaRPr lang="en-GB" dirty="0"/>
          </a:p>
          <a:p>
            <a:endParaRPr lang="en-GB" dirty="0"/>
          </a:p>
          <a:p>
            <a:r>
              <a:rPr lang="en-GB" dirty="0"/>
              <a:t>*may be explicitly or implicitly the central conflict</a:t>
            </a:r>
          </a:p>
        </p:txBody>
      </p:sp>
    </p:spTree>
    <p:extLst>
      <p:ext uri="{BB962C8B-B14F-4D97-AF65-F5344CB8AC3E}">
        <p14:creationId xmlns:p14="http://schemas.microsoft.com/office/powerpoint/2010/main" val="1796647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FC894-C771-3548-DF99-6E888D91813F}"/>
              </a:ext>
            </a:extLst>
          </p:cNvPr>
          <p:cNvSpPr>
            <a:spLocks noGrp="1"/>
          </p:cNvSpPr>
          <p:nvPr>
            <p:ph type="title"/>
          </p:nvPr>
        </p:nvSpPr>
        <p:spPr/>
        <p:txBody>
          <a:bodyPr/>
          <a:lstStyle/>
          <a:p>
            <a:r>
              <a:rPr lang="en-GB" dirty="0"/>
              <a:t>Techniques and tropes</a:t>
            </a:r>
          </a:p>
        </p:txBody>
      </p:sp>
      <p:sp>
        <p:nvSpPr>
          <p:cNvPr id="3" name="Content Placeholder 2">
            <a:extLst>
              <a:ext uri="{FF2B5EF4-FFF2-40B4-BE49-F238E27FC236}">
                <a16:creationId xmlns:a16="http://schemas.microsoft.com/office/drawing/2014/main" id="{2B9EBFE9-1678-65C2-1909-793955776223}"/>
              </a:ext>
            </a:extLst>
          </p:cNvPr>
          <p:cNvSpPr>
            <a:spLocks noGrp="1"/>
          </p:cNvSpPr>
          <p:nvPr>
            <p:ph idx="1"/>
          </p:nvPr>
        </p:nvSpPr>
        <p:spPr/>
        <p:txBody>
          <a:bodyPr/>
          <a:lstStyle/>
          <a:p>
            <a:r>
              <a:rPr lang="en-GB" dirty="0"/>
              <a:t>Two Audiences </a:t>
            </a:r>
          </a:p>
          <a:p>
            <a:r>
              <a:rPr lang="en-GB" dirty="0"/>
              <a:t>Traumatic Event</a:t>
            </a:r>
          </a:p>
          <a:p>
            <a:r>
              <a:rPr lang="en-GB" dirty="0"/>
              <a:t>Memory</a:t>
            </a:r>
          </a:p>
          <a:p>
            <a:r>
              <a:rPr lang="en-GB" dirty="0"/>
              <a:t>Disrupted Time</a:t>
            </a:r>
          </a:p>
          <a:p>
            <a:r>
              <a:rPr lang="en-GB" dirty="0"/>
              <a:t>Lack of expression (Euphemism) </a:t>
            </a:r>
          </a:p>
          <a:p>
            <a:r>
              <a:rPr lang="en-GB" dirty="0"/>
              <a:t>Societal Factors (Both good and bad)</a:t>
            </a:r>
          </a:p>
          <a:p>
            <a:endParaRPr lang="en-GB" dirty="0"/>
          </a:p>
        </p:txBody>
      </p:sp>
    </p:spTree>
    <p:extLst>
      <p:ext uri="{BB962C8B-B14F-4D97-AF65-F5344CB8AC3E}">
        <p14:creationId xmlns:p14="http://schemas.microsoft.com/office/powerpoint/2010/main" val="347305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B4BA3-177F-12E3-6017-01206F29C2F1}"/>
              </a:ext>
            </a:extLst>
          </p:cNvPr>
          <p:cNvSpPr>
            <a:spLocks noGrp="1"/>
          </p:cNvSpPr>
          <p:nvPr>
            <p:ph type="title"/>
          </p:nvPr>
        </p:nvSpPr>
        <p:spPr/>
        <p:txBody>
          <a:bodyPr/>
          <a:lstStyle/>
          <a:p>
            <a:r>
              <a:rPr lang="en-GB" dirty="0"/>
              <a:t>Writing Exercise </a:t>
            </a:r>
          </a:p>
        </p:txBody>
      </p:sp>
      <p:sp>
        <p:nvSpPr>
          <p:cNvPr id="3" name="Content Placeholder 2">
            <a:extLst>
              <a:ext uri="{FF2B5EF4-FFF2-40B4-BE49-F238E27FC236}">
                <a16:creationId xmlns:a16="http://schemas.microsoft.com/office/drawing/2014/main" id="{1E63CA69-9ECA-2F5C-02F2-80F142F99777}"/>
              </a:ext>
            </a:extLst>
          </p:cNvPr>
          <p:cNvSpPr>
            <a:spLocks noGrp="1"/>
          </p:cNvSpPr>
          <p:nvPr>
            <p:ph idx="1"/>
          </p:nvPr>
        </p:nvSpPr>
        <p:spPr/>
        <p:txBody>
          <a:bodyPr/>
          <a:lstStyle/>
          <a:p>
            <a:r>
              <a:rPr lang="en-GB" dirty="0"/>
              <a:t>Write a scenario wherein a character is attempting to navigate a situation that reminds them of their trauma.</a:t>
            </a:r>
          </a:p>
          <a:p>
            <a:r>
              <a:rPr lang="en-GB" dirty="0"/>
              <a:t>Consider how the event from the past echoes into the present.</a:t>
            </a:r>
          </a:p>
          <a:p>
            <a:r>
              <a:rPr lang="en-GB" dirty="0"/>
              <a:t>How much of the event should be revealed to the reader?</a:t>
            </a:r>
          </a:p>
          <a:p>
            <a:r>
              <a:rPr lang="en-GB" dirty="0"/>
              <a:t>How much should be known by the character?</a:t>
            </a:r>
          </a:p>
          <a:p>
            <a:endParaRPr lang="en-GB" dirty="0"/>
          </a:p>
        </p:txBody>
      </p:sp>
    </p:spTree>
    <p:extLst>
      <p:ext uri="{BB962C8B-B14F-4D97-AF65-F5344CB8AC3E}">
        <p14:creationId xmlns:p14="http://schemas.microsoft.com/office/powerpoint/2010/main" val="4089376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160</TotalTime>
  <Words>650</Words>
  <Application>Microsoft Office PowerPoint</Application>
  <PresentationFormat>Widescreen</PresentationFormat>
  <Paragraphs>74</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Gill Sans MT</vt:lpstr>
      <vt:lpstr>Gallery</vt:lpstr>
      <vt:lpstr>Trauma Fiction</vt:lpstr>
      <vt:lpstr>Important notes</vt:lpstr>
      <vt:lpstr>What is Trauma?</vt:lpstr>
      <vt:lpstr>What is Trauma?</vt:lpstr>
      <vt:lpstr>Disruption of Memory</vt:lpstr>
      <vt:lpstr>Loss of Identity</vt:lpstr>
      <vt:lpstr>Uncontrolled Persistence </vt:lpstr>
      <vt:lpstr>What is Trauma Fiction?</vt:lpstr>
      <vt:lpstr>Different types of trauma fiction</vt:lpstr>
      <vt:lpstr>Theory </vt:lpstr>
      <vt:lpstr>Literary Examples</vt:lpstr>
      <vt:lpstr>Trauma fiction vs fiction with trauma</vt:lpstr>
      <vt:lpstr>Techniques and tropes</vt:lpstr>
      <vt:lpstr>Writing Exercise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Trauma Fiction</dc:title>
  <dc:creator>Simon Cassam</dc:creator>
  <cp:lastModifiedBy>Simon Cassam</cp:lastModifiedBy>
  <cp:revision>3</cp:revision>
  <dcterms:created xsi:type="dcterms:W3CDTF">2023-08-29T12:19:59Z</dcterms:created>
  <dcterms:modified xsi:type="dcterms:W3CDTF">2023-09-05T15:01:48Z</dcterms:modified>
</cp:coreProperties>
</file>