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webextensions/webextension1.xml" ContentType="application/vnd.ms-office.webextension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26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2" r:id="rId9"/>
    <p:sldId id="264" r:id="rId10"/>
    <p:sldId id="267" r:id="rId11"/>
    <p:sldId id="266" r:id="rId12"/>
    <p:sldId id="269" r:id="rId13"/>
    <p:sldId id="268" r:id="rId14"/>
    <p:sldId id="265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3415"/>
    <p:restoredTop sz="95865"/>
  </p:normalViewPr>
  <p:slideViewPr>
    <p:cSldViewPr snapToGrid="0">
      <p:cViewPr varScale="1">
        <p:scale>
          <a:sx n="110" d="100"/>
          <a:sy n="110" d="100"/>
        </p:scale>
        <p:origin x="184" y="5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904DB13E-F722-4ED6-BB00-556651E9528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1" name="Rectangle 10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E26428D7-C6F3-473D-A360-A3F5C3E8728C}"/>
              </a:ext>
            </a:extLst>
          </p:cNvPr>
          <p:cNvGrpSpPr/>
          <p:nvPr/>
        </p:nvGrpSpPr>
        <p:grpSpPr>
          <a:xfrm>
            <a:off x="5250180" y="1267730"/>
            <a:ext cx="1691640" cy="615934"/>
            <a:chOff x="5250180" y="1267730"/>
            <a:chExt cx="1691640" cy="615934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25018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694182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250180" y="1883664"/>
              <a:ext cx="1691640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29103" y="2244830"/>
            <a:ext cx="8933796" cy="2437232"/>
          </a:xfrm>
        </p:spPr>
        <p:txBody>
          <a:bodyPr tIns="45720" bIns="45720" anchor="ctr">
            <a:normAutofit/>
          </a:bodyPr>
          <a:lstStyle>
            <a:lvl1pPr algn="ctr">
              <a:lnSpc>
                <a:spcPct val="83000"/>
              </a:lnSpc>
              <a:defRPr lang="en-US" sz="6800" b="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29101" y="4682062"/>
            <a:ext cx="8936846" cy="457201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800" spc="8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>
          <a:xfrm>
            <a:off x="5318760" y="1341256"/>
            <a:ext cx="1554480" cy="485546"/>
          </a:xfrm>
        </p:spPr>
        <p:txBody>
          <a:bodyPr/>
          <a:lstStyle>
            <a:lvl1pPr algn="ctr">
              <a:defRPr sz="1300" spc="0" baseline="0">
                <a:solidFill>
                  <a:srgbClr val="FFFFFF"/>
                </a:solidFill>
                <a:latin typeface="+mn-lt"/>
              </a:defRPr>
            </a:lvl1pPr>
          </a:lstStyle>
          <a:p>
            <a:fld id="{EA0C0817-A112-4847-8014-A94B7D2A4EA3}" type="datetime1">
              <a:rPr lang="en-US" smtClean="0"/>
              <a:t>9/13/23</a:t>
            </a:fld>
            <a:endParaRPr lang="en-US" dirty="0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>
          <a:xfrm>
            <a:off x="1629100" y="5177408"/>
            <a:ext cx="5730295" cy="228600"/>
          </a:xfrm>
        </p:spPr>
        <p:txBody>
          <a:bodyPr/>
          <a:lstStyle>
            <a:lvl1pPr algn="l"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8606920" y="5177408"/>
            <a:ext cx="1955980" cy="228600"/>
          </a:xfrm>
        </p:spPr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64847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32B432-ACDA-4023-A761-2BAB76577B62}" type="datetime1">
              <a:rPr lang="en-US" smtClean="0"/>
              <a:t>9/13/23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589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0A4A1889-E37C-4EC3-9E41-9DAD221CF38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3" name="Rectangle 22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24" name="Rectangle 23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30" name="Rectangle 29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9156" y="2275165"/>
            <a:ext cx="8933688" cy="2406895"/>
          </a:xfrm>
        </p:spPr>
        <p:txBody>
          <a:bodyPr anchor="ctr">
            <a:normAutofit/>
          </a:bodyPr>
          <a:lstStyle>
            <a:lvl1pPr algn="ctr">
              <a:lnSpc>
                <a:spcPct val="83000"/>
              </a:lnSpc>
              <a:defRPr lang="en-US" sz="680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1683EB04-C23E-490C-A1A6-030CF79D23C8}"/>
              </a:ext>
            </a:extLst>
          </p:cNvPr>
          <p:cNvGrpSpPr/>
          <p:nvPr/>
        </p:nvGrpSpPr>
        <p:grpSpPr>
          <a:xfrm>
            <a:off x="5250180" y="1267730"/>
            <a:ext cx="1691640" cy="615934"/>
            <a:chOff x="5250180" y="1267730"/>
            <a:chExt cx="1691640" cy="615934"/>
          </a:xfrm>
        </p:grpSpPr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F8A84C03-E1CA-4A4E-81D6-9BB0C335B7A0}"/>
                </a:ext>
              </a:extLst>
            </p:cNvPr>
            <p:cNvCxnSpPr/>
            <p:nvPr/>
          </p:nvCxnSpPr>
          <p:spPr>
            <a:xfrm>
              <a:off x="525018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4A26FB5A-D5D1-4DAB-AC43-7F51A7F2D197}"/>
                </a:ext>
              </a:extLst>
            </p:cNvPr>
            <p:cNvCxnSpPr/>
            <p:nvPr/>
          </p:nvCxnSpPr>
          <p:spPr>
            <a:xfrm>
              <a:off x="694182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49303F14-E560-4C02-94F4-B4695FE26813}"/>
                </a:ext>
              </a:extLst>
            </p:cNvPr>
            <p:cNvCxnSpPr/>
            <p:nvPr/>
          </p:nvCxnSpPr>
          <p:spPr>
            <a:xfrm>
              <a:off x="5250180" y="1883664"/>
              <a:ext cx="1691640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9156" y="4682062"/>
            <a:ext cx="8939784" cy="457200"/>
          </a:xfrm>
        </p:spPr>
        <p:txBody>
          <a:bodyPr anchor="t">
            <a:normAutofit/>
          </a:bodyPr>
          <a:lstStyle>
            <a:lvl1pPr marL="0" indent="0" algn="ctr">
              <a:buNone/>
              <a:tabLst>
                <a:tab pos="2633663" algn="l"/>
              </a:tabLst>
              <a:defRPr sz="1800">
                <a:solidFill>
                  <a:schemeClr val="tx1">
                    <a:lumMod val="95000"/>
                    <a:lumOff val="5000"/>
                  </a:schemeClr>
                </a:solidFill>
                <a:effectLst/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18760" y="1344502"/>
            <a:ext cx="1554480" cy="498781"/>
          </a:xfrm>
        </p:spPr>
        <p:txBody>
          <a:bodyPr/>
          <a:lstStyle>
            <a:lvl1pPr algn="ctr">
              <a:defRPr lang="en-US" sz="1300" kern="1200" spc="0" baseline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</a:lstStyle>
          <a:p>
            <a:fld id="{D9C646AA-F36E-4540-911D-FFFC0A0EF24A}" type="datetime1">
              <a:rPr lang="en-US" smtClean="0"/>
              <a:t>9/13/23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629157" y="5177408"/>
            <a:ext cx="5660134" cy="228600"/>
          </a:xfrm>
        </p:spPr>
        <p:txBody>
          <a:bodyPr/>
          <a:lstStyle>
            <a:lvl1pPr algn="l"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04504" y="5177408"/>
            <a:ext cx="1958339" cy="228600"/>
          </a:xfrm>
        </p:spPr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06875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2103120"/>
            <a:ext cx="466344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61760" y="2103120"/>
            <a:ext cx="466344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86D26-FA5F-4637-B602-B7C2DC34CFD4}" type="datetime1">
              <a:rPr lang="en-US" smtClean="0"/>
              <a:t>9/13/23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18999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074334"/>
            <a:ext cx="4663440" cy="640080"/>
          </a:xfrm>
        </p:spPr>
        <p:txBody>
          <a:bodyPr anchor="ctr">
            <a:normAutofit/>
          </a:bodyPr>
          <a:lstStyle>
            <a:lvl1pPr marL="0" indent="0" algn="l">
              <a:spcBef>
                <a:spcPts val="0"/>
              </a:spcBef>
              <a:buNone/>
              <a:defRPr sz="1900" b="1" i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92472"/>
            <a:ext cx="4663440" cy="3163825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58712" y="2074334"/>
            <a:ext cx="4663440" cy="640080"/>
          </a:xfrm>
        </p:spPr>
        <p:txBody>
          <a:bodyPr anchor="ctr">
            <a:normAutofit/>
          </a:bodyPr>
          <a:lstStyle>
            <a:lvl1pPr marL="0" indent="0" algn="l">
              <a:spcBef>
                <a:spcPts val="0"/>
              </a:spcBef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58712" y="2792471"/>
            <a:ext cx="4663440" cy="3164509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7F15D8-96D1-4781-BC50-CA8A088B2FE4}" type="datetime1">
              <a:rPr lang="en-US" smtClean="0"/>
              <a:t>9/13/23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35711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96C99-B8F8-4528-BD05-0E16E943DC09}" type="datetime1">
              <a:rPr lang="en-US" smtClean="0"/>
              <a:t>9/13/23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03439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636942-C211-4B28-8DBD-C953E00AF71B}" type="datetime1">
              <a:rPr lang="en-US" smtClean="0"/>
              <a:t>9/13/23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08414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D5E1BBF9-8BEF-4353-BA68-30AAF9EBD8D8}"/>
              </a:ext>
            </a:extLst>
          </p:cNvPr>
          <p:cNvSpPr/>
          <p:nvPr/>
        </p:nvSpPr>
        <p:spPr>
          <a:xfrm>
            <a:off x="8119870" y="237744"/>
            <a:ext cx="3826596" cy="6382512"/>
          </a:xfrm>
          <a:prstGeom prst="rect">
            <a:avLst/>
          </a:prstGeom>
          <a:solidFill>
            <a:schemeClr val="bg1">
              <a:lumMod val="8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B941C21-2A5D-4912-AB06-1BB0C0EB6AE1}"/>
              </a:ext>
            </a:extLst>
          </p:cNvPr>
          <p:cNvSpPr/>
          <p:nvPr/>
        </p:nvSpPr>
        <p:spPr>
          <a:xfrm>
            <a:off x="8254660" y="374904"/>
            <a:ext cx="3557016" cy="6108192"/>
          </a:xfrm>
          <a:prstGeom prst="rect">
            <a:avLst/>
          </a:prstGeom>
          <a:noFill/>
          <a:ln w="63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58200" y="607392"/>
            <a:ext cx="3161963" cy="164592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3200" b="0" kern="1200" cap="none" spc="0" baseline="0" dirty="0">
                <a:solidFill>
                  <a:schemeClr val="tx1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609600"/>
            <a:ext cx="6858000" cy="5334000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58200" y="2336800"/>
            <a:ext cx="3161963" cy="36068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>
          <a:xfrm>
            <a:off x="5588000" y="6035040"/>
            <a:ext cx="1955800" cy="365760"/>
          </a:xfrm>
        </p:spPr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7E8D12A6-918A-48BD-8CB9-CA713993B0EA}" type="datetime1">
              <a:rPr lang="en-US" smtClean="0"/>
              <a:t>9/13/23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685801" y="6035040"/>
            <a:ext cx="4584700" cy="365760"/>
          </a:xfrm>
        </p:spPr>
        <p:txBody>
          <a:bodyPr/>
          <a:lstStyle>
            <a:lvl1pPr algn="l">
              <a:defRPr/>
            </a:lvl1pPr>
          </a:lstStyle>
          <a:p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10396728" y="6035040"/>
            <a:ext cx="1223435" cy="365760"/>
          </a:xfrm>
        </p:spPr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21028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E687CA98-D9C7-497F-A1DA-7D22F8753BCE}"/>
              </a:ext>
            </a:extLst>
          </p:cNvPr>
          <p:cNvSpPr/>
          <p:nvPr/>
        </p:nvSpPr>
        <p:spPr>
          <a:xfrm>
            <a:off x="8119870" y="237744"/>
            <a:ext cx="3826596" cy="6382512"/>
          </a:xfrm>
          <a:prstGeom prst="rect">
            <a:avLst/>
          </a:prstGeom>
          <a:solidFill>
            <a:schemeClr val="bg1">
              <a:lumMod val="8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28599" y="237744"/>
            <a:ext cx="7696201" cy="6382512"/>
          </a:xfr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662337" y="6035040"/>
            <a:ext cx="2071963" cy="365760"/>
          </a:xfrm>
        </p:spPr>
        <p:txBody>
          <a:bodyPr/>
          <a:lstStyle>
            <a:lvl1pPr>
              <a:defRPr b="1">
                <a:solidFill>
                  <a:srgbClr val="FFFFFF"/>
                </a:solidFill>
                <a:effectLst>
                  <a:outerShdw blurRad="1905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E778CE86-875F-4587-BCF6-FA054AFC0D53}" type="datetime1">
              <a:rPr lang="en-US" smtClean="0"/>
              <a:pPr/>
              <a:t>9/13/23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12648" y="6035040"/>
            <a:ext cx="4588002" cy="365760"/>
          </a:xfrm>
        </p:spPr>
        <p:txBody>
          <a:bodyPr/>
          <a:lstStyle>
            <a:lvl1pPr marL="0" algn="r" defTabSz="914400" rtl="0" eaLnBrk="1" latinLnBrk="0" hangingPunct="1">
              <a:defRPr lang="en-US" sz="1000" b="1" kern="1200" dirty="0">
                <a:solidFill>
                  <a:srgbClr val="FFFFFF"/>
                </a:solidFill>
                <a:effectLst>
                  <a:outerShdw blurRad="1905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pPr algn="l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396728" y="6035040"/>
            <a:ext cx="1225296" cy="365760"/>
          </a:xfrm>
        </p:spPr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8B3D8CC-BB13-41A5-8F34-B8E84A4F9534}"/>
              </a:ext>
            </a:extLst>
          </p:cNvPr>
          <p:cNvSpPr/>
          <p:nvPr/>
        </p:nvSpPr>
        <p:spPr>
          <a:xfrm>
            <a:off x="8254660" y="374904"/>
            <a:ext cx="3557016" cy="6108192"/>
          </a:xfrm>
          <a:prstGeom prst="rect">
            <a:avLst/>
          </a:prstGeom>
          <a:noFill/>
          <a:ln w="63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77250" y="603504"/>
            <a:ext cx="3144774" cy="1645920"/>
          </a:xfrm>
        </p:spPr>
        <p:txBody>
          <a:bodyPr anchor="b">
            <a:noAutofit/>
          </a:bodyPr>
          <a:lstStyle>
            <a:lvl1pPr algn="l">
              <a:lnSpc>
                <a:spcPct val="100000"/>
              </a:lnSpc>
              <a:defRPr sz="3200" b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77250" y="2386584"/>
            <a:ext cx="3144774" cy="3511296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814394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4F40B7-36AB-4376-BE14-EF7004D79BB9}" type="datetime1">
              <a:rPr lang="en-US" smtClean="0"/>
              <a:t>9/13/23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73100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1600" y="762000"/>
            <a:ext cx="2362200" cy="52578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762000"/>
            <a:ext cx="8077200" cy="52578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87CAB8-DCAE-46A5-AADA-B3FAD11A54E0}" type="datetime1">
              <a:rPr lang="en-US" smtClean="0"/>
              <a:t>9/13/23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13541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E94681D-2A4C-4A8D-B9B5-31D440D0328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1">
              <a:lumMod val="75000"/>
              <a:alpha val="60000"/>
            </a:schemeClr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8" name="Rectangle 7"/>
          <p:cNvSpPr/>
          <p:nvPr/>
        </p:nvSpPr>
        <p:spPr>
          <a:xfrm>
            <a:off x="371856" y="374904"/>
            <a:ext cx="11448288" cy="6108192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85000"/>
                <a:lumOff val="15000"/>
              </a:schemeClr>
            </a:solidFill>
            <a:prstDash val="solid"/>
            <a:miter lim="800000"/>
          </a:ln>
          <a:effectLst/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103120"/>
            <a:ext cx="10058400" cy="38496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56794" y="6035040"/>
            <a:ext cx="2893045" cy="365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F6FA2B21-3FCD-4721-B95C-427943F61125}" type="datetime1">
              <a:rPr lang="en-US" smtClean="0"/>
              <a:t>9/13/23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66800" y="6035040"/>
            <a:ext cx="5816600" cy="365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8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87000" y="6035040"/>
            <a:ext cx="838200" cy="365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39935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3" r:id="rId1"/>
    <p:sldLayoutId id="2147483724" r:id="rId2"/>
    <p:sldLayoutId id="2147483725" r:id="rId3"/>
    <p:sldLayoutId id="2147483715" r:id="rId4"/>
    <p:sldLayoutId id="2147483716" r:id="rId5"/>
    <p:sldLayoutId id="2147483722" r:id="rId6"/>
    <p:sldLayoutId id="2147483717" r:id="rId7"/>
    <p:sldLayoutId id="2147483718" r:id="rId8"/>
    <p:sldLayoutId id="2147483719" r:id="rId9"/>
    <p:sldLayoutId id="2147483720" r:id="rId10"/>
    <p:sldLayoutId id="2147483721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i="0" kern="1200" cap="none" spc="0" baseline="0" dirty="0"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20000"/>
        </a:lnSpc>
        <a:spcBef>
          <a:spcPts val="900"/>
        </a:spcBef>
        <a:spcAft>
          <a:spcPts val="0"/>
        </a:spcAft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2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2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2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1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2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1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2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1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lalineadhombre.blogspot.com/2014/01/breaking-bad.html" TargetMode="External"/><Relationship Id="rId7" Type="http://schemas.openxmlformats.org/officeDocument/2006/relationships/hyperlink" Target="https://www.wired.it/play/libri/2016/01/29/scienza-professor-moriarty-sherlock-holmes/" TargetMode="External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g"/><Relationship Id="rId5" Type="http://schemas.openxmlformats.org/officeDocument/2006/relationships/hyperlink" Target="https://jeroendeboer.net/2014/01/14/genieten-van-the-royle-family/" TargetMode="External"/><Relationship Id="rId4" Type="http://schemas.openxmlformats.org/officeDocument/2006/relationships/image" Target="../media/image4.jp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vGUNqq3jVLg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djV11Xbc914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microsoft.com/office/2011/relationships/webextension" Target="../webextensions/webextension1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od9nlPsAa3E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4562936-F87E-3A4A-ACB2-F11584B9F1B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7704" b="459"/>
          <a:stretch/>
        </p:blipFill>
        <p:spPr>
          <a:xfrm>
            <a:off x="20" y="-839"/>
            <a:ext cx="12191980" cy="6858000"/>
          </a:xfrm>
          <a:prstGeom prst="rect">
            <a:avLst/>
          </a:prstGeom>
        </p:spPr>
      </p:pic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F9FFE17-DE95-4821-ACC1-B90C954492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07870" y="1267730"/>
            <a:ext cx="9576262" cy="4307950"/>
          </a:xfrm>
          <a:prstGeom prst="rect">
            <a:avLst/>
          </a:prstGeom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3CF76AF-FF72-4430-A772-0584032902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0A109B9-72E8-583E-722C-35F03BB5704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71132" y="2091263"/>
            <a:ext cx="8649738" cy="2590800"/>
          </a:xfrm>
        </p:spPr>
        <p:txBody>
          <a:bodyPr>
            <a:normAutofit/>
          </a:bodyPr>
          <a:lstStyle/>
          <a:p>
            <a:r>
              <a:rPr lang="en-US" dirty="0"/>
              <a:t>Screenwriting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FF9C37B-8327-54F8-B156-DA3A81B64A9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71130" y="4682062"/>
            <a:ext cx="8652788" cy="457201"/>
          </a:xfrm>
        </p:spPr>
        <p:txBody>
          <a:bodyPr>
            <a:normAutofit/>
          </a:bodyPr>
          <a:lstStyle/>
          <a:p>
            <a:r>
              <a:rPr lang="en-US" dirty="0"/>
              <a:t>with Dr Lucie Brownlee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B1C8180-2FDD-4202-8C45-4057CB1AB2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D6E86CC6-13EA-4A88-86AD-CF27BF52CC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250180" y="1267730"/>
            <a:ext cx="0" cy="640080"/>
          </a:xfrm>
          <a:prstGeom prst="line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rgbClr val="FFFFFF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3F80B441-4F7D-4B40-8A13-FED03A1F3A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941820" y="1267730"/>
            <a:ext cx="0" cy="640080"/>
          </a:xfrm>
          <a:prstGeom prst="line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rgbClr val="FFFFFF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70C7FD1A-44B1-4E4C-B0C9-A8103DCCDC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250180" y="1913025"/>
            <a:ext cx="1691640" cy="0"/>
          </a:xfrm>
          <a:prstGeom prst="line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rgbClr val="FFFFFF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302451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497ECCCF-F79C-C616-BC1A-DDC4DE10E4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000" dirty="0"/>
              <a:t>Screen versus Prose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FE404F4-3D87-0CD3-9715-BFDAA8A8B7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400" dirty="0"/>
              <a:t>“ If I had more time, I would have written a shorter letter”</a:t>
            </a:r>
          </a:p>
          <a:p>
            <a:pPr marL="0" indent="0" algn="ctr">
              <a:buNone/>
            </a:pPr>
            <a:r>
              <a:rPr lang="en-US" sz="2400" dirty="0"/>
              <a:t>(variously attributed to Blaise Pascal, Thoreau, Twain...)</a:t>
            </a:r>
          </a:p>
        </p:txBody>
      </p:sp>
    </p:spTree>
    <p:extLst>
      <p:ext uri="{BB962C8B-B14F-4D97-AF65-F5344CB8AC3E}">
        <p14:creationId xmlns:p14="http://schemas.microsoft.com/office/powerpoint/2010/main" val="37338070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1C6ADC-8E45-B69A-8E6F-93A5B23D9A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Voice...</a:t>
            </a:r>
            <a:r>
              <a:rPr lang="en-US" sz="4400" dirty="0"/>
              <a:t>voice</a:t>
            </a:r>
            <a:r>
              <a:rPr lang="en-US" sz="4000" dirty="0"/>
              <a:t>.</a:t>
            </a:r>
            <a:r>
              <a:rPr lang="en-US" dirty="0"/>
              <a:t>..</a:t>
            </a:r>
            <a:r>
              <a:rPr lang="en-US" sz="4800" dirty="0"/>
              <a:t>VOICE?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102CD0-64D0-48B6-53A0-FE887E5026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r>
              <a:rPr lang="en-US" sz="1800" dirty="0"/>
              <a:t>Why is this a story only </a:t>
            </a:r>
            <a:r>
              <a:rPr lang="en-US" sz="1800" i="1" dirty="0"/>
              <a:t>I</a:t>
            </a:r>
            <a:r>
              <a:rPr lang="en-US" sz="1800" dirty="0"/>
              <a:t> can tell? </a:t>
            </a:r>
          </a:p>
          <a:p>
            <a:endParaRPr lang="en-US" sz="1800" dirty="0"/>
          </a:p>
          <a:p>
            <a:r>
              <a:rPr lang="en-US" sz="1800" dirty="0"/>
              <a:t>Why now?</a:t>
            </a:r>
          </a:p>
        </p:txBody>
      </p:sp>
      <p:sp>
        <p:nvSpPr>
          <p:cNvPr id="4" name="Cloud Callout 3">
            <a:extLst>
              <a:ext uri="{FF2B5EF4-FFF2-40B4-BE49-F238E27FC236}">
                <a16:creationId xmlns:a16="http://schemas.microsoft.com/office/drawing/2014/main" id="{E629A360-F8C5-9898-13F6-AB50A2E570C3}"/>
              </a:ext>
            </a:extLst>
          </p:cNvPr>
          <p:cNvSpPr/>
          <p:nvPr/>
        </p:nvSpPr>
        <p:spPr>
          <a:xfrm>
            <a:off x="5871411" y="1443789"/>
            <a:ext cx="4379494" cy="2815390"/>
          </a:xfrm>
          <a:prstGeom prst="cloudCallou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ASK YOURSELF...</a:t>
            </a:r>
          </a:p>
        </p:txBody>
      </p:sp>
    </p:spTree>
    <p:extLst>
      <p:ext uri="{BB962C8B-B14F-4D97-AF65-F5344CB8AC3E}">
        <p14:creationId xmlns:p14="http://schemas.microsoft.com/office/powerpoint/2010/main" val="3808404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6701D6-75F7-5458-FB3D-DD31229C9E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Character or Plot-Driven? Or a bit of both?</a:t>
            </a:r>
          </a:p>
        </p:txBody>
      </p:sp>
      <p:pic>
        <p:nvPicPr>
          <p:cNvPr id="5" name="Content Placeholder 4" descr="A couple of men in yellow hazmat suits&#10;&#10;Description automatically generated">
            <a:extLst>
              <a:ext uri="{FF2B5EF4-FFF2-40B4-BE49-F238E27FC236}">
                <a16:creationId xmlns:a16="http://schemas.microsoft.com/office/drawing/2014/main" id="{5D940935-1671-AB36-ED8F-064D8C2AB0A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5014918" y="1891850"/>
            <a:ext cx="6476999" cy="3643312"/>
          </a:xfrm>
        </p:spPr>
      </p:pic>
      <p:pic>
        <p:nvPicPr>
          <p:cNvPr id="8" name="Picture 7" descr="A group of people posing for a picture&#10;&#10;Description automatically generated">
            <a:extLst>
              <a:ext uri="{FF2B5EF4-FFF2-40B4-BE49-F238E27FC236}">
                <a16:creationId xmlns:a16="http://schemas.microsoft.com/office/drawing/2014/main" id="{9FD0DA8B-059A-FF6F-FC67-FED2B453CBA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 rot="409646">
            <a:off x="1225879" y="1852398"/>
            <a:ext cx="4000500" cy="1333500"/>
          </a:xfrm>
          <a:prstGeom prst="rect">
            <a:avLst/>
          </a:prstGeom>
        </p:spPr>
      </p:pic>
      <p:pic>
        <p:nvPicPr>
          <p:cNvPr id="4" name="Picture 3" descr="A couple of men looking at each other&#10;&#10;Description automatically generated">
            <a:extLst>
              <a:ext uri="{FF2B5EF4-FFF2-40B4-BE49-F238E27FC236}">
                <a16:creationId xmlns:a16="http://schemas.microsoft.com/office/drawing/2014/main" id="{AF780C5B-31D0-76DC-E190-4FA5784A66F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837473B0-CC2E-450A-ABE3-18F120FF3D39}">
                <a1611:picAttrSrcUrl xmlns:a1611="http://schemas.microsoft.com/office/drawing/2016/11/main" r:id="rId7"/>
              </a:ext>
            </a:extLst>
          </a:blip>
          <a:stretch>
            <a:fillRect/>
          </a:stretch>
        </p:blipFill>
        <p:spPr>
          <a:xfrm rot="21148031">
            <a:off x="794084" y="3713506"/>
            <a:ext cx="4497375" cy="2501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34520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60FCD6-A1B1-F3B1-9E6F-58A99660CE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Structure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911F91-A845-3964-F062-EB661D8B08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GB" sz="1600" dirty="0">
                <a:ea typeface="Calibri" panose="020F0502020204030204" pitchFamily="34" charset="0"/>
                <a:cs typeface="Times New Roman" panose="02020603050405020304" pitchFamily="18" charset="0"/>
              </a:rPr>
              <a:t>Alan Plater to his agent Peggy Ramsay: “What is this structure thing?”</a:t>
            </a:r>
          </a:p>
          <a:p>
            <a:pPr marL="0" indent="0">
              <a:buNone/>
            </a:pPr>
            <a:r>
              <a:rPr lang="en-GB" sz="1600" dirty="0">
                <a:ea typeface="Calibri" panose="020F0502020204030204" pitchFamily="34" charset="0"/>
                <a:cs typeface="Times New Roman" panose="02020603050405020304" pitchFamily="18" charset="0"/>
              </a:rPr>
              <a:t>Peggy: “Oh darling, it’s just two or three little surprises followed every now and again by a bigger surprise.” </a:t>
            </a:r>
          </a:p>
          <a:p>
            <a:endParaRPr lang="en-GB" sz="16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GB" sz="16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GB" sz="1600" dirty="0">
                <a:cs typeface="Times New Roman" panose="02020603050405020304" pitchFamily="18" charset="0"/>
              </a:rPr>
              <a:t>Watch Matt Stone and Trey Parker talking about the importance of causation between beats:</a:t>
            </a:r>
          </a:p>
          <a:p>
            <a:r>
              <a:rPr lang="en-US" sz="1600" dirty="0">
                <a:hlinkClick r:id="rId2"/>
              </a:rPr>
              <a:t>https://www.youtube.com/watch?v=vGUNqq3jVLg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1872536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33886D-1CB1-2050-38FE-8B69B6B1E8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Beat Sheet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83E3B3-20AF-D79D-9DBA-5677D0F585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1800" u="sng" dirty="0"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 short exercise on beats using the work of our (OK, my) favourite Norwegians:</a:t>
            </a:r>
          </a:p>
          <a:p>
            <a:pPr marL="0" indent="0">
              <a:buNone/>
            </a:pPr>
            <a:endParaRPr lang="en-US" sz="1800" u="sng" dirty="0">
              <a:hlinkClick r:id="rId2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0" indent="0">
              <a:buNone/>
            </a:pPr>
            <a:endParaRPr lang="en-US" u="sng" dirty="0">
              <a:hlinkClick r:id="rId2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0" indent="0">
              <a:buNone/>
            </a:pPr>
            <a:r>
              <a:rPr lang="en-US" dirty="0">
                <a:solidFill>
                  <a:srgbClr val="3F55BF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https://www.youtube.com/watch?v=djV11Xbc914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4513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DBAADEC-CD01-F820-8CFE-EF947EB652D2}"/>
              </a:ext>
            </a:extLst>
          </p:cNvPr>
          <p:cNvSpPr txBox="1"/>
          <p:nvPr/>
        </p:nvSpPr>
        <p:spPr>
          <a:xfrm>
            <a:off x="1678329" y="960699"/>
            <a:ext cx="7470534" cy="42473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US" dirty="0"/>
              <a:t>Sequence (collection of scenes leading to significant change)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Act (series of sequences that peaks in a climactic  scene  </a:t>
            </a:r>
            <a:r>
              <a:rPr lang="en-GB" b="0" i="0" u="none" strike="noStrike" dirty="0">
                <a:solidFill>
                  <a:srgbClr val="202124"/>
                </a:solidFill>
                <a:effectLst/>
              </a:rPr>
              <a:t>which </a:t>
            </a:r>
            <a:r>
              <a:rPr lang="en-GB" b="0" i="0" u="none" strike="noStrike" dirty="0">
                <a:solidFill>
                  <a:srgbClr val="040C28"/>
                </a:solidFill>
                <a:effectLst/>
              </a:rPr>
              <a:t>causes a major reversal of values, more powerful in its impact than any previous sequence or scene</a:t>
            </a:r>
            <a:r>
              <a:rPr lang="en-GB" b="0" i="0" u="none" strike="noStrike" dirty="0">
                <a:solidFill>
                  <a:srgbClr val="202124"/>
                </a:solidFill>
                <a:effectLst/>
              </a:rPr>
              <a:t>.)</a:t>
            </a:r>
          </a:p>
          <a:p>
            <a:pPr marL="0" indent="0">
              <a:buNone/>
            </a:pPr>
            <a:endParaRPr lang="en-GB" dirty="0">
              <a:solidFill>
                <a:srgbClr val="202124"/>
              </a:solidFill>
            </a:endParaRPr>
          </a:p>
          <a:p>
            <a:pPr marL="0" indent="0">
              <a:buNone/>
            </a:pPr>
            <a:endParaRPr lang="en-GB" b="0" i="0" u="none" strike="noStrike" dirty="0">
              <a:solidFill>
                <a:srgbClr val="202124"/>
              </a:solidFill>
              <a:effectLst/>
            </a:endParaRPr>
          </a:p>
          <a:p>
            <a:pPr marL="0" indent="0">
              <a:buNone/>
            </a:pPr>
            <a:endParaRPr lang="en-GB" dirty="0">
              <a:solidFill>
                <a:srgbClr val="202124"/>
              </a:solidFill>
              <a:latin typeface="Google Sans"/>
            </a:endParaRPr>
          </a:p>
          <a:p>
            <a:pPr marL="0" indent="0">
              <a:buNone/>
            </a:pPr>
            <a:endParaRPr lang="en-GB" dirty="0">
              <a:solidFill>
                <a:srgbClr val="202124"/>
              </a:solidFill>
            </a:endParaRPr>
          </a:p>
          <a:p>
            <a:pPr marL="0" indent="0">
              <a:buNone/>
            </a:pPr>
            <a:endParaRPr lang="en-GB" dirty="0">
              <a:solidFill>
                <a:srgbClr val="202124"/>
              </a:solidFill>
            </a:endParaRPr>
          </a:p>
          <a:p>
            <a:pPr marL="0" indent="0">
              <a:buNone/>
            </a:pPr>
            <a:r>
              <a:rPr lang="en-GB" dirty="0">
                <a:solidFill>
                  <a:srgbClr val="202124"/>
                </a:solidFill>
              </a:rPr>
              <a:t>Story (master event)</a:t>
            </a:r>
          </a:p>
        </p:txBody>
      </p:sp>
      <p:sp>
        <p:nvSpPr>
          <p:cNvPr id="4" name="Down Arrow 3">
            <a:extLst>
              <a:ext uri="{FF2B5EF4-FFF2-40B4-BE49-F238E27FC236}">
                <a16:creationId xmlns:a16="http://schemas.microsoft.com/office/drawing/2014/main" id="{7C17EBE7-CC2D-EDC9-06C6-FB8188B04A1C}"/>
              </a:ext>
            </a:extLst>
          </p:cNvPr>
          <p:cNvSpPr/>
          <p:nvPr/>
        </p:nvSpPr>
        <p:spPr>
          <a:xfrm>
            <a:off x="4590964" y="1649984"/>
            <a:ext cx="484632" cy="778991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own Arrow 4">
            <a:extLst>
              <a:ext uri="{FF2B5EF4-FFF2-40B4-BE49-F238E27FC236}">
                <a16:creationId xmlns:a16="http://schemas.microsoft.com/office/drawing/2014/main" id="{E1835139-64D2-5BF5-83C2-957A01BC2B96}"/>
              </a:ext>
            </a:extLst>
          </p:cNvPr>
          <p:cNvSpPr/>
          <p:nvPr/>
        </p:nvSpPr>
        <p:spPr>
          <a:xfrm>
            <a:off x="3043137" y="3812257"/>
            <a:ext cx="484632" cy="778991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14733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9BC97BF-8F4C-52F3-1D73-3F81283F32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3570584" y="-885749"/>
            <a:ext cx="5018408" cy="8463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616379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AE4D85F5-E219-7410-6C2A-099C55BEE1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EXERCISE: WHAT’S AT STAKE?</a:t>
            </a:r>
          </a:p>
        </p:txBody>
      </p:sp>
      <mc:AlternateContent xmlns:mc="http://schemas.openxmlformats.org/markup-compatibility/2006">
        <mc:Choice xmlns:we="http://schemas.microsoft.com/office/webextensions/webextension/2010/11" xmlns:pca="http://schemas.microsoft.com/office/powerpoint/2013/contentapp" Requires="we pca">
          <p:graphicFrame>
            <p:nvGraphicFramePr>
              <p:cNvPr id="13" name="Content Placeholder 12" title="EasyTimer">
                <a:extLst>
                  <a:ext uri="{FF2B5EF4-FFF2-40B4-BE49-F238E27FC236}">
                    <a16:creationId xmlns:a16="http://schemas.microsoft.com/office/drawing/2014/main" id="{8839F8B3-7306-CDD1-7726-790CF0350A74}"/>
                  </a:ext>
                </a:extLst>
              </p:cNvPr>
              <p:cNvGraphicFramePr>
                <a:graphicFrameLocks noGrp="1"/>
              </p:cNvGraphicFramePr>
              <p:nvPr>
                <p:ph idx="1"/>
              </p:nvPr>
            </p:nvGraphicFramePr>
            <p:xfrm>
              <a:off x="1066800" y="2103438"/>
              <a:ext cx="10058400" cy="3849687"/>
            </p:xfrm>
            <a:graphic>
              <a:graphicData uri="http://schemas.microsoft.com/office/webextensions/webextension/2010/11">
                <we:webextensionref xmlns:we="http://schemas.microsoft.com/office/webextensions/webextension/2010/11" xmlns:r="http://schemas.openxmlformats.org/officeDocument/2006/relationships" r:id="rId2"/>
              </a:graphicData>
            </a:graphic>
          </p:graphicFrame>
        </mc:Choice>
        <mc:Fallback>
          <p:pic>
            <p:nvPicPr>
              <p:cNvPr id="13" name="Content Placeholder 12" title="EasyTimer">
                <a:extLst>
                  <a:ext uri="{FF2B5EF4-FFF2-40B4-BE49-F238E27FC236}">
                    <a16:creationId xmlns:a16="http://schemas.microsoft.com/office/drawing/2014/main" id="{8839F8B3-7306-CDD1-7726-790CF0350A74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066800" y="2103438"/>
                <a:ext cx="10058400" cy="3849687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2923239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BCAE21-B979-AEF0-8CEC-B7C155F5A1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GETTING DOWN TO IT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A80C5C-32A4-59F0-E01D-EE86244E12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FIRST TEN PAGES</a:t>
            </a:r>
          </a:p>
          <a:p>
            <a:pPr marL="0" indent="0">
              <a:buNone/>
            </a:pPr>
            <a:r>
              <a:rPr lang="en-US" dirty="0"/>
              <a:t>FLASHBACK  = FLASH PRESENT </a:t>
            </a:r>
            <a:r>
              <a:rPr lang="en-US" dirty="0">
                <a:hlinkClick r:id="rId2"/>
              </a:rPr>
              <a:t>https://www.youtube.com/watch?v=od9nlPsAa3E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ENTER LATE, GET OUT EARLY</a:t>
            </a:r>
          </a:p>
          <a:p>
            <a:pPr marL="0" indent="0">
              <a:buNone/>
            </a:pPr>
            <a:r>
              <a:rPr lang="en-US" dirty="0"/>
              <a:t>SPEC SCRIPT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SHORT SYNOPSIS</a:t>
            </a:r>
          </a:p>
          <a:p>
            <a:pPr marL="0" indent="0">
              <a:buNone/>
            </a:pPr>
            <a:r>
              <a:rPr lang="en-US" dirty="0"/>
              <a:t>TREATMENT</a:t>
            </a:r>
          </a:p>
          <a:p>
            <a:pPr marL="0" indent="0">
              <a:buNone/>
            </a:pPr>
            <a:r>
              <a:rPr lang="en-US" dirty="0"/>
              <a:t>LOGLINE</a:t>
            </a:r>
          </a:p>
        </p:txBody>
      </p:sp>
    </p:spTree>
    <p:extLst>
      <p:ext uri="{BB962C8B-B14F-4D97-AF65-F5344CB8AC3E}">
        <p14:creationId xmlns:p14="http://schemas.microsoft.com/office/powerpoint/2010/main" val="243989598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EE6FE0C-4C1A-9551-D034-651E419F7393}"/>
              </a:ext>
            </a:extLst>
          </p:cNvPr>
          <p:cNvSpPr txBox="1"/>
          <p:nvPr/>
        </p:nvSpPr>
        <p:spPr>
          <a:xfrm>
            <a:off x="1539433" y="1319513"/>
            <a:ext cx="7142502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GB" b="1" i="0" u="sng" strike="noStrike" dirty="0">
                <a:effectLst/>
              </a:rPr>
              <a:t>THE DARK ART OF THE LOGLINE...</a:t>
            </a:r>
          </a:p>
          <a:p>
            <a:pPr algn="l"/>
            <a:endParaRPr lang="en-GB" dirty="0"/>
          </a:p>
          <a:p>
            <a:pPr algn="l"/>
            <a:endParaRPr lang="en-GB" i="0" u="none" strike="noStrike" dirty="0">
              <a:effectLst/>
            </a:endParaRPr>
          </a:p>
          <a:p>
            <a:pPr algn="l"/>
            <a:endParaRPr lang="en-GB" i="0" u="none" strike="noStrike" dirty="0">
              <a:effectLst/>
            </a:endParaRPr>
          </a:p>
          <a:p>
            <a:pPr algn="l"/>
            <a:endParaRPr lang="en-GB" b="0" i="0" u="none" strike="noStrike" dirty="0">
              <a:effectLst/>
            </a:endParaRPr>
          </a:p>
          <a:p>
            <a:r>
              <a:rPr lang="en-GB" b="1" i="0" u="none" strike="noStrike" dirty="0">
                <a:effectLst/>
              </a:rPr>
              <a:t>PROTAGONIST</a:t>
            </a:r>
            <a:r>
              <a:rPr lang="en-GB" b="0" i="0" u="none" strike="noStrike" dirty="0">
                <a:effectLst/>
              </a:rPr>
              <a:t> +  </a:t>
            </a:r>
            <a:r>
              <a:rPr lang="en-GB" b="1" i="0" u="none" strike="noStrike" dirty="0">
                <a:effectLst/>
              </a:rPr>
              <a:t>PROTAGONIST GOAL/ACTION</a:t>
            </a:r>
            <a:r>
              <a:rPr lang="en-GB" b="0" i="0" u="none" strike="noStrike" dirty="0">
                <a:effectLst/>
              </a:rPr>
              <a:t> + </a:t>
            </a:r>
            <a:r>
              <a:rPr lang="en-GB" b="1" i="0" u="none" strike="noStrike" dirty="0">
                <a:effectLst/>
              </a:rPr>
              <a:t>CENTRAL CONFLICT/IRONY</a:t>
            </a:r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2606821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B2D0D9E-D8D1-7FE3-3E8F-4C458BB44EE0}"/>
              </a:ext>
            </a:extLst>
          </p:cNvPr>
          <p:cNvSpPr txBox="1"/>
          <p:nvPr/>
        </p:nvSpPr>
        <p:spPr>
          <a:xfrm>
            <a:off x="1597306" y="1342663"/>
            <a:ext cx="9757459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GUESS THE FILM OR SHOW FROM THE LOGLINE...</a:t>
            </a:r>
          </a:p>
          <a:p>
            <a:endParaRPr lang="en-GB" dirty="0"/>
          </a:p>
          <a:p>
            <a:r>
              <a:rPr lang="en-GB" i="0" u="none" strike="noStrike" dirty="0">
                <a:effectLst/>
              </a:rPr>
              <a:t>1. The aging patriarch of an organized crime dynasty transfers control of his clandestine empire to his reluctant son.</a:t>
            </a:r>
          </a:p>
          <a:p>
            <a:endParaRPr lang="en-GB" dirty="0">
              <a:solidFill>
                <a:srgbClr val="6B6B6B"/>
              </a:solidFill>
            </a:endParaRPr>
          </a:p>
          <a:p>
            <a:r>
              <a:rPr lang="en-GB" dirty="0"/>
              <a:t>2. F</a:t>
            </a:r>
            <a:r>
              <a:rPr lang="en-GB" i="0" u="none" strike="noStrike" dirty="0">
                <a:effectLst/>
              </a:rPr>
              <a:t>ive women head out on a weekend of a lifetime to celebrate Zara's engagement only to be interrupted by the end of the world. </a:t>
            </a:r>
          </a:p>
          <a:p>
            <a:endParaRPr lang="en-GB" dirty="0"/>
          </a:p>
          <a:p>
            <a:r>
              <a:rPr lang="en-GB" i="0" u="none" strike="noStrike" dirty="0">
                <a:effectLst/>
              </a:rPr>
              <a:t>3. A young man is transported to the past, where he must reunite his parents before he and his future cease to exist.</a:t>
            </a:r>
            <a:br>
              <a:rPr lang="en-GB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467773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1A97CD-0F85-2905-E38E-3E11C8EB1C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word on titles...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543D96-F6E9-5D7D-C497-1785585AA0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‘With enough time you can always get a good title. The hell of it is that you always have a lot that seem good and it takes time to tell which one is right.’</a:t>
            </a:r>
          </a:p>
          <a:p>
            <a:pPr>
              <a:buFontTx/>
              <a:buChar char="-"/>
            </a:pPr>
            <a:r>
              <a:rPr lang="en-US" dirty="0"/>
              <a:t>Hemingway to Arnaud Gingrich, 1933, from Selected Letters p386</a:t>
            </a:r>
          </a:p>
          <a:p>
            <a:pPr>
              <a:buFontTx/>
              <a:buChar char="-"/>
            </a:pPr>
            <a:endParaRPr lang="en-US" dirty="0"/>
          </a:p>
          <a:p>
            <a:pPr marL="0" indent="0">
              <a:buNone/>
            </a:pPr>
            <a:r>
              <a:rPr lang="en-US" dirty="0" err="1"/>
              <a:t>Mr</a:t>
            </a:r>
            <a:r>
              <a:rPr lang="en-US" dirty="0"/>
              <a:t> Cauliflower</a:t>
            </a:r>
          </a:p>
          <a:p>
            <a:pPr marL="0" indent="0">
              <a:buNone/>
            </a:pPr>
            <a:r>
              <a:rPr lang="en-US" dirty="0"/>
              <a:t>Montauk</a:t>
            </a:r>
          </a:p>
          <a:p>
            <a:pPr marL="0" indent="0">
              <a:buNone/>
            </a:pPr>
            <a:r>
              <a:rPr lang="en-US" dirty="0"/>
              <a:t>Six of One</a:t>
            </a:r>
          </a:p>
          <a:p>
            <a:pPr marL="0" indent="0">
              <a:buNone/>
            </a:pPr>
            <a:r>
              <a:rPr lang="en-US" dirty="0"/>
              <a:t>Lenny, Penny and Kenny</a:t>
            </a:r>
          </a:p>
        </p:txBody>
      </p:sp>
    </p:spTree>
    <p:extLst>
      <p:ext uri="{BB962C8B-B14F-4D97-AF65-F5344CB8AC3E}">
        <p14:creationId xmlns:p14="http://schemas.microsoft.com/office/powerpoint/2010/main" val="398822144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F0FCD2-8488-D661-E3CC-8C1DAB02C1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NEXT STEPS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E085C7-4FC1-4B6E-E8D4-4A85D173FCD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GB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GB" sz="1800" dirty="0">
                <a:ea typeface="Calibri" panose="020F0502020204030204" pitchFamily="34" charset="0"/>
                <a:cs typeface="Times New Roman" panose="02020603050405020304" pitchFamily="18" charset="0"/>
              </a:rPr>
              <a:t>STOCK UP ON SPEC SCRIPTS</a:t>
            </a:r>
          </a:p>
          <a:p>
            <a:r>
              <a:rPr lang="en-GB" sz="1800" dirty="0">
                <a:ea typeface="Calibri" panose="020F0502020204030204" pitchFamily="34" charset="0"/>
                <a:cs typeface="Times New Roman" panose="02020603050405020304" pitchFamily="18" charset="0"/>
              </a:rPr>
              <a:t>ENTER COMPETITIONS</a:t>
            </a:r>
          </a:p>
          <a:p>
            <a:r>
              <a:rPr lang="en-GB" sz="1800" dirty="0">
                <a:ea typeface="Calibri" panose="020F0502020204030204" pitchFamily="34" charset="0"/>
                <a:cs typeface="Times New Roman" panose="02020603050405020304" pitchFamily="18" charset="0"/>
              </a:rPr>
              <a:t>SEARCH AND APPROACH AGENTS WHO REPRESENT YOUR KIND OF WRITING</a:t>
            </a:r>
          </a:p>
          <a:p>
            <a:r>
              <a:rPr lang="en-GB" sz="1800" dirty="0">
                <a:ea typeface="Calibri" panose="020F0502020204030204" pitchFamily="34" charset="0"/>
                <a:cs typeface="Times New Roman" panose="02020603050405020304" pitchFamily="18" charset="0"/>
              </a:rPr>
              <a:t>WATCH TV SHOWS!</a:t>
            </a:r>
          </a:p>
          <a:p>
            <a:r>
              <a:rPr lang="en-GB" sz="1800" dirty="0">
                <a:ea typeface="Calibri" panose="020F0502020204030204" pitchFamily="34" charset="0"/>
                <a:cs typeface="Times New Roman" panose="02020603050405020304" pitchFamily="18" charset="0"/>
              </a:rPr>
              <a:t>HOPEFULLY AN OPTION...THEN A COMMISSION...THEN A SHOW!</a:t>
            </a:r>
          </a:p>
          <a:p>
            <a:pPr marL="0" indent="0">
              <a:buNone/>
            </a:pPr>
            <a:endParaRPr lang="en-GB" sz="18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425403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avonVTI">
  <a:themeElements>
    <a:clrScheme name="AnalogousFromDarkSeedLeftStep">
      <a:dk1>
        <a:srgbClr val="000000"/>
      </a:dk1>
      <a:lt1>
        <a:srgbClr val="FFFFFF"/>
      </a:lt1>
      <a:dk2>
        <a:srgbClr val="1A212F"/>
      </a:dk2>
      <a:lt2>
        <a:srgbClr val="F0F3F1"/>
      </a:lt2>
      <a:accent1>
        <a:srgbClr val="E729A8"/>
      </a:accent1>
      <a:accent2>
        <a:srgbClr val="C517D5"/>
      </a:accent2>
      <a:accent3>
        <a:srgbClr val="8829E7"/>
      </a:accent3>
      <a:accent4>
        <a:srgbClr val="3E30D9"/>
      </a:accent4>
      <a:accent5>
        <a:srgbClr val="2969E7"/>
      </a:accent5>
      <a:accent6>
        <a:srgbClr val="17A6D5"/>
      </a:accent6>
      <a:hlink>
        <a:srgbClr val="3F55BF"/>
      </a:hlink>
      <a:folHlink>
        <a:srgbClr val="7F7F7F"/>
      </a:folHlink>
    </a:clrScheme>
    <a:fontScheme name="Savon">
      <a:majorFont>
        <a:latin typeface="Sagona ExtraLight" panose="02020404030301010803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Sagona Book" panose="02020404030301010803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avo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hade val="100000"/>
                <a:satMod val="300000"/>
              </a:schemeClr>
            </a:gs>
            <a:gs pos="100000">
              <a:schemeClr val="phClr">
                <a:tint val="100000"/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avonVTI" id="{A72E8C35-66DD-49F8-AF66-813F19B983AE}" vid="{93CCBC76-B7A1-4C3D-93EA-5CE34C4670F9}"/>
    </a:ext>
  </a:extLst>
</a:theme>
</file>

<file path=ppt/webextensions/_rels/webextension1.xml.rels><?xml version="1.0" encoding="UTF-8" standalone="yes"?>
<Relationships xmlns="http://schemas.openxmlformats.org/package/2006/relationships"><Relationship Id="rId1" Type="http://schemas.openxmlformats.org/officeDocument/2006/relationships/image" Target="../media/image7.png"/></Relationships>
</file>

<file path=ppt/webextensions/webextension1.xml><?xml version="1.0" encoding="utf-8"?>
<we:webextension xmlns:we="http://schemas.microsoft.com/office/webextensions/webextension/2010/11" id="{87E55073-204F-D448-9C00-D3264BAE5AC3}">
  <we:reference id="wa104382064" version="1.0.0.2" store="en-GB" storeType="OMEX"/>
  <we:alternateReferences>
    <we:reference id="wa104382064" version="1.0.0.2" store="wa104382064" storeType="OMEX"/>
  </we:alternateReferences>
  <we:properties>
    <we:property name="HH" value="0"/>
    <we:property name="HH-reminder" value="&quot;--&quot;"/>
    <we:property name="MM" value="3"/>
    <we:property name="MM-reminder" value="&quot;--&quot;"/>
    <we:property name="SS" value="0"/>
    <we:property name="SS-reminder" value="&quot;--&quot;"/>
    <we:property name="canvash" value="275"/>
    <we:property name="canvasw" value="275"/>
    <we:property name="clocktype" value="&quot;digital&quot;"/>
    <we:property name="interval" value="5"/>
    <we:property name="radius" value="123.75"/>
    <we:property name="tickType" value="&quot;none&quot;"/>
    <we:property name="timeupType" value="&quot;alarm&quot;"/>
  </we:properties>
  <we:bindings/>
  <we:snapshot xmlns:r="http://schemas.openxmlformats.org/officeDocument/2006/relationships" r:embed="rId1"/>
</we:webextension>
</file>

<file path=docProps/app.xml><?xml version="1.0" encoding="utf-8"?>
<Properties xmlns="http://schemas.openxmlformats.org/officeDocument/2006/extended-properties" xmlns:vt="http://schemas.openxmlformats.org/officeDocument/2006/docPropsVTypes">
  <TotalTime>1837</TotalTime>
  <Words>456</Words>
  <Application>Microsoft Macintosh PowerPoint</Application>
  <PresentationFormat>Widescreen</PresentationFormat>
  <Paragraphs>76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0" baseType="lpstr">
      <vt:lpstr>Calibri</vt:lpstr>
      <vt:lpstr>Garamond</vt:lpstr>
      <vt:lpstr>Google Sans</vt:lpstr>
      <vt:lpstr>Sagona Book</vt:lpstr>
      <vt:lpstr>Sagona ExtraLight</vt:lpstr>
      <vt:lpstr>SavonVTI</vt:lpstr>
      <vt:lpstr>Screenwriting</vt:lpstr>
      <vt:lpstr>Screen versus Prose</vt:lpstr>
      <vt:lpstr>Voice...voice...VOICE?</vt:lpstr>
      <vt:lpstr>Character or Plot-Driven? Or a bit of both?</vt:lpstr>
      <vt:lpstr>Structure</vt:lpstr>
      <vt:lpstr>The Beat Sheet</vt:lpstr>
      <vt:lpstr>PowerPoint Presentation</vt:lpstr>
      <vt:lpstr>PowerPoint Presentation</vt:lpstr>
      <vt:lpstr>EXERCISE: WHAT’S AT STAKE?</vt:lpstr>
      <vt:lpstr>GETTING DOWN TO IT</vt:lpstr>
      <vt:lpstr>PowerPoint Presentation</vt:lpstr>
      <vt:lpstr>PowerPoint Presentation</vt:lpstr>
      <vt:lpstr>A word on titles...</vt:lpstr>
      <vt:lpstr>NEXT STEPS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Screenwriting</dc:title>
  <dc:creator>Lucie Brownlee</dc:creator>
  <cp:lastModifiedBy>Lucie Brownlee</cp:lastModifiedBy>
  <cp:revision>7</cp:revision>
  <dcterms:created xsi:type="dcterms:W3CDTF">2023-09-06T09:46:27Z</dcterms:created>
  <dcterms:modified xsi:type="dcterms:W3CDTF">2023-09-14T13:28:10Z</dcterms:modified>
</cp:coreProperties>
</file>