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6" r:id="rId1"/>
  </p:sldMasterIdLst>
  <p:sldIdLst>
    <p:sldId id="263" r:id="rId2"/>
    <p:sldId id="257" r:id="rId3"/>
    <p:sldId id="258" r:id="rId4"/>
    <p:sldId id="264" r:id="rId5"/>
    <p:sldId id="265" r:id="rId6"/>
    <p:sldId id="267" r:id="rId7"/>
    <p:sldId id="266" r:id="rId8"/>
    <p:sldId id="268" r:id="rId9"/>
    <p:sldId id="270" r:id="rId10"/>
    <p:sldId id="269"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68" autoAdjust="0"/>
    <p:restoredTop sz="94640" autoAdjust="0"/>
  </p:normalViewPr>
  <p:slideViewPr>
    <p:cSldViewPr>
      <p:cViewPr varScale="1">
        <p:scale>
          <a:sx n="82" d="100"/>
          <a:sy n="82" d="100"/>
        </p:scale>
        <p:origin x="176" y="70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FC4FA39-FF38-46C0-BDA3-2C8EDAA81D05}" type="datetimeFigureOut">
              <a:rPr lang="en-GB" smtClean="0"/>
              <a:t>25/09/2023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760963-1F66-4FBB-A7C6-8B4D126A1334}" type="slidenum">
              <a:rPr lang="en-GB" smtClean="0"/>
              <a:t>‹#›</a:t>
            </a:fld>
            <a:endParaRPr lang="en-GB"/>
          </a:p>
        </p:txBody>
      </p:sp>
    </p:spTree>
    <p:extLst>
      <p:ext uri="{BB962C8B-B14F-4D97-AF65-F5344CB8AC3E}">
        <p14:creationId xmlns:p14="http://schemas.microsoft.com/office/powerpoint/2010/main" val="1602722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FC4FA39-FF38-46C0-BDA3-2C8EDAA81D05}" type="datetimeFigureOut">
              <a:rPr lang="en-GB" smtClean="0"/>
              <a:t>25/09/2023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760963-1F66-4FBB-A7C6-8B4D126A1334}" type="slidenum">
              <a:rPr lang="en-GB" smtClean="0"/>
              <a:t>‹#›</a:t>
            </a:fld>
            <a:endParaRPr lang="en-GB"/>
          </a:p>
        </p:txBody>
      </p:sp>
    </p:spTree>
    <p:extLst>
      <p:ext uri="{BB962C8B-B14F-4D97-AF65-F5344CB8AC3E}">
        <p14:creationId xmlns:p14="http://schemas.microsoft.com/office/powerpoint/2010/main" val="920982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C4FA39-FF38-46C0-BDA3-2C8EDAA81D05}" type="datetimeFigureOut">
              <a:rPr lang="en-GB" smtClean="0"/>
              <a:t>25/09/2023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760963-1F66-4FBB-A7C6-8B4D126A1334}" type="slidenum">
              <a:rPr lang="en-GB" smtClean="0"/>
              <a:t>‹#›</a:t>
            </a:fld>
            <a:endParaRPr lang="en-GB"/>
          </a:p>
        </p:txBody>
      </p:sp>
    </p:spTree>
    <p:extLst>
      <p:ext uri="{BB962C8B-B14F-4D97-AF65-F5344CB8AC3E}">
        <p14:creationId xmlns:p14="http://schemas.microsoft.com/office/powerpoint/2010/main" val="983938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FC4FA39-FF38-46C0-BDA3-2C8EDAA81D05}" type="datetimeFigureOut">
              <a:rPr lang="en-GB" smtClean="0"/>
              <a:t>25/09/2023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760963-1F66-4FBB-A7C6-8B4D126A1334}" type="slidenum">
              <a:rPr lang="en-GB" smtClean="0"/>
              <a:t>‹#›</a:t>
            </a:fld>
            <a:endParaRPr lang="en-GB"/>
          </a:p>
        </p:txBody>
      </p:sp>
    </p:spTree>
    <p:extLst>
      <p:ext uri="{BB962C8B-B14F-4D97-AF65-F5344CB8AC3E}">
        <p14:creationId xmlns:p14="http://schemas.microsoft.com/office/powerpoint/2010/main" val="2856176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FC4FA39-FF38-46C0-BDA3-2C8EDAA81D05}" type="datetimeFigureOut">
              <a:rPr lang="en-GB" smtClean="0"/>
              <a:t>25/09/2023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2760963-1F66-4FBB-A7C6-8B4D126A1334}" type="slidenum">
              <a:rPr lang="en-GB" smtClean="0"/>
              <a:t>‹#›</a:t>
            </a:fld>
            <a:endParaRPr lang="en-GB"/>
          </a:p>
        </p:txBody>
      </p:sp>
    </p:spTree>
    <p:extLst>
      <p:ext uri="{BB962C8B-B14F-4D97-AF65-F5344CB8AC3E}">
        <p14:creationId xmlns:p14="http://schemas.microsoft.com/office/powerpoint/2010/main" val="3488747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FC4FA39-FF38-46C0-BDA3-2C8EDAA81D05}" type="datetimeFigureOut">
              <a:rPr lang="en-GB" smtClean="0"/>
              <a:t>25/09/2023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2760963-1F66-4FBB-A7C6-8B4D126A1334}" type="slidenum">
              <a:rPr lang="en-GB" smtClean="0"/>
              <a:t>‹#›</a:t>
            </a:fld>
            <a:endParaRPr lang="en-GB"/>
          </a:p>
        </p:txBody>
      </p:sp>
    </p:spTree>
    <p:extLst>
      <p:ext uri="{BB962C8B-B14F-4D97-AF65-F5344CB8AC3E}">
        <p14:creationId xmlns:p14="http://schemas.microsoft.com/office/powerpoint/2010/main" val="63620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C4FA39-FF38-46C0-BDA3-2C8EDAA81D05}" type="datetimeFigureOut">
              <a:rPr lang="en-GB" smtClean="0"/>
              <a:t>25/09/2023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2760963-1F66-4FBB-A7C6-8B4D126A1334}" type="slidenum">
              <a:rPr lang="en-GB" smtClean="0"/>
              <a:t>‹#›</a:t>
            </a:fld>
            <a:endParaRPr lang="en-GB"/>
          </a:p>
        </p:txBody>
      </p:sp>
    </p:spTree>
    <p:extLst>
      <p:ext uri="{BB962C8B-B14F-4D97-AF65-F5344CB8AC3E}">
        <p14:creationId xmlns:p14="http://schemas.microsoft.com/office/powerpoint/2010/main" val="1881627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C4FA39-FF38-46C0-BDA3-2C8EDAA81D05}" type="datetimeFigureOut">
              <a:rPr lang="en-GB" smtClean="0"/>
              <a:t>25/09/2023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760963-1F66-4FBB-A7C6-8B4D126A1334}" type="slidenum">
              <a:rPr lang="en-GB" smtClean="0"/>
              <a:t>‹#›</a:t>
            </a:fld>
            <a:endParaRPr lang="en-GB"/>
          </a:p>
        </p:txBody>
      </p:sp>
    </p:spTree>
    <p:extLst>
      <p:ext uri="{BB962C8B-B14F-4D97-AF65-F5344CB8AC3E}">
        <p14:creationId xmlns:p14="http://schemas.microsoft.com/office/powerpoint/2010/main" val="3425305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C4FA39-FF38-46C0-BDA3-2C8EDAA81D05}" type="datetimeFigureOut">
              <a:rPr lang="en-GB" smtClean="0"/>
              <a:t>25/09/2023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760963-1F66-4FBB-A7C6-8B4D126A1334}" type="slidenum">
              <a:rPr lang="en-GB" smtClean="0"/>
              <a:t>‹#›</a:t>
            </a:fld>
            <a:endParaRPr lang="en-GB"/>
          </a:p>
        </p:txBody>
      </p:sp>
    </p:spTree>
    <p:extLst>
      <p:ext uri="{BB962C8B-B14F-4D97-AF65-F5344CB8AC3E}">
        <p14:creationId xmlns:p14="http://schemas.microsoft.com/office/powerpoint/2010/main" val="1911725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FC4FA39-FF38-46C0-BDA3-2C8EDAA81D05}" type="datetimeFigureOut">
              <a:rPr lang="en-GB" smtClean="0"/>
              <a:t>25/09/2023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760963-1F66-4FBB-A7C6-8B4D126A1334}" type="slidenum">
              <a:rPr lang="en-GB" smtClean="0"/>
              <a:t>‹#›</a:t>
            </a:fld>
            <a:endParaRPr lang="en-GB"/>
          </a:p>
        </p:txBody>
      </p:sp>
    </p:spTree>
    <p:extLst>
      <p:ext uri="{BB962C8B-B14F-4D97-AF65-F5344CB8AC3E}">
        <p14:creationId xmlns:p14="http://schemas.microsoft.com/office/powerpoint/2010/main" val="2725468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FC4FA39-FF38-46C0-BDA3-2C8EDAA81D05}" type="datetimeFigureOut">
              <a:rPr lang="en-GB" smtClean="0"/>
              <a:t>25/09/2023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760963-1F66-4FBB-A7C6-8B4D126A1334}" type="slidenum">
              <a:rPr lang="en-GB" smtClean="0"/>
              <a:t>‹#›</a:t>
            </a:fld>
            <a:endParaRPr lang="en-GB"/>
          </a:p>
        </p:txBody>
      </p:sp>
    </p:spTree>
    <p:extLst>
      <p:ext uri="{BB962C8B-B14F-4D97-AF65-F5344CB8AC3E}">
        <p14:creationId xmlns:p14="http://schemas.microsoft.com/office/powerpoint/2010/main" val="1136208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C4FA39-FF38-46C0-BDA3-2C8EDAA81D05}" type="datetimeFigureOut">
              <a:rPr lang="en-GB" smtClean="0"/>
              <a:t>25/09/2023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760963-1F66-4FBB-A7C6-8B4D126A1334}" type="slidenum">
              <a:rPr lang="en-GB" smtClean="0"/>
              <a:t>‹#›</a:t>
            </a:fld>
            <a:endParaRPr lang="en-GB"/>
          </a:p>
        </p:txBody>
      </p:sp>
    </p:spTree>
    <p:extLst>
      <p:ext uri="{BB962C8B-B14F-4D97-AF65-F5344CB8AC3E}">
        <p14:creationId xmlns:p14="http://schemas.microsoft.com/office/powerpoint/2010/main" val="3243522373"/>
      </p:ext>
    </p:extLst>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8.xml.rels><?xml version="1.0" encoding="UTF-8" standalone="yes"?>
<Relationships xmlns="http://schemas.openxmlformats.org/package/2006/relationships"><Relationship Id="rId3" Type="http://schemas.openxmlformats.org/officeDocument/2006/relationships/hyperlink" Target="https://pchujman.cumbresblogs.com/2019/07/18/poetry-by-students/" TargetMode="External"/><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GB" sz="4400" dirty="0">
                <a:latin typeface="Bahnschrift SemiBold" panose="020B0502040204020203" pitchFamily="34" charset="0"/>
              </a:rPr>
              <a:t>Only Connect</a:t>
            </a:r>
          </a:p>
          <a:p>
            <a:pPr marL="0" indent="0" algn="ctr">
              <a:buNone/>
            </a:pPr>
            <a:endParaRPr lang="en-GB" sz="4400" dirty="0">
              <a:latin typeface="Bahnschrift SemiBold" panose="020B0502040204020203"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2628900"/>
            <a:ext cx="3228950" cy="19522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70041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274638"/>
            <a:ext cx="8229600" cy="130026"/>
          </a:xfrm>
        </p:spPr>
        <p:txBody>
          <a:bodyPr>
            <a:normAutofit fontScale="90000"/>
          </a:bodyPr>
          <a:lstStyle/>
          <a:p>
            <a:endParaRPr lang="en-GB" dirty="0"/>
          </a:p>
        </p:txBody>
      </p:sp>
      <p:sp>
        <p:nvSpPr>
          <p:cNvPr id="9" name="Content Placeholder 8"/>
          <p:cNvSpPr>
            <a:spLocks noGrp="1"/>
          </p:cNvSpPr>
          <p:nvPr>
            <p:ph idx="1"/>
          </p:nvPr>
        </p:nvSpPr>
        <p:spPr>
          <a:xfrm>
            <a:off x="457200" y="548680"/>
            <a:ext cx="8229600" cy="5577483"/>
          </a:xfrm>
        </p:spPr>
        <p:txBody>
          <a:bodyPr>
            <a:normAutofit fontScale="92500" lnSpcReduction="20000"/>
          </a:bodyPr>
          <a:lstStyle/>
          <a:p>
            <a:pPr>
              <a:lnSpc>
                <a:spcPct val="150000"/>
              </a:lnSpc>
            </a:pPr>
            <a:r>
              <a:rPr lang="en-GB" sz="3500" b="1" dirty="0">
                <a:latin typeface="Bahnschrift SemiBold" panose="020B0502040204020203" pitchFamily="34" charset="0"/>
              </a:rPr>
              <a:t>I predicted a pregnancy via tarot cards.</a:t>
            </a:r>
          </a:p>
          <a:p>
            <a:pPr>
              <a:lnSpc>
                <a:spcPct val="150000"/>
              </a:lnSpc>
            </a:pPr>
            <a:r>
              <a:rPr lang="en-GB" sz="3500" b="1" dirty="0">
                <a:latin typeface="Bahnschrift SemiBold" panose="020B0502040204020203" pitchFamily="34" charset="0"/>
              </a:rPr>
              <a:t>I went on holiday to France and ended up as a guest at a local wedding.</a:t>
            </a:r>
          </a:p>
          <a:p>
            <a:pPr>
              <a:lnSpc>
                <a:spcPct val="150000"/>
              </a:lnSpc>
            </a:pPr>
            <a:r>
              <a:rPr lang="en-GB" sz="3500" b="1" dirty="0">
                <a:latin typeface="Bahnschrift SemiBold" panose="020B0502040204020203" pitchFamily="34" charset="0"/>
              </a:rPr>
              <a:t>My dad went to school with a Time Lord.</a:t>
            </a:r>
          </a:p>
          <a:p>
            <a:pPr>
              <a:lnSpc>
                <a:spcPct val="150000"/>
              </a:lnSpc>
            </a:pPr>
            <a:r>
              <a:rPr lang="en-GB" sz="3500" b="1" dirty="0">
                <a:latin typeface="Bahnschrift SemiBold" panose="020B0502040204020203" pitchFamily="34" charset="0"/>
              </a:rPr>
              <a:t>I got stuck in a lift in Canada with a swing band.</a:t>
            </a:r>
          </a:p>
          <a:p>
            <a:pPr>
              <a:lnSpc>
                <a:spcPct val="150000"/>
              </a:lnSpc>
            </a:pPr>
            <a:r>
              <a:rPr lang="en-GB" sz="3500" b="1" dirty="0">
                <a:latin typeface="Bahnschrift SemiBold" panose="020B0502040204020203" pitchFamily="34" charset="0"/>
              </a:rPr>
              <a:t>I fell asleep in the </a:t>
            </a:r>
            <a:r>
              <a:rPr lang="en-GB" sz="3500" b="1" dirty="0" err="1">
                <a:latin typeface="Bahnschrift SemiBold" panose="020B0502040204020203" pitchFamily="34" charset="0"/>
              </a:rPr>
              <a:t>Musée</a:t>
            </a:r>
            <a:r>
              <a:rPr lang="en-GB" sz="3500" b="1" dirty="0">
                <a:latin typeface="Bahnschrift SemiBold" panose="020B0502040204020203" pitchFamily="34" charset="0"/>
              </a:rPr>
              <a:t> d’Orsay in Paris and was ejected the next morning.</a:t>
            </a:r>
          </a:p>
          <a:p>
            <a:endParaRPr lang="en-GB" dirty="0"/>
          </a:p>
        </p:txBody>
      </p:sp>
    </p:spTree>
    <p:extLst>
      <p:ext uri="{BB962C8B-B14F-4D97-AF65-F5344CB8AC3E}">
        <p14:creationId xmlns:p14="http://schemas.microsoft.com/office/powerpoint/2010/main" val="2909589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67544" y="836712"/>
            <a:ext cx="8229600" cy="5246043"/>
          </a:xfrm>
        </p:spPr>
        <p:txBody>
          <a:bodyPr/>
          <a:lstStyle/>
          <a:p>
            <a:pPr marL="0" indent="0">
              <a:buNone/>
            </a:pPr>
            <a:endParaRPr lang="en-GB" dirty="0"/>
          </a:p>
          <a:p>
            <a:pPr marL="0" indent="0">
              <a:buNone/>
            </a:pPr>
            <a:endParaRPr lang="en-GB" dirty="0"/>
          </a:p>
          <a:p>
            <a:pPr marL="0" indent="0">
              <a:buNone/>
            </a:pPr>
            <a:endParaRPr lang="en-GB" sz="4400" b="1" dirty="0">
              <a:latin typeface="Bradley Hand ITC" panose="03070402050302030203" pitchFamily="66" charset="0"/>
            </a:endParaRPr>
          </a:p>
          <a:p>
            <a:pPr marL="0" indent="0" algn="ctr">
              <a:buNone/>
            </a:pPr>
            <a:r>
              <a:rPr lang="en-GB" sz="4400" b="1" dirty="0">
                <a:latin typeface="Bahnschrift SemiBold" panose="020B0502040204020203" pitchFamily="34" charset="0"/>
              </a:rPr>
              <a:t>What might Victoria </a:t>
            </a:r>
            <a:r>
              <a:rPr lang="en-GB" sz="4400" b="1" dirty="0" err="1">
                <a:latin typeface="Bahnschrift SemiBold" panose="020B0502040204020203" pitchFamily="34" charset="0"/>
              </a:rPr>
              <a:t>Coren</a:t>
            </a:r>
            <a:r>
              <a:rPr lang="en-GB" sz="4400" b="1" dirty="0">
                <a:latin typeface="Bahnschrift SemiBold" panose="020B0502040204020203" pitchFamily="34" charset="0"/>
              </a:rPr>
              <a:t> Mitchell say about you?</a:t>
            </a:r>
          </a:p>
        </p:txBody>
      </p:sp>
    </p:spTree>
    <p:extLst>
      <p:ext uri="{BB962C8B-B14F-4D97-AF65-F5344CB8AC3E}">
        <p14:creationId xmlns:p14="http://schemas.microsoft.com/office/powerpoint/2010/main" val="2528757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1D5EB-763F-F679-587D-F91F4324BC43}"/>
              </a:ext>
            </a:extLst>
          </p:cNvPr>
          <p:cNvSpPr>
            <a:spLocks noGrp="1"/>
          </p:cNvSpPr>
          <p:nvPr>
            <p:ph type="title"/>
          </p:nvPr>
        </p:nvSpPr>
        <p:spPr/>
        <p:txBody>
          <a:bodyPr/>
          <a:lstStyle/>
          <a:p>
            <a:r>
              <a:rPr lang="en-US" dirty="0"/>
              <a:t>Freewriting</a:t>
            </a:r>
          </a:p>
        </p:txBody>
      </p:sp>
      <p:sp>
        <p:nvSpPr>
          <p:cNvPr id="3" name="Content Placeholder 2">
            <a:extLst>
              <a:ext uri="{FF2B5EF4-FFF2-40B4-BE49-F238E27FC236}">
                <a16:creationId xmlns:a16="http://schemas.microsoft.com/office/drawing/2014/main" id="{FE85B80F-6B5C-E9BD-03EF-FB8390021712}"/>
              </a:ext>
            </a:extLst>
          </p:cNvPr>
          <p:cNvSpPr>
            <a:spLocks noGrp="1"/>
          </p:cNvSpPr>
          <p:nvPr>
            <p:ph idx="1"/>
          </p:nvPr>
        </p:nvSpPr>
        <p:spPr/>
        <p:txBody>
          <a:bodyPr>
            <a:normAutofit fontScale="92500" lnSpcReduction="20000"/>
          </a:bodyPr>
          <a:lstStyle/>
          <a:p>
            <a:pPr marL="0" indent="0">
              <a:buNone/>
            </a:pPr>
            <a:r>
              <a:rPr lang="en-GB" sz="36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I’m sitting at my desk, looking out of the window at the neighbour’s chickens who are making an almighty racket in the next yard. One of them has just jumped up onto the wall and left a dropping right near where my washing is hanging out to dry. Is it even legal to have chickens on a residential property? Maybe I should speak to her, but I’m borderline frightened of her – I’ve heard the way she bawls at her kids through the wall...</a:t>
            </a:r>
            <a:endParaRPr lang="en-GB" sz="3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464844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close up of a newspaper&#10;&#10;Description automatically generated">
            <a:extLst>
              <a:ext uri="{FF2B5EF4-FFF2-40B4-BE49-F238E27FC236}">
                <a16:creationId xmlns:a16="http://schemas.microsoft.com/office/drawing/2014/main" id="{5439A414-4594-774B-87CC-51D1968EB7E5}"/>
              </a:ext>
            </a:extLst>
          </p:cNvPr>
          <p:cNvPicPr>
            <a:picLocks noChangeAspect="1"/>
          </p:cNvPicPr>
          <p:nvPr/>
        </p:nvPicPr>
        <p:blipFill rotWithShape="1">
          <a:blip r:embed="rId2"/>
          <a:srcRect l="4087" r="5080"/>
          <a:stretch/>
        </p:blipFill>
        <p:spPr>
          <a:xfrm>
            <a:off x="683196" y="643467"/>
            <a:ext cx="3567557" cy="5571066"/>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B5B9724D-CCFC-EF4C-BBB9-175796858071}"/>
              </a:ext>
            </a:extLst>
          </p:cNvPr>
          <p:cNvPicPr>
            <a:picLocks noChangeAspect="1"/>
          </p:cNvPicPr>
          <p:nvPr/>
        </p:nvPicPr>
        <p:blipFill>
          <a:blip r:embed="rId3"/>
          <a:stretch>
            <a:fillRect/>
          </a:stretch>
        </p:blipFill>
        <p:spPr>
          <a:xfrm>
            <a:off x="4692648" y="1449586"/>
            <a:ext cx="3968751" cy="3958828"/>
          </a:xfrm>
          <a:prstGeom prst="rect">
            <a:avLst/>
          </a:prstGeom>
        </p:spPr>
      </p:pic>
    </p:spTree>
    <p:extLst>
      <p:ext uri="{BB962C8B-B14F-4D97-AF65-F5344CB8AC3E}">
        <p14:creationId xmlns:p14="http://schemas.microsoft.com/office/powerpoint/2010/main" val="1916288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5DCF8-E714-2972-72BC-3C57AAEAE36F}"/>
              </a:ext>
            </a:extLst>
          </p:cNvPr>
          <p:cNvSpPr>
            <a:spLocks noGrp="1"/>
          </p:cNvSpPr>
          <p:nvPr>
            <p:ph type="title"/>
          </p:nvPr>
        </p:nvSpPr>
        <p:spPr/>
        <p:txBody>
          <a:bodyPr/>
          <a:lstStyle/>
          <a:p>
            <a:pPr algn="ctr"/>
            <a:r>
              <a:rPr lang="en-US" dirty="0"/>
              <a:t>'Messy attics of the mind’</a:t>
            </a:r>
          </a:p>
        </p:txBody>
      </p:sp>
      <p:pic>
        <p:nvPicPr>
          <p:cNvPr id="4" name="Content Placeholder 3">
            <a:extLst>
              <a:ext uri="{FF2B5EF4-FFF2-40B4-BE49-F238E27FC236}">
                <a16:creationId xmlns:a16="http://schemas.microsoft.com/office/drawing/2014/main" id="{58FFDB36-D4F2-9E04-DC3F-5467E4C81F14}"/>
              </a:ext>
            </a:extLst>
          </p:cNvPr>
          <p:cNvPicPr>
            <a:picLocks noGrp="1" noChangeAspect="1"/>
          </p:cNvPicPr>
          <p:nvPr>
            <p:ph idx="1"/>
          </p:nvPr>
        </p:nvPicPr>
        <p:blipFill>
          <a:blip r:embed="rId2"/>
          <a:stretch>
            <a:fillRect/>
          </a:stretch>
        </p:blipFill>
        <p:spPr>
          <a:xfrm>
            <a:off x="2820259" y="2763338"/>
            <a:ext cx="2857500" cy="2114550"/>
          </a:xfrm>
        </p:spPr>
      </p:pic>
      <p:pic>
        <p:nvPicPr>
          <p:cNvPr id="5" name="Picture 4">
            <a:extLst>
              <a:ext uri="{FF2B5EF4-FFF2-40B4-BE49-F238E27FC236}">
                <a16:creationId xmlns:a16="http://schemas.microsoft.com/office/drawing/2014/main" id="{01E0EC8D-C3E8-2057-2CAC-6AA38E6617FD}"/>
              </a:ext>
            </a:extLst>
          </p:cNvPr>
          <p:cNvPicPr>
            <a:picLocks noChangeAspect="1"/>
          </p:cNvPicPr>
          <p:nvPr/>
        </p:nvPicPr>
        <p:blipFill>
          <a:blip r:embed="rId3"/>
          <a:stretch>
            <a:fillRect/>
          </a:stretch>
        </p:blipFill>
        <p:spPr>
          <a:xfrm>
            <a:off x="306532" y="1942505"/>
            <a:ext cx="2316129" cy="3573456"/>
          </a:xfrm>
          <a:prstGeom prst="rect">
            <a:avLst/>
          </a:prstGeom>
        </p:spPr>
      </p:pic>
      <p:pic>
        <p:nvPicPr>
          <p:cNvPr id="6" name="Picture 5">
            <a:extLst>
              <a:ext uri="{FF2B5EF4-FFF2-40B4-BE49-F238E27FC236}">
                <a16:creationId xmlns:a16="http://schemas.microsoft.com/office/drawing/2014/main" id="{257BD9D0-AB5E-1A14-50BF-43ED77B88118}"/>
              </a:ext>
            </a:extLst>
          </p:cNvPr>
          <p:cNvPicPr>
            <a:picLocks noChangeAspect="1"/>
          </p:cNvPicPr>
          <p:nvPr/>
        </p:nvPicPr>
        <p:blipFill>
          <a:blip r:embed="rId4"/>
          <a:stretch>
            <a:fillRect/>
          </a:stretch>
        </p:blipFill>
        <p:spPr>
          <a:xfrm>
            <a:off x="5594803" y="2338056"/>
            <a:ext cx="3362161" cy="2576201"/>
          </a:xfrm>
          <a:prstGeom prst="rect">
            <a:avLst/>
          </a:prstGeom>
        </p:spPr>
      </p:pic>
    </p:spTree>
    <p:extLst>
      <p:ext uri="{BB962C8B-B14F-4D97-AF65-F5344CB8AC3E}">
        <p14:creationId xmlns:p14="http://schemas.microsoft.com/office/powerpoint/2010/main" val="3447421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An office with a desk and chair in a room&#10;&#10;Description automatically generated">
            <a:extLst>
              <a:ext uri="{FF2B5EF4-FFF2-40B4-BE49-F238E27FC236}">
                <a16:creationId xmlns:a16="http://schemas.microsoft.com/office/drawing/2014/main" id="{A560B669-DDD5-B838-0B0F-A85A9A69C35C}"/>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0251" r="4416"/>
          <a:stretch/>
        </p:blipFill>
        <p:spPr>
          <a:xfrm>
            <a:off x="20" y="10"/>
            <a:ext cx="9143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8EF20C-9495-2769-3B3A-0088EDFEC577}"/>
              </a:ext>
            </a:extLst>
          </p:cNvPr>
          <p:cNvSpPr>
            <a:spLocks noGrp="1"/>
          </p:cNvSpPr>
          <p:nvPr>
            <p:ph type="title"/>
          </p:nvPr>
        </p:nvSpPr>
        <p:spPr>
          <a:xfrm>
            <a:off x="392906" y="5411704"/>
            <a:ext cx="8408194" cy="650371"/>
          </a:xfrm>
        </p:spPr>
        <p:txBody>
          <a:bodyPr vert="horz" lIns="91440" tIns="45720" rIns="91440" bIns="45720" rtlCol="0" anchor="ctr">
            <a:noAutofit/>
          </a:bodyPr>
          <a:lstStyle/>
          <a:p>
            <a:pPr>
              <a:lnSpc>
                <a:spcPct val="90000"/>
              </a:lnSpc>
            </a:pPr>
            <a:r>
              <a:rPr lang="en-US" sz="1600" dirty="0">
                <a:solidFill>
                  <a:schemeClr val="tx1">
                    <a:lumMod val="85000"/>
                    <a:lumOff val="15000"/>
                  </a:schemeClr>
                </a:solidFill>
                <a:effectLst/>
              </a:rPr>
              <a:t>“My books begin life in notebooks, then they move on to Post-it notes, the Post-its go up on the walls of the room. When I'm working on a book, the Post-its come down off the wall and go into scrapbooks, which is why the wall to the left of the window has Post-it alopecia”</a:t>
            </a:r>
            <a:br>
              <a:rPr lang="en-US" sz="1600" dirty="0">
                <a:solidFill>
                  <a:schemeClr val="tx1">
                    <a:lumMod val="85000"/>
                    <a:lumOff val="15000"/>
                  </a:schemeClr>
                </a:solidFill>
                <a:effectLst/>
              </a:rPr>
            </a:br>
            <a:endParaRPr lang="en-US" sz="1600" dirty="0">
              <a:solidFill>
                <a:schemeClr val="tx1">
                  <a:lumMod val="85000"/>
                  <a:lumOff val="15000"/>
                </a:schemeClr>
              </a:solidFill>
            </a:endParaRP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9928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close-up of a pencil with letters flying out of it&#10;&#10;Description automatically generated">
            <a:extLst>
              <a:ext uri="{FF2B5EF4-FFF2-40B4-BE49-F238E27FC236}">
                <a16:creationId xmlns:a16="http://schemas.microsoft.com/office/drawing/2014/main" id="{55F721CE-C9DF-DB47-DA4A-C034B20B5D31}"/>
              </a:ext>
            </a:extLst>
          </p:cNvPr>
          <p:cNvPicPr>
            <a:picLocks noGrp="1" noChangeAspect="1"/>
          </p:cNvPicPr>
          <p:nvPr>
            <p:ph idx="1"/>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6739" r="1911" b="-1"/>
          <a:stretch/>
        </p:blipFill>
        <p:spPr>
          <a:xfrm>
            <a:off x="20" y="1282"/>
            <a:ext cx="9143980" cy="6856718"/>
          </a:xfrm>
          <a:prstGeom prst="rect">
            <a:avLst/>
          </a:prstGeom>
        </p:spPr>
      </p:pic>
    </p:spTree>
    <p:extLst>
      <p:ext uri="{BB962C8B-B14F-4D97-AF65-F5344CB8AC3E}">
        <p14:creationId xmlns:p14="http://schemas.microsoft.com/office/powerpoint/2010/main" val="2460680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page of a paper with text&#10;&#10;Description automatically generated">
            <a:extLst>
              <a:ext uri="{FF2B5EF4-FFF2-40B4-BE49-F238E27FC236}">
                <a16:creationId xmlns:a16="http://schemas.microsoft.com/office/drawing/2014/main" id="{B22A570E-7A99-5C61-3934-22385DA221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600" y="1353629"/>
            <a:ext cx="8178799" cy="4150740"/>
          </a:xfrm>
          <a:prstGeom prst="rect">
            <a:avLst/>
          </a:prstGeom>
        </p:spPr>
      </p:pic>
    </p:spTree>
    <p:extLst>
      <p:ext uri="{BB962C8B-B14F-4D97-AF65-F5344CB8AC3E}">
        <p14:creationId xmlns:p14="http://schemas.microsoft.com/office/powerpoint/2010/main" val="856746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FFBEE45-F140-49D5-85EA-C78C24340B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C6E96426-5B76-8A91-F242-3D86514A8BE3}"/>
              </a:ext>
            </a:extLst>
          </p:cNvPr>
          <p:cNvSpPr>
            <a:spLocks noGrp="1"/>
          </p:cNvSpPr>
          <p:nvPr>
            <p:ph type="title"/>
          </p:nvPr>
        </p:nvSpPr>
        <p:spPr>
          <a:xfrm>
            <a:off x="628650" y="365125"/>
            <a:ext cx="7886700" cy="1828444"/>
          </a:xfrm>
        </p:spPr>
        <p:txBody>
          <a:bodyPr>
            <a:normAutofit/>
          </a:bodyPr>
          <a:lstStyle/>
          <a:p>
            <a:r>
              <a:rPr lang="en-US" sz="4500"/>
              <a:t>Simon Armitage’s Poetry Testing Kit</a:t>
            </a:r>
          </a:p>
        </p:txBody>
      </p:sp>
      <p:sp>
        <p:nvSpPr>
          <p:cNvPr id="5" name="Content Placeholder 4">
            <a:extLst>
              <a:ext uri="{FF2B5EF4-FFF2-40B4-BE49-F238E27FC236}">
                <a16:creationId xmlns:a16="http://schemas.microsoft.com/office/drawing/2014/main" id="{0C8BA99F-D564-FA8C-4528-80C1D1260DDA}"/>
              </a:ext>
            </a:extLst>
          </p:cNvPr>
          <p:cNvSpPr>
            <a:spLocks noGrp="1"/>
          </p:cNvSpPr>
          <p:nvPr>
            <p:ph sz="half" idx="1"/>
          </p:nvPr>
        </p:nvSpPr>
        <p:spPr>
          <a:xfrm>
            <a:off x="628650" y="2398626"/>
            <a:ext cx="3868820" cy="3730460"/>
          </a:xfrm>
        </p:spPr>
        <p:txBody>
          <a:bodyPr>
            <a:normAutofit/>
          </a:bodyPr>
          <a:lstStyle/>
          <a:p>
            <a:pPr marL="0" indent="0">
              <a:lnSpc>
                <a:spcPct val="90000"/>
              </a:lnSpc>
              <a:buNone/>
            </a:pPr>
            <a:r>
              <a:rPr lang="en-GB" sz="900" b="1" i="0" u="none" strike="noStrike">
                <a:effectLst/>
                <a:latin typeface="Gentium Basic"/>
              </a:rPr>
              <a:t>The Eye Test</a:t>
            </a:r>
            <a:r>
              <a:rPr lang="en-GB" sz="900" b="0" i="0" u="none" strike="noStrike">
                <a:effectLst/>
                <a:latin typeface="Gentium Basic"/>
              </a:rPr>
              <a:t> – How does it look on the page? Has some thought gone into its shape? Does the form bear some resemblance to the content?</a:t>
            </a:r>
            <a:br>
              <a:rPr lang="en-GB" sz="900" b="0" i="0" u="none" strike="noStrike">
                <a:effectLst/>
                <a:latin typeface="Gentium Basic"/>
              </a:rPr>
            </a:br>
            <a:br>
              <a:rPr lang="en-GB" sz="900" b="1" i="0" u="none" strike="noStrike">
                <a:effectLst/>
                <a:latin typeface="Gentium Basic"/>
              </a:rPr>
            </a:br>
            <a:r>
              <a:rPr lang="en-GB" sz="900" b="1" i="0" u="none" strike="noStrike">
                <a:effectLst/>
                <a:latin typeface="Gentium Basic"/>
              </a:rPr>
              <a:t>The Magic Eye Test</a:t>
            </a:r>
            <a:r>
              <a:rPr lang="en-GB" sz="900" b="0" i="0" u="none" strike="noStrike">
                <a:effectLst/>
                <a:latin typeface="Gentium Basic"/>
              </a:rPr>
              <a:t> – If you look for long enough into the poem, will it reveal another meaning or picture hidden within it? Will further readings uncover further meanings and new rewards, and so on?</a:t>
            </a:r>
          </a:p>
          <a:p>
            <a:pPr>
              <a:lnSpc>
                <a:spcPct val="90000"/>
              </a:lnSpc>
            </a:pPr>
            <a:endParaRPr lang="en-GB" sz="900" b="0" i="0" u="none" strike="noStrike">
              <a:effectLst/>
              <a:latin typeface="Gentium Basic"/>
            </a:endParaRPr>
          </a:p>
          <a:p>
            <a:pPr marL="0" indent="0">
              <a:lnSpc>
                <a:spcPct val="90000"/>
              </a:lnSpc>
              <a:buNone/>
            </a:pPr>
            <a:r>
              <a:rPr lang="en-GB" sz="900" b="1" i="0" u="none" strike="noStrike">
                <a:effectLst/>
                <a:latin typeface="Gentium Basic"/>
              </a:rPr>
              <a:t>The Hearing Test</a:t>
            </a:r>
            <a:r>
              <a:rPr lang="en-GB" sz="900" b="0" i="0" u="none" strike="noStrike">
                <a:effectLst/>
                <a:latin typeface="Gentium Basic"/>
              </a:rPr>
              <a:t> – How does it sound? Read it out loud – does it work on the ear in some way?</a:t>
            </a:r>
          </a:p>
          <a:p>
            <a:pPr>
              <a:lnSpc>
                <a:spcPct val="90000"/>
              </a:lnSpc>
            </a:pPr>
            <a:endParaRPr lang="en-GB" sz="900" b="1" i="0" u="none" strike="noStrike">
              <a:effectLst/>
              <a:latin typeface="Gentium Basic"/>
            </a:endParaRPr>
          </a:p>
          <a:p>
            <a:pPr marL="0" indent="0">
              <a:lnSpc>
                <a:spcPct val="90000"/>
              </a:lnSpc>
              <a:buNone/>
            </a:pPr>
            <a:r>
              <a:rPr lang="en-GB" sz="900" b="1" i="0" u="none" strike="noStrike">
                <a:effectLst/>
                <a:latin typeface="Gentium Basic"/>
              </a:rPr>
              <a:t>The pH Test</a:t>
            </a:r>
            <a:r>
              <a:rPr lang="en-GB" sz="900" b="0" i="0" u="none" strike="noStrike">
                <a:effectLst/>
                <a:latin typeface="Gentium Basic"/>
              </a:rPr>
              <a:t> – A test for Poetic Handicraft. Does the poem use recognisable poetic techniques, of which there are hundreds? Are the techniques subtle, or do they poke out at the edge?</a:t>
            </a:r>
          </a:p>
          <a:p>
            <a:pPr marL="0" indent="0">
              <a:lnSpc>
                <a:spcPct val="90000"/>
              </a:lnSpc>
              <a:buNone/>
            </a:pPr>
            <a:endParaRPr lang="en-GB" sz="900" b="1" i="0" u="none" strike="noStrike">
              <a:effectLst/>
              <a:latin typeface="Gentium Basic"/>
            </a:endParaRPr>
          </a:p>
          <a:p>
            <a:pPr marL="0" indent="0">
              <a:lnSpc>
                <a:spcPct val="90000"/>
              </a:lnSpc>
              <a:buNone/>
            </a:pPr>
            <a:r>
              <a:rPr lang="en-GB" sz="900" b="1" i="0" u="none" strike="noStrike">
                <a:effectLst/>
                <a:latin typeface="Gentium Basic"/>
              </a:rPr>
              <a:t>The IQ Test </a:t>
            </a:r>
            <a:r>
              <a:rPr lang="en-GB" sz="900" b="0" i="0" u="none" strike="noStrike">
                <a:effectLst/>
                <a:latin typeface="Gentium Basic"/>
              </a:rPr>
              <a:t>– Not a test for Intelligence Quotient, although that might come into it, but a double test for Imaginative Quality and Inherent Quotability: does the poem have some sort of dream life you can respond to: does it have lines or phrases that might stick in the memory?</a:t>
            </a:r>
            <a:br>
              <a:rPr lang="en-GB" sz="900" b="0" i="0" u="none" strike="noStrike">
                <a:effectLst/>
                <a:latin typeface="Gentium Basic"/>
              </a:rPr>
            </a:br>
            <a:br>
              <a:rPr lang="en-GB" sz="900" b="1" i="0" u="none" strike="noStrike">
                <a:effectLst/>
                <a:latin typeface="Gentium Basic"/>
              </a:rPr>
            </a:br>
            <a:r>
              <a:rPr lang="en-GB" sz="900" b="1" i="0" u="none" strike="noStrike">
                <a:effectLst/>
                <a:latin typeface="Gentium Basic"/>
              </a:rPr>
              <a:t>The Test of Time</a:t>
            </a:r>
            <a:r>
              <a:rPr lang="en-GB" sz="900" b="0" i="0" u="none" strike="noStrike">
                <a:effectLst/>
                <a:latin typeface="Gentium Basic"/>
              </a:rPr>
              <a:t> – Would the poem outlive its immediate circumstances? This doesn’t mean it has to be ‘classic’ or ‘great’ or have some eternal message – it might just be a case of the poem withstanding a second reading. Remember, good poems can create their own contexts, and have poetic value way beyond their apparent shelf-life or sell-by date.</a:t>
            </a:r>
          </a:p>
          <a:p>
            <a:pPr>
              <a:lnSpc>
                <a:spcPct val="90000"/>
              </a:lnSpc>
            </a:pPr>
            <a:endParaRPr lang="en-US" sz="900"/>
          </a:p>
        </p:txBody>
      </p:sp>
      <p:sp>
        <p:nvSpPr>
          <p:cNvPr id="6" name="Content Placeholder 5">
            <a:extLst>
              <a:ext uri="{FF2B5EF4-FFF2-40B4-BE49-F238E27FC236}">
                <a16:creationId xmlns:a16="http://schemas.microsoft.com/office/drawing/2014/main" id="{E8541DE1-F36A-E319-B0E3-A048F3CC2756}"/>
              </a:ext>
            </a:extLst>
          </p:cNvPr>
          <p:cNvSpPr>
            <a:spLocks noGrp="1"/>
          </p:cNvSpPr>
          <p:nvPr>
            <p:ph sz="half" idx="2"/>
          </p:nvPr>
        </p:nvSpPr>
        <p:spPr>
          <a:xfrm>
            <a:off x="4641865" y="2398626"/>
            <a:ext cx="3873484" cy="3730460"/>
          </a:xfrm>
        </p:spPr>
        <p:txBody>
          <a:bodyPr>
            <a:normAutofit/>
          </a:bodyPr>
          <a:lstStyle/>
          <a:p>
            <a:pPr marL="0" indent="0">
              <a:lnSpc>
                <a:spcPct val="90000"/>
              </a:lnSpc>
              <a:buNone/>
            </a:pPr>
            <a:r>
              <a:rPr lang="en-GB" sz="1100" b="1" i="0" u="none" strike="noStrike">
                <a:effectLst/>
                <a:latin typeface="Gentium Basic"/>
              </a:rPr>
              <a:t>The Test of Nerves</a:t>
            </a:r>
            <a:r>
              <a:rPr lang="en-GB" sz="1100" b="0" i="0" u="none" strike="noStrike">
                <a:effectLst/>
                <a:latin typeface="Gentium Basic"/>
              </a:rPr>
              <a:t> – Somebody once said that a poem shouldn’t just tell you not to play with matches, it should burn your fingers. In other words, does the poem create a sensation, rather than simply an understanding?</a:t>
            </a:r>
          </a:p>
          <a:p>
            <a:pPr marL="0" indent="0">
              <a:lnSpc>
                <a:spcPct val="90000"/>
              </a:lnSpc>
              <a:buNone/>
            </a:pPr>
            <a:endParaRPr lang="en-GB" sz="1100" b="0" i="0" u="none" strike="noStrike">
              <a:effectLst/>
              <a:latin typeface="Gentium Basic"/>
            </a:endParaRPr>
          </a:p>
          <a:p>
            <a:pPr marL="0" indent="0">
              <a:lnSpc>
                <a:spcPct val="90000"/>
              </a:lnSpc>
              <a:buNone/>
            </a:pPr>
            <a:r>
              <a:rPr lang="en-GB" sz="1100" b="1" i="0" u="none" strike="noStrike">
                <a:effectLst/>
                <a:latin typeface="Gentium Basic"/>
              </a:rPr>
              <a:t>The Lie Detector Test</a:t>
            </a:r>
            <a:r>
              <a:rPr lang="en-GB" sz="1100" b="0" i="0" u="none" strike="noStrike">
                <a:effectLst/>
                <a:latin typeface="Gentium Basic"/>
              </a:rPr>
              <a:t> – Poems don’t have to tell the truth, but they have to be true to themselves, even if they’re telling a lie. Give the poem a thump – does it ring true?</a:t>
            </a:r>
          </a:p>
          <a:p>
            <a:pPr marL="0" indent="0">
              <a:lnSpc>
                <a:spcPct val="90000"/>
              </a:lnSpc>
              <a:buNone/>
            </a:pPr>
            <a:endParaRPr lang="en-GB" sz="1100" b="0" i="0" u="none" strike="noStrike">
              <a:effectLst/>
              <a:latin typeface="Gentium Basic"/>
            </a:endParaRPr>
          </a:p>
          <a:p>
            <a:pPr marL="0" indent="0">
              <a:lnSpc>
                <a:spcPct val="90000"/>
              </a:lnSpc>
              <a:buNone/>
            </a:pPr>
            <a:r>
              <a:rPr lang="en-GB" sz="1100" b="1" i="0" u="none" strike="noStrike">
                <a:effectLst/>
                <a:latin typeface="Gentium Basic"/>
              </a:rPr>
              <a:t>The Spelling Test</a:t>
            </a:r>
            <a:r>
              <a:rPr lang="en-GB" sz="1100" b="0" i="0" u="none" strike="noStrike">
                <a:effectLst/>
                <a:latin typeface="Gentium Basic"/>
              </a:rPr>
              <a:t> – Does the poem cast a kind of spell or charm? At the very least does it create a world, even just a small but distinct world, capable of sustaining human life; a world whose atmosphere we can breathe and whose landscape we can inhabit for the duration of the poem?</a:t>
            </a:r>
          </a:p>
          <a:p>
            <a:pPr marL="0" indent="0">
              <a:lnSpc>
                <a:spcPct val="90000"/>
              </a:lnSpc>
              <a:buNone/>
            </a:pPr>
            <a:endParaRPr lang="en-GB" sz="1100" b="0" i="0" u="none" strike="noStrike">
              <a:effectLst/>
              <a:latin typeface="Gentium Basic"/>
            </a:endParaRPr>
          </a:p>
          <a:p>
            <a:pPr marL="0" indent="0">
              <a:lnSpc>
                <a:spcPct val="90000"/>
              </a:lnSpc>
              <a:buNone/>
            </a:pPr>
            <a:r>
              <a:rPr lang="en-GB" sz="1100" b="1" i="0" u="none" strike="noStrike">
                <a:effectLst/>
                <a:latin typeface="Gentium Basic"/>
              </a:rPr>
              <a:t>The Acid Test</a:t>
            </a:r>
            <a:r>
              <a:rPr lang="en-GB" sz="1100" b="0" i="0" u="none" strike="noStrike">
                <a:effectLst/>
                <a:latin typeface="Gentium Basic"/>
              </a:rPr>
              <a:t> – This is the final test and the one that really counts. It’s like a test for the mystery ingredient that separates a truly great tomato sauce from its rivals. It’s the X-factor, although it might be to do with the author’s experience of poetry. Is it possible to write a good poem if you’ve never read one? Somehow I doubt it.</a:t>
            </a:r>
          </a:p>
          <a:p>
            <a:pPr marL="0" indent="0">
              <a:lnSpc>
                <a:spcPct val="90000"/>
              </a:lnSpc>
              <a:buNone/>
            </a:pPr>
            <a:endParaRPr lang="en-US" sz="1100"/>
          </a:p>
        </p:txBody>
      </p:sp>
    </p:spTree>
    <p:extLst>
      <p:ext uri="{BB962C8B-B14F-4D97-AF65-F5344CB8AC3E}">
        <p14:creationId xmlns:p14="http://schemas.microsoft.com/office/powerpoint/2010/main" val="39420967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128</TotalTime>
  <Words>715</Words>
  <Application>Microsoft Macintosh PowerPoint</Application>
  <PresentationFormat>On-screen Show (4:3)</PresentationFormat>
  <Paragraphs>29</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Bahnschrift SemiBold</vt:lpstr>
      <vt:lpstr>Bradley Hand ITC</vt:lpstr>
      <vt:lpstr>Calibri</vt:lpstr>
      <vt:lpstr>Gentium Basic</vt:lpstr>
      <vt:lpstr>Office Theme</vt:lpstr>
      <vt:lpstr>PowerPoint Presentation</vt:lpstr>
      <vt:lpstr>PowerPoint Presentation</vt:lpstr>
      <vt:lpstr>PowerPoint Presentation</vt:lpstr>
      <vt:lpstr>Freewriting</vt:lpstr>
      <vt:lpstr>PowerPoint Presentation</vt:lpstr>
      <vt:lpstr>'Messy attics of the mind’</vt:lpstr>
      <vt:lpstr>“My books begin life in notebooks, then they move on to Post-it notes, the Post-its go up on the walls of the room. When I'm working on a book, the Post-its come down off the wall and go into scrapbooks, which is why the wall to the left of the window has Post-it alopecia” </vt:lpstr>
      <vt:lpstr>PowerPoint Presentation</vt:lpstr>
      <vt:lpstr>PowerPoint Presentation</vt:lpstr>
      <vt:lpstr>Simon Armitage’s Poetry Testing Kit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Lucie Brownlee</dc:creator>
  <cp:lastModifiedBy>Lucie Brownlee</cp:lastModifiedBy>
  <cp:revision>4</cp:revision>
  <dcterms:created xsi:type="dcterms:W3CDTF">2020-05-07T10:37:11Z</dcterms:created>
  <dcterms:modified xsi:type="dcterms:W3CDTF">2023-09-25T15:38:24Z</dcterms:modified>
</cp:coreProperties>
</file>