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12192000"/>
  <p:notesSz cx="6858000" cy="9144000"/>
  <p:embeddedFontLst>
    <p:embeddedFont>
      <p:font typeface="Century Gothic"/>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9AA0A6"/>
          </p15:clr>
        </p15:guide>
        <p15:guide id="2" pos="3840">
          <p15:clr>
            <a:srgbClr val="9AA0A6"/>
          </p15:clr>
        </p15:guide>
      </p15:sldGuideLst>
    </p:ext>
    <p:ext uri="GoogleSlidesCustomDataVersion2">
      <go:slidesCustomData xmlns:go="http://customooxmlschemas.google.com/" r:id="rId26" roundtripDataSignature="AMtx7mglisWWLnTZe/TjtX0gt5rmc7Nwp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CenturyGothic-regular.fntdata"/><Relationship Id="rId21" Type="http://schemas.openxmlformats.org/officeDocument/2006/relationships/slide" Target="slides/slide16.xml"/><Relationship Id="rId24" Type="http://schemas.openxmlformats.org/officeDocument/2006/relationships/font" Target="fonts/CenturyGothic-italic.fntdata"/><Relationship Id="rId23" Type="http://schemas.openxmlformats.org/officeDocument/2006/relationships/font" Target="fonts/CenturyGothic-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font" Target="fonts/CenturyGothic-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I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 name="Google Shape;14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 name="Google Shape;15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9" name="Google Shape;15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 name="Google Shape;17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 name="Google Shape;18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1" name="Google Shape;19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 name="Google Shape;19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1" name="Google Shape;20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4" name="Google Shape;21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0" name="Google Shape;22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8" name="Google Shape;23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4" name="Google Shape;24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pic>
        <p:nvPicPr>
          <p:cNvPr descr="C0-HD-BTM.png" id="17" name="Google Shape;17;p18"/>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8" name="Google Shape;18;p18"/>
          <p:cNvSpPr txBox="1"/>
          <p:nvPr>
            <p:ph type="ctrTitle"/>
          </p:nvPr>
        </p:nvSpPr>
        <p:spPr>
          <a:xfrm>
            <a:off x="1371600" y="1803405"/>
            <a:ext cx="9448800" cy="182509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Century Gothic"/>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8"/>
          <p:cNvSpPr txBox="1"/>
          <p:nvPr>
            <p:ph idx="1" type="subTitle"/>
          </p:nvPr>
        </p:nvSpPr>
        <p:spPr>
          <a:xfrm>
            <a:off x="1371600" y="3632201"/>
            <a:ext cx="9448800" cy="6858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20" name="Google Shape;20;p18"/>
          <p:cNvSpPr txBox="1"/>
          <p:nvPr>
            <p:ph idx="10" type="dt"/>
          </p:nvPr>
        </p:nvSpPr>
        <p:spPr>
          <a:xfrm>
            <a:off x="7909561" y="4314328"/>
            <a:ext cx="2910840" cy="374642"/>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8"/>
          <p:cNvSpPr txBox="1"/>
          <p:nvPr>
            <p:ph idx="11" type="ftr"/>
          </p:nvPr>
        </p:nvSpPr>
        <p:spPr>
          <a:xfrm>
            <a:off x="1371600" y="4323845"/>
            <a:ext cx="640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8"/>
          <p:cNvSpPr txBox="1"/>
          <p:nvPr>
            <p:ph idx="12" type="sldNum"/>
          </p:nvPr>
        </p:nvSpPr>
        <p:spPr>
          <a:xfrm>
            <a:off x="8077200" y="1430866"/>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19"/>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9"/>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6" name="Google Shape;26;p19"/>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9"/>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9"/>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29" name="Shape 29"/>
        <p:cNvGrpSpPr/>
        <p:nvPr/>
      </p:nvGrpSpPr>
      <p:grpSpPr>
        <a:xfrm>
          <a:off x="0" y="0"/>
          <a:ext cx="0" cy="0"/>
          <a:chOff x="0" y="0"/>
          <a:chExt cx="0" cy="0"/>
        </a:xfrm>
      </p:grpSpPr>
      <p:pic>
        <p:nvPicPr>
          <p:cNvPr descr="C0-HD-BTM.png" id="30" name="Google Shape;30;p20"/>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31" name="Google Shape;31;p20"/>
          <p:cNvSpPr txBox="1"/>
          <p:nvPr>
            <p:ph type="title"/>
          </p:nvPr>
        </p:nvSpPr>
        <p:spPr>
          <a:xfrm>
            <a:off x="685800" y="753533"/>
            <a:ext cx="10820399" cy="2801935"/>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chemeClr val="lt1"/>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0"/>
          <p:cNvSpPr txBox="1"/>
          <p:nvPr>
            <p:ph idx="1" type="body"/>
          </p:nvPr>
        </p:nvSpPr>
        <p:spPr>
          <a:xfrm>
            <a:off x="1024467" y="3641725"/>
            <a:ext cx="10490200" cy="955675"/>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200"/>
              <a:buNone/>
              <a:defRPr sz="22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33" name="Google Shape;33;p20"/>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0"/>
          <p:cNvSpPr txBox="1"/>
          <p:nvPr>
            <p:ph idx="11" type="ftr"/>
          </p:nvPr>
        </p:nvSpPr>
        <p:spPr>
          <a:xfrm>
            <a:off x="685800" y="381001"/>
            <a:ext cx="6991492" cy="3640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0"/>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6" name="Shape 36"/>
        <p:cNvGrpSpPr/>
        <p:nvPr/>
      </p:nvGrpSpPr>
      <p:grpSpPr>
        <a:xfrm>
          <a:off x="0" y="0"/>
          <a:ext cx="0" cy="0"/>
          <a:chOff x="0" y="0"/>
          <a:chExt cx="0" cy="0"/>
        </a:xfrm>
      </p:grpSpPr>
      <p:sp>
        <p:nvSpPr>
          <p:cNvPr id="37" name="Google Shape;37;p21"/>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1"/>
          <p:cNvSpPr txBox="1"/>
          <p:nvPr>
            <p:ph idx="1" type="body"/>
          </p:nvPr>
        </p:nvSpPr>
        <p:spPr>
          <a:xfrm>
            <a:off x="6858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9" name="Google Shape;39;p21"/>
          <p:cNvSpPr txBox="1"/>
          <p:nvPr>
            <p:ph idx="2" type="body"/>
          </p:nvPr>
        </p:nvSpPr>
        <p:spPr>
          <a:xfrm>
            <a:off x="61722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0" name="Google Shape;40;p21"/>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1"/>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1"/>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3" name="Shape 43"/>
        <p:cNvGrpSpPr/>
        <p:nvPr/>
      </p:nvGrpSpPr>
      <p:grpSpPr>
        <a:xfrm>
          <a:off x="0" y="0"/>
          <a:ext cx="0" cy="0"/>
          <a:chOff x="0" y="0"/>
          <a:chExt cx="0" cy="0"/>
        </a:xfrm>
      </p:grpSpPr>
      <p:sp>
        <p:nvSpPr>
          <p:cNvPr id="44" name="Google Shape;44;p22"/>
          <p:cNvSpPr txBox="1"/>
          <p:nvPr>
            <p:ph type="title"/>
          </p:nvPr>
        </p:nvSpPr>
        <p:spPr>
          <a:xfrm>
            <a:off x="2895600" y="762000"/>
            <a:ext cx="8610600"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2"/>
          <p:cNvSpPr txBox="1"/>
          <p:nvPr>
            <p:ph idx="1" type="body"/>
          </p:nvPr>
        </p:nvSpPr>
        <p:spPr>
          <a:xfrm>
            <a:off x="914409" y="2183802"/>
            <a:ext cx="50799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6" name="Google Shape;46;p22"/>
          <p:cNvSpPr txBox="1"/>
          <p:nvPr>
            <p:ph idx="2" type="body"/>
          </p:nvPr>
        </p:nvSpPr>
        <p:spPr>
          <a:xfrm>
            <a:off x="685800" y="3132666"/>
            <a:ext cx="5311775"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7" name="Google Shape;47;p22"/>
          <p:cNvSpPr txBox="1"/>
          <p:nvPr>
            <p:ph idx="3" type="body"/>
          </p:nvPr>
        </p:nvSpPr>
        <p:spPr>
          <a:xfrm>
            <a:off x="6400800" y="2183802"/>
            <a:ext cx="510540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8" name="Google Shape;48;p22"/>
          <p:cNvSpPr txBox="1"/>
          <p:nvPr>
            <p:ph idx="4" type="body"/>
          </p:nvPr>
        </p:nvSpPr>
        <p:spPr>
          <a:xfrm>
            <a:off x="6172200" y="3132666"/>
            <a:ext cx="5334000"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9" name="Google Shape;49;p22"/>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2"/>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2"/>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2" name="Shape 52"/>
        <p:cNvGrpSpPr/>
        <p:nvPr/>
      </p:nvGrpSpPr>
      <p:grpSpPr>
        <a:xfrm>
          <a:off x="0" y="0"/>
          <a:ext cx="0" cy="0"/>
          <a:chOff x="0" y="0"/>
          <a:chExt cx="0" cy="0"/>
        </a:xfrm>
      </p:grpSpPr>
      <p:sp>
        <p:nvSpPr>
          <p:cNvPr id="53" name="Google Shape;53;p23"/>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3"/>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3"/>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3"/>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24"/>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4"/>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4"/>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1" name="Shape 61"/>
        <p:cNvGrpSpPr/>
        <p:nvPr/>
      </p:nvGrpSpPr>
      <p:grpSpPr>
        <a:xfrm>
          <a:off x="0" y="0"/>
          <a:ext cx="0" cy="0"/>
          <a:chOff x="0" y="0"/>
          <a:chExt cx="0" cy="0"/>
        </a:xfrm>
      </p:grpSpPr>
      <p:sp>
        <p:nvSpPr>
          <p:cNvPr id="62" name="Google Shape;62;p25"/>
          <p:cNvSpPr txBox="1"/>
          <p:nvPr>
            <p:ph type="title"/>
          </p:nvPr>
        </p:nvSpPr>
        <p:spPr>
          <a:xfrm>
            <a:off x="685800" y="1524000"/>
            <a:ext cx="41148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5"/>
          <p:cNvSpPr txBox="1"/>
          <p:nvPr>
            <p:ph idx="1" type="body"/>
          </p:nvPr>
        </p:nvSpPr>
        <p:spPr>
          <a:xfrm>
            <a:off x="4995582" y="746759"/>
            <a:ext cx="6510618" cy="5471925"/>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4" name="Google Shape;64;p25"/>
          <p:cNvSpPr txBox="1"/>
          <p:nvPr>
            <p:ph idx="2" type="body"/>
          </p:nvPr>
        </p:nvSpPr>
        <p:spPr>
          <a:xfrm>
            <a:off x="685800" y="3124199"/>
            <a:ext cx="411480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5" name="Google Shape;65;p25"/>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5"/>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5"/>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8" name="Shape 68"/>
        <p:cNvGrpSpPr/>
        <p:nvPr/>
      </p:nvGrpSpPr>
      <p:grpSpPr>
        <a:xfrm>
          <a:off x="0" y="0"/>
          <a:ext cx="0" cy="0"/>
          <a:chOff x="0" y="0"/>
          <a:chExt cx="0" cy="0"/>
        </a:xfrm>
      </p:grpSpPr>
      <p:sp>
        <p:nvSpPr>
          <p:cNvPr id="69" name="Google Shape;69;p26"/>
          <p:cNvSpPr txBox="1"/>
          <p:nvPr>
            <p:ph type="title"/>
          </p:nvPr>
        </p:nvSpPr>
        <p:spPr>
          <a:xfrm>
            <a:off x="685800" y="1524000"/>
            <a:ext cx="687324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6"/>
          <p:cNvSpPr/>
          <p:nvPr>
            <p:ph idx="2" type="pic"/>
          </p:nvPr>
        </p:nvSpPr>
        <p:spPr>
          <a:xfrm>
            <a:off x="7861238" y="751241"/>
            <a:ext cx="3644962" cy="5467443"/>
          </a:xfrm>
          <a:prstGeom prst="rect">
            <a:avLst/>
          </a:prstGeom>
          <a:noFill/>
          <a:ln>
            <a:noFill/>
          </a:ln>
        </p:spPr>
      </p:sp>
      <p:sp>
        <p:nvSpPr>
          <p:cNvPr id="71" name="Google Shape;71;p26"/>
          <p:cNvSpPr txBox="1"/>
          <p:nvPr>
            <p:ph idx="1" type="body"/>
          </p:nvPr>
        </p:nvSpPr>
        <p:spPr>
          <a:xfrm>
            <a:off x="685800" y="3124199"/>
            <a:ext cx="687324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72" name="Google Shape;72;p26"/>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6"/>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6"/>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5" name="Shape 75"/>
        <p:cNvGrpSpPr/>
        <p:nvPr/>
      </p:nvGrpSpPr>
      <p:grpSpPr>
        <a:xfrm>
          <a:off x="0" y="0"/>
          <a:ext cx="0" cy="0"/>
          <a:chOff x="0" y="0"/>
          <a:chExt cx="0" cy="0"/>
        </a:xfrm>
      </p:grpSpPr>
      <p:sp>
        <p:nvSpPr>
          <p:cNvPr id="76" name="Google Shape;76;p27"/>
          <p:cNvSpPr txBox="1"/>
          <p:nvPr>
            <p:ph type="title"/>
          </p:nvPr>
        </p:nvSpPr>
        <p:spPr>
          <a:xfrm>
            <a:off x="685777" y="4697360"/>
            <a:ext cx="10822034"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7"/>
          <p:cNvSpPr/>
          <p:nvPr>
            <p:ph idx="2" type="pic"/>
          </p:nvPr>
        </p:nvSpPr>
        <p:spPr>
          <a:xfrm>
            <a:off x="681727" y="941439"/>
            <a:ext cx="10821840" cy="3478161"/>
          </a:xfrm>
          <a:prstGeom prst="rect">
            <a:avLst/>
          </a:prstGeom>
          <a:noFill/>
          <a:ln>
            <a:noFill/>
          </a:ln>
        </p:spPr>
      </p:sp>
      <p:sp>
        <p:nvSpPr>
          <p:cNvPr id="78" name="Google Shape;78;p27"/>
          <p:cNvSpPr txBox="1"/>
          <p:nvPr>
            <p:ph idx="1" type="body"/>
          </p:nvPr>
        </p:nvSpPr>
        <p:spPr>
          <a:xfrm>
            <a:off x="685800" y="5516715"/>
            <a:ext cx="10820400" cy="7019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79" name="Google Shape;79;p27"/>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7"/>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7"/>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spTree>
      <p:nvGrpSpPr>
        <p:cNvPr id="82" name="Shape 82"/>
        <p:cNvGrpSpPr/>
        <p:nvPr/>
      </p:nvGrpSpPr>
      <p:grpSpPr>
        <a:xfrm>
          <a:off x="0" y="0"/>
          <a:ext cx="0" cy="0"/>
          <a:chOff x="0" y="0"/>
          <a:chExt cx="0" cy="0"/>
        </a:xfrm>
      </p:grpSpPr>
      <p:pic>
        <p:nvPicPr>
          <p:cNvPr descr="C0-HD-BTM.png" id="83" name="Google Shape;83;p28"/>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84" name="Google Shape;84;p28"/>
          <p:cNvSpPr txBox="1"/>
          <p:nvPr>
            <p:ph type="title"/>
          </p:nvPr>
        </p:nvSpPr>
        <p:spPr>
          <a:xfrm>
            <a:off x="685800" y="753532"/>
            <a:ext cx="10820400" cy="280246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28"/>
          <p:cNvSpPr txBox="1"/>
          <p:nvPr>
            <p:ph idx="1" type="body"/>
          </p:nvPr>
        </p:nvSpPr>
        <p:spPr>
          <a:xfrm>
            <a:off x="1024467" y="3649133"/>
            <a:ext cx="10130516" cy="999067"/>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6" name="Google Shape;86;p28"/>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28"/>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28"/>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spTree>
      <p:nvGrpSpPr>
        <p:cNvPr id="89" name="Shape 89"/>
        <p:cNvGrpSpPr/>
        <p:nvPr/>
      </p:nvGrpSpPr>
      <p:grpSpPr>
        <a:xfrm>
          <a:off x="0" y="0"/>
          <a:ext cx="0" cy="0"/>
          <a:chOff x="0" y="0"/>
          <a:chExt cx="0" cy="0"/>
        </a:xfrm>
      </p:grpSpPr>
      <p:pic>
        <p:nvPicPr>
          <p:cNvPr descr="C0-HD-BTM.png" id="90" name="Google Shape;90;p29"/>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91" name="Google Shape;91;p29"/>
          <p:cNvSpPr txBox="1"/>
          <p:nvPr>
            <p:ph type="title"/>
          </p:nvPr>
        </p:nvSpPr>
        <p:spPr>
          <a:xfrm>
            <a:off x="1024467" y="753533"/>
            <a:ext cx="10151533" cy="260449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9"/>
          <p:cNvSpPr txBox="1"/>
          <p:nvPr>
            <p:ph idx="1" type="body"/>
          </p:nvPr>
        </p:nvSpPr>
        <p:spPr>
          <a:xfrm>
            <a:off x="1303865" y="3365556"/>
            <a:ext cx="9592736" cy="444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3" name="Google Shape;93;p29"/>
          <p:cNvSpPr txBox="1"/>
          <p:nvPr>
            <p:ph idx="2" type="body"/>
          </p:nvPr>
        </p:nvSpPr>
        <p:spPr>
          <a:xfrm>
            <a:off x="1024467" y="3959862"/>
            <a:ext cx="10151533" cy="67987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4" name="Google Shape;94;p29"/>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29"/>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29"/>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
        <p:nvSpPr>
          <p:cNvPr id="97" name="Google Shape;97;p29"/>
          <p:cNvSpPr txBox="1"/>
          <p:nvPr/>
        </p:nvSpPr>
        <p:spPr>
          <a:xfrm>
            <a:off x="476250" y="933450"/>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8000"/>
              <a:buFont typeface="Century Gothic"/>
              <a:buNone/>
            </a:pPr>
            <a:r>
              <a:rPr b="0" i="0" lang="en-IE" sz="8000" u="none"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
        <p:nvSpPr>
          <p:cNvPr id="98" name="Google Shape;98;p29"/>
          <p:cNvSpPr txBox="1"/>
          <p:nvPr/>
        </p:nvSpPr>
        <p:spPr>
          <a:xfrm>
            <a:off x="10984230" y="2701290"/>
            <a:ext cx="609600" cy="584776"/>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8000"/>
              <a:buFont typeface="Century Gothic"/>
              <a:buNone/>
            </a:pPr>
            <a:r>
              <a:rPr b="0" i="0" lang="en-IE" sz="8000" u="none"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spTree>
      <p:nvGrpSpPr>
        <p:cNvPr id="99" name="Shape 99"/>
        <p:cNvGrpSpPr/>
        <p:nvPr/>
      </p:nvGrpSpPr>
      <p:grpSpPr>
        <a:xfrm>
          <a:off x="0" y="0"/>
          <a:ext cx="0" cy="0"/>
          <a:chOff x="0" y="0"/>
          <a:chExt cx="0" cy="0"/>
        </a:xfrm>
      </p:grpSpPr>
      <p:pic>
        <p:nvPicPr>
          <p:cNvPr descr="C0-HD-BTM.png" id="100" name="Google Shape;100;p30"/>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01" name="Google Shape;101;p30"/>
          <p:cNvSpPr txBox="1"/>
          <p:nvPr>
            <p:ph type="title"/>
          </p:nvPr>
        </p:nvSpPr>
        <p:spPr>
          <a:xfrm>
            <a:off x="1024495" y="1124701"/>
            <a:ext cx="10146186"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30"/>
          <p:cNvSpPr txBox="1"/>
          <p:nvPr>
            <p:ph idx="1" type="body"/>
          </p:nvPr>
        </p:nvSpPr>
        <p:spPr>
          <a:xfrm>
            <a:off x="1024467" y="3648315"/>
            <a:ext cx="10144654" cy="9998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03" name="Google Shape;103;p30"/>
          <p:cNvSpPr txBox="1"/>
          <p:nvPr>
            <p:ph idx="10" type="dt"/>
          </p:nvPr>
        </p:nvSpPr>
        <p:spPr>
          <a:xfrm>
            <a:off x="7814452" y="378883"/>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30"/>
          <p:cNvSpPr txBox="1"/>
          <p:nvPr>
            <p:ph idx="11" type="ftr"/>
          </p:nvPr>
        </p:nvSpPr>
        <p:spPr>
          <a:xfrm>
            <a:off x="685800" y="378883"/>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30"/>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6" name="Shape 106"/>
        <p:cNvGrpSpPr/>
        <p:nvPr/>
      </p:nvGrpSpPr>
      <p:grpSpPr>
        <a:xfrm>
          <a:off x="0" y="0"/>
          <a:ext cx="0" cy="0"/>
          <a:chOff x="0" y="0"/>
          <a:chExt cx="0" cy="0"/>
        </a:xfrm>
      </p:grpSpPr>
      <p:sp>
        <p:nvSpPr>
          <p:cNvPr id="107" name="Google Shape;107;p31"/>
          <p:cNvSpPr txBox="1"/>
          <p:nvPr>
            <p:ph type="title"/>
          </p:nvPr>
        </p:nvSpPr>
        <p:spPr>
          <a:xfrm>
            <a:off x="2895600" y="761999"/>
            <a:ext cx="8610599" cy="130386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31"/>
          <p:cNvSpPr txBox="1"/>
          <p:nvPr>
            <p:ph idx="1" type="body"/>
          </p:nvPr>
        </p:nvSpPr>
        <p:spPr>
          <a:xfrm>
            <a:off x="685800" y="2202080"/>
            <a:ext cx="3456432" cy="61732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9" name="Google Shape;109;p31"/>
          <p:cNvSpPr txBox="1"/>
          <p:nvPr>
            <p:ph idx="2" type="body"/>
          </p:nvPr>
        </p:nvSpPr>
        <p:spPr>
          <a:xfrm>
            <a:off x="685799"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0" name="Google Shape;110;p31"/>
          <p:cNvSpPr txBox="1"/>
          <p:nvPr>
            <p:ph idx="3" type="body"/>
          </p:nvPr>
        </p:nvSpPr>
        <p:spPr>
          <a:xfrm>
            <a:off x="4368800" y="2201333"/>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1" name="Google Shape;111;p31"/>
          <p:cNvSpPr txBox="1"/>
          <p:nvPr>
            <p:ph idx="4" type="body"/>
          </p:nvPr>
        </p:nvSpPr>
        <p:spPr>
          <a:xfrm>
            <a:off x="4366858" y="2904067"/>
            <a:ext cx="3456432" cy="331461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2" name="Google Shape;112;p31"/>
          <p:cNvSpPr txBox="1"/>
          <p:nvPr>
            <p:ph idx="5" type="body"/>
          </p:nvPr>
        </p:nvSpPr>
        <p:spPr>
          <a:xfrm>
            <a:off x="8051800" y="2192866"/>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3" name="Google Shape;113;p31"/>
          <p:cNvSpPr txBox="1"/>
          <p:nvPr>
            <p:ph idx="6" type="body"/>
          </p:nvPr>
        </p:nvSpPr>
        <p:spPr>
          <a:xfrm>
            <a:off x="8051801"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4" name="Google Shape;114;p31"/>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31"/>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31"/>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7" name="Shape 117"/>
        <p:cNvGrpSpPr/>
        <p:nvPr/>
      </p:nvGrpSpPr>
      <p:grpSpPr>
        <a:xfrm>
          <a:off x="0" y="0"/>
          <a:ext cx="0" cy="0"/>
          <a:chOff x="0" y="0"/>
          <a:chExt cx="0" cy="0"/>
        </a:xfrm>
      </p:grpSpPr>
      <p:sp>
        <p:nvSpPr>
          <p:cNvPr id="118" name="Google Shape;118;p32"/>
          <p:cNvSpPr txBox="1"/>
          <p:nvPr>
            <p:ph type="title"/>
          </p:nvPr>
        </p:nvSpPr>
        <p:spPr>
          <a:xfrm>
            <a:off x="2895600" y="762000"/>
            <a:ext cx="8610599"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32"/>
          <p:cNvSpPr txBox="1"/>
          <p:nvPr>
            <p:ph idx="1" type="body"/>
          </p:nvPr>
        </p:nvSpPr>
        <p:spPr>
          <a:xfrm>
            <a:off x="688618" y="4191000"/>
            <a:ext cx="3451582"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0" name="Google Shape;120;p32"/>
          <p:cNvSpPr/>
          <p:nvPr>
            <p:ph idx="2" type="pic"/>
          </p:nvPr>
        </p:nvSpPr>
        <p:spPr>
          <a:xfrm>
            <a:off x="688618" y="2362200"/>
            <a:ext cx="3451582"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21" name="Google Shape;121;p32"/>
          <p:cNvSpPr txBox="1"/>
          <p:nvPr>
            <p:ph idx="3" type="body"/>
          </p:nvPr>
        </p:nvSpPr>
        <p:spPr>
          <a:xfrm>
            <a:off x="688618" y="4873764"/>
            <a:ext cx="3451582"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2" name="Google Shape;122;p32"/>
          <p:cNvSpPr txBox="1"/>
          <p:nvPr>
            <p:ph idx="4" type="body"/>
          </p:nvPr>
        </p:nvSpPr>
        <p:spPr>
          <a:xfrm>
            <a:off x="4374263" y="4191000"/>
            <a:ext cx="3448935"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3" name="Google Shape;123;p32"/>
          <p:cNvSpPr/>
          <p:nvPr>
            <p:ph idx="5" type="pic"/>
          </p:nvPr>
        </p:nvSpPr>
        <p:spPr>
          <a:xfrm>
            <a:off x="4374263" y="2362200"/>
            <a:ext cx="3448936"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24" name="Google Shape;124;p32"/>
          <p:cNvSpPr txBox="1"/>
          <p:nvPr>
            <p:ph idx="6" type="body"/>
          </p:nvPr>
        </p:nvSpPr>
        <p:spPr>
          <a:xfrm>
            <a:off x="4374264" y="4873763"/>
            <a:ext cx="344893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5" name="Google Shape;125;p32"/>
          <p:cNvSpPr txBox="1"/>
          <p:nvPr>
            <p:ph idx="7" type="body"/>
          </p:nvPr>
        </p:nvSpPr>
        <p:spPr>
          <a:xfrm>
            <a:off x="8049731" y="4191000"/>
            <a:ext cx="3456469"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6" name="Google Shape;126;p32"/>
          <p:cNvSpPr/>
          <p:nvPr>
            <p:ph idx="8" type="pic"/>
          </p:nvPr>
        </p:nvSpPr>
        <p:spPr>
          <a:xfrm>
            <a:off x="8049855" y="2362200"/>
            <a:ext cx="3447878"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27" name="Google Shape;127;p32"/>
          <p:cNvSpPr txBox="1"/>
          <p:nvPr>
            <p:ph idx="9" type="body"/>
          </p:nvPr>
        </p:nvSpPr>
        <p:spPr>
          <a:xfrm>
            <a:off x="8049731" y="4873761"/>
            <a:ext cx="345244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8" name="Google Shape;128;p32"/>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32"/>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32"/>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1" name="Shape 131"/>
        <p:cNvGrpSpPr/>
        <p:nvPr/>
      </p:nvGrpSpPr>
      <p:grpSpPr>
        <a:xfrm>
          <a:off x="0" y="0"/>
          <a:ext cx="0" cy="0"/>
          <a:chOff x="0" y="0"/>
          <a:chExt cx="0" cy="0"/>
        </a:xfrm>
      </p:grpSpPr>
      <p:sp>
        <p:nvSpPr>
          <p:cNvPr id="132" name="Google Shape;132;p33"/>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33"/>
          <p:cNvSpPr txBox="1"/>
          <p:nvPr>
            <p:ph idx="1" type="body"/>
          </p:nvPr>
        </p:nvSpPr>
        <p:spPr>
          <a:xfrm rot="5400000">
            <a:off x="4083937" y="-1203579"/>
            <a:ext cx="4024125" cy="10820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4" name="Google Shape;134;p33"/>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3"/>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33"/>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37" name="Shape 137"/>
        <p:cNvGrpSpPr/>
        <p:nvPr/>
      </p:nvGrpSpPr>
      <p:grpSpPr>
        <a:xfrm>
          <a:off x="0" y="0"/>
          <a:ext cx="0" cy="0"/>
          <a:chOff x="0" y="0"/>
          <a:chExt cx="0" cy="0"/>
        </a:xfrm>
      </p:grpSpPr>
      <p:pic>
        <p:nvPicPr>
          <p:cNvPr descr="C0-HD-BTM.png" id="138" name="Google Shape;138;p34"/>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39" name="Google Shape;139;p34"/>
          <p:cNvSpPr txBox="1"/>
          <p:nvPr>
            <p:ph type="title"/>
          </p:nvPr>
        </p:nvSpPr>
        <p:spPr>
          <a:xfrm rot="5400000">
            <a:off x="8525933" y="1667933"/>
            <a:ext cx="3903133" cy="20574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0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34"/>
          <p:cNvSpPr txBox="1"/>
          <p:nvPr>
            <p:ph idx="1" type="body"/>
          </p:nvPr>
        </p:nvSpPr>
        <p:spPr>
          <a:xfrm rot="5400000">
            <a:off x="3175000" y="-1405467"/>
            <a:ext cx="3903133" cy="820420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41" name="Google Shape;141;p34"/>
          <p:cNvSpPr txBox="1"/>
          <p:nvPr>
            <p:ph idx="10" type="dt"/>
          </p:nvPr>
        </p:nvSpPr>
        <p:spPr>
          <a:xfrm>
            <a:off x="7814452" y="379941"/>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34"/>
          <p:cNvSpPr txBox="1"/>
          <p:nvPr>
            <p:ph idx="11" type="ftr"/>
          </p:nvPr>
        </p:nvSpPr>
        <p:spPr>
          <a:xfrm>
            <a:off x="685800" y="381000"/>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34"/>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pic>
        <p:nvPicPr>
          <p:cNvPr descr="C0-HD-TOP.png" id="10" name="Google Shape;10;p17"/>
          <p:cNvPicPr preferRelativeResize="0"/>
          <p:nvPr/>
        </p:nvPicPr>
        <p:blipFill rotWithShape="1">
          <a:blip r:embed="rId1">
            <a:alphaModFix/>
          </a:blip>
          <a:srcRect b="0" l="0" r="0" t="0"/>
          <a:stretch/>
        </p:blipFill>
        <p:spPr>
          <a:xfrm>
            <a:off x="0" y="0"/>
            <a:ext cx="12192000" cy="1441450"/>
          </a:xfrm>
          <a:prstGeom prst="rect">
            <a:avLst/>
          </a:prstGeom>
          <a:noFill/>
          <a:ln>
            <a:noFill/>
          </a:ln>
        </p:spPr>
      </p:pic>
      <p:sp>
        <p:nvSpPr>
          <p:cNvPr id="11" name="Google Shape;11;p17"/>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marR="0" rtl="0" algn="r">
              <a:lnSpc>
                <a:spcPct val="90000"/>
              </a:lnSpc>
              <a:spcBef>
                <a:spcPts val="0"/>
              </a:spcBef>
              <a:spcAft>
                <a:spcPts val="0"/>
              </a:spcAft>
              <a:buClr>
                <a:schemeClr val="lt1"/>
              </a:buClr>
              <a:buSzPts val="4000"/>
              <a:buFont typeface="Century Gothic"/>
              <a:buNone/>
              <a:defRPr b="0" i="0" sz="40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 name="Google Shape;12;p17"/>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68300" lvl="0" marL="457200" marR="0" rtl="0" algn="l">
              <a:lnSpc>
                <a:spcPct val="90000"/>
              </a:lnSpc>
              <a:spcBef>
                <a:spcPts val="1000"/>
              </a:spcBef>
              <a:spcAft>
                <a:spcPts val="0"/>
              </a:spcAft>
              <a:buClr>
                <a:schemeClr val="lt1"/>
              </a:buClr>
              <a:buSzPts val="2200"/>
              <a:buFont typeface="Arial"/>
              <a:buChar char="•"/>
              <a:defRPr b="0" i="0" sz="2200" u="none" cap="none" strike="noStrike">
                <a:solidFill>
                  <a:schemeClr val="lt1"/>
                </a:solidFill>
                <a:latin typeface="Century Gothic"/>
                <a:ea typeface="Century Gothic"/>
                <a:cs typeface="Century Gothic"/>
                <a:sym typeface="Century Gothic"/>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5pPr>
            <a:lvl6pPr indent="-330200" lvl="5" marL="27432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6pPr>
            <a:lvl7pPr indent="-330200" lvl="6" marL="32004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7pPr>
            <a:lvl8pPr indent="-330200" lvl="7" marL="36576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8pPr>
            <a:lvl9pPr indent="-330200" lvl="8" marL="4114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9pPr>
          </a:lstStyle>
          <a:p/>
        </p:txBody>
      </p:sp>
      <p:sp>
        <p:nvSpPr>
          <p:cNvPr id="13" name="Google Shape;13;p17"/>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5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14" name="Google Shape;14;p17"/>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5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15" name="Google Shape;15;p17"/>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
          <p:cNvSpPr txBox="1"/>
          <p:nvPr>
            <p:ph type="ctrTitle"/>
          </p:nvPr>
        </p:nvSpPr>
        <p:spPr>
          <a:xfrm>
            <a:off x="675862" y="425179"/>
            <a:ext cx="10614990" cy="182509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entury Gothic"/>
              <a:buNone/>
            </a:pPr>
            <a:br>
              <a:rPr lang="en-IE" sz="5300"/>
            </a:br>
            <a:br>
              <a:rPr lang="en-IE" sz="5300"/>
            </a:br>
            <a:r>
              <a:rPr lang="en-IE" sz="5300"/>
              <a:t>SHORT FICTION: INTRODUCTION</a:t>
            </a:r>
            <a:br>
              <a:rPr lang="en-IE"/>
            </a:br>
            <a:r>
              <a:rPr lang="en-IE" sz="1600"/>
              <a:t>MKCW</a:t>
            </a:r>
            <a:br>
              <a:rPr lang="en-IE" sz="1600"/>
            </a:br>
            <a:r>
              <a:rPr lang="en-IE" sz="1600"/>
              <a:t>MARTIN KEAVENEY</a:t>
            </a:r>
            <a:endParaRPr/>
          </a:p>
        </p:txBody>
      </p:sp>
      <p:sp>
        <p:nvSpPr>
          <p:cNvPr id="149" name="Google Shape;149;p1"/>
          <p:cNvSpPr txBox="1"/>
          <p:nvPr>
            <p:ph idx="1" type="subTitle"/>
          </p:nvPr>
        </p:nvSpPr>
        <p:spPr>
          <a:xfrm>
            <a:off x="1080052" y="5765801"/>
            <a:ext cx="9448800" cy="6858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0"/>
              </a:spcBef>
              <a:spcAft>
                <a:spcPts val="0"/>
              </a:spcAft>
              <a:buClr>
                <a:schemeClr val="lt1"/>
              </a:buClr>
              <a:buSzPts val="500"/>
              <a:buNone/>
            </a:pPr>
            <a:r>
              <a:rPr lang="en-IE" sz="8000"/>
              <a:t>Class 6 </a:t>
            </a:r>
            <a:endParaRPr sz="8000"/>
          </a:p>
          <a:p>
            <a:pPr indent="0" lvl="0" marL="0" rtl="0" algn="l">
              <a:lnSpc>
                <a:spcPct val="90000"/>
              </a:lnSpc>
              <a:spcBef>
                <a:spcPts val="1000"/>
              </a:spcBef>
              <a:spcAft>
                <a:spcPts val="0"/>
              </a:spcAft>
              <a:buClr>
                <a:schemeClr val="lt1"/>
              </a:buClr>
              <a:buSzPts val="500"/>
              <a:buNone/>
            </a:pPr>
            <a:r>
              <a:rPr lang="en-IE" sz="8000"/>
              <a:t>The World of Shadows</a:t>
            </a:r>
            <a:endParaRPr sz="8000"/>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p:txBody>
      </p:sp>
      <p:pic>
        <p:nvPicPr>
          <p:cNvPr descr="A picture containing silhouette&#10;&#10;Description generated with very high confidence" id="150" name="Google Shape;150;p1"/>
          <p:cNvPicPr preferRelativeResize="0"/>
          <p:nvPr/>
        </p:nvPicPr>
        <p:blipFill rotWithShape="1">
          <a:blip r:embed="rId3">
            <a:alphaModFix/>
          </a:blip>
          <a:srcRect b="0" l="0" r="0" t="0"/>
          <a:stretch/>
        </p:blipFill>
        <p:spPr>
          <a:xfrm>
            <a:off x="2515333" y="2250275"/>
            <a:ext cx="5417834" cy="315118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WEEK </a:t>
            </a:r>
            <a:endParaRPr/>
          </a:p>
        </p:txBody>
      </p:sp>
      <p:sp>
        <p:nvSpPr>
          <p:cNvPr id="156" name="Google Shape;156;p2"/>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Genre – Horror</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Craft – Polishing and Submissions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grpSp>
        <p:nvGrpSpPr>
          <p:cNvPr id="161" name="Google Shape;161;p3"/>
          <p:cNvGrpSpPr/>
          <p:nvPr/>
        </p:nvGrpSpPr>
        <p:grpSpPr>
          <a:xfrm>
            <a:off x="688970" y="3367991"/>
            <a:ext cx="10814059" cy="1676180"/>
            <a:chOff x="3170" y="1174066"/>
            <a:chExt cx="10814059" cy="1676180"/>
          </a:xfrm>
        </p:grpSpPr>
        <p:sp>
          <p:nvSpPr>
            <p:cNvPr id="162" name="Google Shape;162;p3"/>
            <p:cNvSpPr/>
            <p:nvPr/>
          </p:nvSpPr>
          <p:spPr>
            <a:xfrm>
              <a:off x="3170" y="1174066"/>
              <a:ext cx="2263407" cy="1437264"/>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3"/>
            <p:cNvSpPr/>
            <p:nvPr/>
          </p:nvSpPr>
          <p:spPr>
            <a:xfrm>
              <a:off x="254659" y="1412982"/>
              <a:ext cx="2263407" cy="1437264"/>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3"/>
            <p:cNvSpPr txBox="1"/>
            <p:nvPr/>
          </p:nvSpPr>
          <p:spPr>
            <a:xfrm>
              <a:off x="296755" y="1455078"/>
              <a:ext cx="2179215" cy="1353072"/>
            </a:xfrm>
            <a:prstGeom prst="rect">
              <a:avLst/>
            </a:prstGeom>
            <a:no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chemeClr val="lt1"/>
                </a:buClr>
                <a:buSzPts val="2700"/>
                <a:buFont typeface="Century Gothic"/>
                <a:buNone/>
              </a:pPr>
              <a:r>
                <a:rPr b="0" i="0" lang="en-IE" sz="2700" u="sng" cap="none" strike="noStrike">
                  <a:solidFill>
                    <a:schemeClr val="dk1"/>
                  </a:solidFill>
                  <a:latin typeface="Century Gothic"/>
                  <a:ea typeface="Century Gothic"/>
                  <a:cs typeface="Century Gothic"/>
                  <a:sym typeface="Century Gothic"/>
                </a:rPr>
                <a:t>Late draft</a:t>
              </a:r>
              <a:r>
                <a:rPr b="0" i="0" lang="en-IE" sz="2700" u="sng" cap="none" strike="noStrike">
                  <a:solidFill>
                    <a:schemeClr val="lt1"/>
                  </a:solidFill>
                  <a:latin typeface="Century Gothic"/>
                  <a:ea typeface="Century Gothic"/>
                  <a:cs typeface="Century Gothic"/>
                  <a:sym typeface="Century Gothic"/>
                </a:rPr>
                <a:t>s</a:t>
              </a:r>
              <a:endParaRPr b="0" i="0" sz="2700" u="none" cap="none" strike="noStrike">
                <a:solidFill>
                  <a:schemeClr val="lt1"/>
                </a:solidFill>
                <a:latin typeface="Century Gothic"/>
                <a:ea typeface="Century Gothic"/>
                <a:cs typeface="Century Gothic"/>
                <a:sym typeface="Century Gothic"/>
              </a:endParaRPr>
            </a:p>
          </p:txBody>
        </p:sp>
        <p:sp>
          <p:nvSpPr>
            <p:cNvPr id="165" name="Google Shape;165;p3"/>
            <p:cNvSpPr/>
            <p:nvPr/>
          </p:nvSpPr>
          <p:spPr>
            <a:xfrm>
              <a:off x="2769557" y="1174066"/>
              <a:ext cx="2263407" cy="1437264"/>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3"/>
            <p:cNvSpPr/>
            <p:nvPr/>
          </p:nvSpPr>
          <p:spPr>
            <a:xfrm>
              <a:off x="3021047" y="1412982"/>
              <a:ext cx="2263407" cy="1437264"/>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3"/>
            <p:cNvSpPr txBox="1"/>
            <p:nvPr/>
          </p:nvSpPr>
          <p:spPr>
            <a:xfrm>
              <a:off x="3063143" y="1455078"/>
              <a:ext cx="2179215" cy="1353072"/>
            </a:xfrm>
            <a:prstGeom prst="rect">
              <a:avLst/>
            </a:prstGeom>
            <a:no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chemeClr val="lt1"/>
                </a:buClr>
                <a:buSzPts val="2700"/>
                <a:buFont typeface="Century Gothic"/>
                <a:buNone/>
              </a:pPr>
              <a:r>
                <a:rPr b="0" i="0" lang="en-IE" sz="2700" u="none" cap="none" strike="noStrike">
                  <a:solidFill>
                    <a:schemeClr val="dk1"/>
                  </a:solidFill>
                  <a:latin typeface="Century Gothic"/>
                  <a:ea typeface="Century Gothic"/>
                  <a:cs typeface="Century Gothic"/>
                  <a:sym typeface="Century Gothic"/>
                </a:rPr>
                <a:t>Improving or Changing?</a:t>
              </a:r>
              <a:endParaRPr b="0" i="0" sz="2700" u="none" cap="none" strike="noStrike">
                <a:solidFill>
                  <a:schemeClr val="dk1"/>
                </a:solidFill>
                <a:latin typeface="Century Gothic"/>
                <a:ea typeface="Century Gothic"/>
                <a:cs typeface="Century Gothic"/>
                <a:sym typeface="Century Gothic"/>
              </a:endParaRPr>
            </a:p>
          </p:txBody>
        </p:sp>
        <p:sp>
          <p:nvSpPr>
            <p:cNvPr id="168" name="Google Shape;168;p3"/>
            <p:cNvSpPr/>
            <p:nvPr/>
          </p:nvSpPr>
          <p:spPr>
            <a:xfrm>
              <a:off x="5535944" y="1174066"/>
              <a:ext cx="2263407" cy="1437264"/>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3"/>
            <p:cNvSpPr/>
            <p:nvPr/>
          </p:nvSpPr>
          <p:spPr>
            <a:xfrm>
              <a:off x="5787434" y="1412982"/>
              <a:ext cx="2263407" cy="1437264"/>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3"/>
            <p:cNvSpPr txBox="1"/>
            <p:nvPr/>
          </p:nvSpPr>
          <p:spPr>
            <a:xfrm>
              <a:off x="5829530" y="1455078"/>
              <a:ext cx="2179215" cy="1353072"/>
            </a:xfrm>
            <a:prstGeom prst="rect">
              <a:avLst/>
            </a:prstGeom>
            <a:no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chemeClr val="lt1"/>
                </a:buClr>
                <a:buSzPts val="2700"/>
                <a:buFont typeface="Century Gothic"/>
                <a:buNone/>
              </a:pPr>
              <a:r>
                <a:rPr b="0" i="0" lang="en-IE" sz="2700" u="none" cap="none" strike="noStrike">
                  <a:solidFill>
                    <a:schemeClr val="dk1"/>
                  </a:solidFill>
                  <a:latin typeface="Century Gothic"/>
                  <a:ea typeface="Century Gothic"/>
                  <a:cs typeface="Century Gothic"/>
                  <a:sym typeface="Century Gothic"/>
                </a:rPr>
                <a:t>The point of release</a:t>
              </a:r>
              <a:endParaRPr b="0" i="0" sz="2700" u="none" cap="none" strike="noStrike">
                <a:solidFill>
                  <a:schemeClr val="dk1"/>
                </a:solidFill>
                <a:latin typeface="Century Gothic"/>
                <a:ea typeface="Century Gothic"/>
                <a:cs typeface="Century Gothic"/>
                <a:sym typeface="Century Gothic"/>
              </a:endParaRPr>
            </a:p>
          </p:txBody>
        </p:sp>
        <p:sp>
          <p:nvSpPr>
            <p:cNvPr id="171" name="Google Shape;171;p3"/>
            <p:cNvSpPr/>
            <p:nvPr/>
          </p:nvSpPr>
          <p:spPr>
            <a:xfrm>
              <a:off x="8302332" y="1174066"/>
              <a:ext cx="2263407" cy="1437264"/>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3"/>
            <p:cNvSpPr/>
            <p:nvPr/>
          </p:nvSpPr>
          <p:spPr>
            <a:xfrm>
              <a:off x="8553822" y="1412982"/>
              <a:ext cx="2263407" cy="1437264"/>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3"/>
            <p:cNvSpPr txBox="1"/>
            <p:nvPr/>
          </p:nvSpPr>
          <p:spPr>
            <a:xfrm>
              <a:off x="8595918" y="1455078"/>
              <a:ext cx="2179215" cy="1353072"/>
            </a:xfrm>
            <a:prstGeom prst="rect">
              <a:avLst/>
            </a:prstGeom>
            <a:noFill/>
            <a:ln>
              <a:noFill/>
            </a:ln>
          </p:spPr>
          <p:txBody>
            <a:bodyPr anchorCtr="0" anchor="ctr" bIns="102850" lIns="102850" spcFirstLastPara="1" rIns="102850" wrap="square" tIns="102850">
              <a:noAutofit/>
            </a:bodyPr>
            <a:lstStyle/>
            <a:p>
              <a:pPr indent="0" lvl="0" marL="0" marR="0" rtl="0" algn="ctr">
                <a:lnSpc>
                  <a:spcPct val="90000"/>
                </a:lnSpc>
                <a:spcBef>
                  <a:spcPts val="0"/>
                </a:spcBef>
                <a:spcAft>
                  <a:spcPts val="0"/>
                </a:spcAft>
                <a:buClr>
                  <a:schemeClr val="lt1"/>
                </a:buClr>
                <a:buSzPts val="2700"/>
                <a:buFont typeface="Century Gothic"/>
                <a:buNone/>
              </a:pPr>
              <a:r>
                <a:rPr b="0" i="0" lang="en-IE" sz="2700" u="none" cap="none" strike="noStrike">
                  <a:solidFill>
                    <a:schemeClr val="dk1"/>
                  </a:solidFill>
                  <a:latin typeface="Century Gothic"/>
                  <a:ea typeface="Century Gothic"/>
                  <a:cs typeface="Century Gothic"/>
                  <a:sym typeface="Century Gothic"/>
                </a:rPr>
                <a:t>Font size, Justify, Proofread</a:t>
              </a:r>
              <a:endParaRPr b="0" i="0" sz="2700" u="none" cap="none" strike="noStrike">
                <a:solidFill>
                  <a:schemeClr val="dk1"/>
                </a:solidFill>
                <a:latin typeface="Century Gothic"/>
                <a:ea typeface="Century Gothic"/>
                <a:cs typeface="Century Gothic"/>
                <a:sym typeface="Century Gothic"/>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4"/>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Proofreading</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Backwards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Read Aloud</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Assistive programs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5"/>
          <p:cNvSpPr txBox="1"/>
          <p:nvPr>
            <p:ph idx="1" type="body"/>
          </p:nvPr>
        </p:nvSpPr>
        <p:spPr>
          <a:xfrm>
            <a:off x="675409" y="1020388"/>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Publishers/Editors guidelines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Name on file</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Type of file</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Fonts/Images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Submission windows</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6"/>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Writing a query</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Writing a biography of yourself</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7"/>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Capitalism of the industry</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Majority of Publishers and Editors in profit mode – who will pay for this?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Non-profit section wants high level literature</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Self-marketing: social media/website etc.</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8"/>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The Market</a:t>
            </a:r>
            <a:endParaRPr/>
          </a:p>
          <a:p>
            <a:pPr indent="-228600" lvl="0" marL="228600" rtl="0" algn="l">
              <a:lnSpc>
                <a:spcPct val="90000"/>
              </a:lnSpc>
              <a:spcBef>
                <a:spcPts val="1000"/>
              </a:spcBef>
              <a:spcAft>
                <a:spcPts val="0"/>
              </a:spcAft>
              <a:buClr>
                <a:schemeClr val="lt1"/>
              </a:buClr>
              <a:buSzPts val="2200"/>
              <a:buChar char="•"/>
            </a:pPr>
            <a:r>
              <a:rPr lang="en-IE"/>
              <a:t>Book?</a:t>
            </a:r>
            <a:endParaRPr/>
          </a:p>
          <a:p>
            <a:pPr indent="-228600" lvl="0" marL="228600" rtl="0" algn="l">
              <a:lnSpc>
                <a:spcPct val="90000"/>
              </a:lnSpc>
              <a:spcBef>
                <a:spcPts val="1000"/>
              </a:spcBef>
              <a:spcAft>
                <a:spcPts val="0"/>
              </a:spcAft>
              <a:buClr>
                <a:schemeClr val="lt1"/>
              </a:buClr>
              <a:buSzPts val="2200"/>
              <a:buChar char="•"/>
            </a:pPr>
            <a:r>
              <a:rPr lang="en-IE"/>
              <a:t>Magazine?</a:t>
            </a:r>
            <a:endParaRPr/>
          </a:p>
          <a:p>
            <a:pPr indent="-228600" lvl="0" marL="228600" rtl="0" algn="l">
              <a:lnSpc>
                <a:spcPct val="90000"/>
              </a:lnSpc>
              <a:spcBef>
                <a:spcPts val="1000"/>
              </a:spcBef>
              <a:spcAft>
                <a:spcPts val="0"/>
              </a:spcAft>
              <a:buClr>
                <a:schemeClr val="lt1"/>
              </a:buClr>
              <a:buSzPts val="2200"/>
              <a:buChar char="•"/>
            </a:pPr>
            <a:r>
              <a:rPr lang="en-IE"/>
              <a:t>Print/Online</a:t>
            </a:r>
            <a:endParaRPr/>
          </a:p>
          <a:p>
            <a:pPr indent="-228600" lvl="0" marL="228600" rtl="0" algn="l">
              <a:lnSpc>
                <a:spcPct val="90000"/>
              </a:lnSpc>
              <a:spcBef>
                <a:spcPts val="1000"/>
              </a:spcBef>
              <a:spcAft>
                <a:spcPts val="0"/>
              </a:spcAft>
              <a:buClr>
                <a:schemeClr val="lt1"/>
              </a:buClr>
              <a:buSzPts val="2200"/>
              <a:buChar char="•"/>
            </a:pPr>
            <a:r>
              <a:rPr lang="en-IE"/>
              <a:t>Traditional v Independent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9"/>
          <p:cNvSpPr txBox="1"/>
          <p:nvPr>
            <p:ph type="title"/>
          </p:nvPr>
        </p:nvSpPr>
        <p:spPr>
          <a:xfrm>
            <a:off x="685800" y="608510"/>
            <a:ext cx="8610600" cy="12930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Century Gothic"/>
              <a:buNone/>
            </a:pPr>
            <a:r>
              <a:rPr lang="en-IE"/>
              <a:t>REJECTION</a:t>
            </a:r>
            <a:br>
              <a:rPr lang="en-IE"/>
            </a:br>
            <a:endParaRPr/>
          </a:p>
        </p:txBody>
      </p:sp>
      <p:sp>
        <p:nvSpPr>
          <p:cNvPr id="204" name="Google Shape;204;p9"/>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88900" lvl="0" marL="228600" rtl="0" algn="l">
              <a:lnSpc>
                <a:spcPct val="90000"/>
              </a:lnSpc>
              <a:spcBef>
                <a:spcPts val="0"/>
              </a:spcBef>
              <a:spcAft>
                <a:spcPts val="0"/>
              </a:spcAft>
              <a:buClr>
                <a:schemeClr val="lt1"/>
              </a:buClr>
              <a:buSzPts val="2200"/>
              <a:buNone/>
            </a:pPr>
            <a:r>
              <a:t/>
            </a:r>
            <a:endParaRPr/>
          </a:p>
          <a:p>
            <a:pPr indent="0" lvl="0" marL="0" rtl="0" algn="l">
              <a:lnSpc>
                <a:spcPct val="90000"/>
              </a:lnSpc>
              <a:spcBef>
                <a:spcPts val="1000"/>
              </a:spcBef>
              <a:spcAft>
                <a:spcPts val="0"/>
              </a:spcAft>
              <a:buClr>
                <a:schemeClr val="lt1"/>
              </a:buClr>
              <a:buSzPts val="2200"/>
              <a:buNone/>
            </a:pPr>
            <a:r>
              <a:rPr lang="en-IE"/>
              <a:t>‘Ever tried. Ever failed. No matter. Try again. Fail again. Fail better.’</a:t>
            </a:r>
            <a:endParaRPr/>
          </a:p>
          <a:p>
            <a:pPr indent="0" lvl="0" marL="0" rtl="0" algn="l">
              <a:lnSpc>
                <a:spcPct val="90000"/>
              </a:lnSpc>
              <a:spcBef>
                <a:spcPts val="1000"/>
              </a:spcBef>
              <a:spcAft>
                <a:spcPts val="0"/>
              </a:spcAft>
              <a:buClr>
                <a:schemeClr val="lt1"/>
              </a:buClr>
              <a:buSzPts val="2200"/>
              <a:buNone/>
            </a:pPr>
            <a:r>
              <a:rPr lang="en-IE"/>
              <a:t>‘Worstword Ho’, Samuel Beckett, 1983.</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Developing register for publications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Being astute with submissions process</a:t>
            </a:r>
            <a:endParaRPr/>
          </a:p>
          <a:p>
            <a:pPr indent="0" lvl="0" marL="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Avoid unnecessary rejections</a:t>
            </a:r>
            <a:endParaRPr/>
          </a:p>
        </p:txBody>
      </p:sp>
      <p:pic>
        <p:nvPicPr>
          <p:cNvPr id="205" name="Google Shape;205;p9"/>
          <p:cNvPicPr preferRelativeResize="0"/>
          <p:nvPr/>
        </p:nvPicPr>
        <p:blipFill rotWithShape="1">
          <a:blip r:embed="rId3">
            <a:alphaModFix/>
          </a:blip>
          <a:srcRect b="0" l="0" r="0" t="0"/>
          <a:stretch/>
        </p:blipFill>
        <p:spPr>
          <a:xfrm>
            <a:off x="7290880" y="3842542"/>
            <a:ext cx="4011040" cy="266916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0"/>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ACCEPTANCE</a:t>
            </a:r>
            <a:endParaRPr/>
          </a:p>
        </p:txBody>
      </p:sp>
      <p:sp>
        <p:nvSpPr>
          <p:cNvPr id="211" name="Google Shape;211;p10"/>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Proofs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Dealing with editors</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Promoting published material</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Readings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1"/>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WHAT IS HORROR?</a:t>
            </a:r>
            <a:endParaRPr/>
          </a:p>
        </p:txBody>
      </p:sp>
      <p:sp>
        <p:nvSpPr>
          <p:cNvPr id="217" name="Google Shape;217;p11"/>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fontScale="85000" lnSpcReduction="20000"/>
          </a:bodyPr>
          <a:lstStyle/>
          <a:p>
            <a:pPr indent="-109854" lvl="0" marL="228600" rtl="0" algn="l">
              <a:lnSpc>
                <a:spcPct val="90000"/>
              </a:lnSpc>
              <a:spcBef>
                <a:spcPts val="0"/>
              </a:spcBef>
              <a:spcAft>
                <a:spcPts val="0"/>
              </a:spcAft>
              <a:buClr>
                <a:schemeClr val="lt1"/>
              </a:buClr>
              <a:buSzPct val="100000"/>
              <a:buNone/>
            </a:pPr>
            <a:r>
              <a:t/>
            </a:r>
            <a:endParaRPr/>
          </a:p>
          <a:p>
            <a:pPr indent="-228600" lvl="0" marL="228600" rtl="0" algn="l">
              <a:lnSpc>
                <a:spcPct val="90000"/>
              </a:lnSpc>
              <a:spcBef>
                <a:spcPts val="1000"/>
              </a:spcBef>
              <a:spcAft>
                <a:spcPts val="0"/>
              </a:spcAft>
              <a:buClr>
                <a:schemeClr val="lt1"/>
              </a:buClr>
              <a:buSzPct val="100000"/>
              <a:buChar char="•"/>
            </a:pPr>
            <a:r>
              <a:rPr lang="en-IE"/>
              <a:t>‘Carroll (1990) defines art-horror as creating an emotional state wherein, essentially, some nonordinary physical state of agitation is caused by the thought of a monster, . . . which thought also includes the recognition that the monster is threatening and impure. . . . Monsters, here, are identified as any being not now believed to exist ac-cording to reigning scientific knowledge’ (Dickson 116).</a:t>
            </a:r>
            <a:endParaRPr/>
          </a:p>
          <a:p>
            <a:pPr indent="-228600" lvl="0" marL="228600" rtl="0" algn="l">
              <a:lnSpc>
                <a:spcPct val="90000"/>
              </a:lnSpc>
              <a:spcBef>
                <a:spcPts val="1000"/>
              </a:spcBef>
              <a:spcAft>
                <a:spcPts val="0"/>
              </a:spcAft>
              <a:buClr>
                <a:schemeClr val="lt1"/>
              </a:buClr>
              <a:buSzPct val="100000"/>
              <a:buChar char="•"/>
            </a:pPr>
            <a:r>
              <a:rPr lang="en-IE"/>
              <a:t>‘According to Carroll's (1990) definition of art-horror, the text must contain a monster who is "threatening" (p. 43) and that monster must produce "disgust or repulsion" in the reader’ (Dickson 116).</a:t>
            </a:r>
            <a:endParaRPr/>
          </a:p>
          <a:p>
            <a:pPr indent="-109854" lvl="0" marL="228600" rtl="0" algn="l">
              <a:lnSpc>
                <a:spcPct val="90000"/>
              </a:lnSpc>
              <a:spcBef>
                <a:spcPts val="1000"/>
              </a:spcBef>
              <a:spcAft>
                <a:spcPts val="0"/>
              </a:spcAft>
              <a:buClr>
                <a:schemeClr val="lt1"/>
              </a:buClr>
              <a:buSzPct val="100000"/>
              <a:buNone/>
            </a:pPr>
            <a:r>
              <a:t/>
            </a:r>
            <a:endParaRPr/>
          </a:p>
          <a:p>
            <a:pPr indent="-109854" lvl="0" marL="228600" rtl="0" algn="l">
              <a:lnSpc>
                <a:spcPct val="90000"/>
              </a:lnSpc>
              <a:spcBef>
                <a:spcPts val="1000"/>
              </a:spcBef>
              <a:spcAft>
                <a:spcPts val="0"/>
              </a:spcAft>
              <a:buClr>
                <a:schemeClr val="lt1"/>
              </a:buClr>
              <a:buSzPct val="100000"/>
              <a:buNone/>
            </a:pPr>
            <a:r>
              <a:t/>
            </a:r>
            <a:endParaRPr/>
          </a:p>
          <a:p>
            <a:pPr indent="-109854" lvl="0" marL="228600" rtl="0" algn="l">
              <a:lnSpc>
                <a:spcPct val="90000"/>
              </a:lnSpc>
              <a:spcBef>
                <a:spcPts val="1000"/>
              </a:spcBef>
              <a:spcAft>
                <a:spcPts val="0"/>
              </a:spcAft>
              <a:buClr>
                <a:schemeClr val="lt1"/>
              </a:buClr>
              <a:buSzPct val="100000"/>
              <a:buNone/>
            </a:pPr>
            <a:r>
              <a:t/>
            </a:r>
            <a:endParaRPr/>
          </a:p>
          <a:p>
            <a:pPr indent="-109854" lvl="0" marL="228600" rtl="0" algn="l">
              <a:lnSpc>
                <a:spcPct val="90000"/>
              </a:lnSpc>
              <a:spcBef>
                <a:spcPts val="1000"/>
              </a:spcBef>
              <a:spcAft>
                <a:spcPts val="0"/>
              </a:spcAft>
              <a:buClr>
                <a:schemeClr val="lt1"/>
              </a:buClr>
              <a:buSzPct val="100000"/>
              <a:buNone/>
            </a:pPr>
            <a:r>
              <a:t/>
            </a:r>
            <a:endParaRPr/>
          </a:p>
          <a:p>
            <a:pPr indent="-228600" lvl="0" marL="228600" rtl="0" algn="l">
              <a:lnSpc>
                <a:spcPct val="90000"/>
              </a:lnSpc>
              <a:spcBef>
                <a:spcPts val="1000"/>
              </a:spcBef>
              <a:spcAft>
                <a:spcPts val="0"/>
              </a:spcAft>
              <a:buClr>
                <a:schemeClr val="lt1"/>
              </a:buClr>
              <a:buSzPct val="100000"/>
              <a:buChar char="•"/>
            </a:pPr>
            <a:r>
              <a:rPr lang="en-IE"/>
              <a:t>Dickson, Randi. ‘Horror: To Gratify, Not Edify’. </a:t>
            </a:r>
            <a:r>
              <a:rPr i="1" lang="en-IE"/>
              <a:t>Pleasure and the Language Arts </a:t>
            </a:r>
            <a:r>
              <a:rPr lang="en-IE"/>
              <a:t>(November 1998), pp.115-122.</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WHAT IS HORROR?</a:t>
            </a:r>
            <a:endParaRPr/>
          </a:p>
        </p:txBody>
      </p:sp>
      <p:sp>
        <p:nvSpPr>
          <p:cNvPr id="223" name="Google Shape;223;p12"/>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‘[…]the main character suspects the presence of something unnatural and threatening, and spends a good part of the story attempting to discover what it is’ (Dickson 118)</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‘[…]the great lure of horror fiction comes from a combination of awe and curiosity about what is unnatural and repulsive, as well as interest in the narrative structure that is set up by the questions posed at the beginning of the story, the commonly described experience of "reading to find out what will happen." Will the character(s) discover who the monster is? Will they be able to convince the authorities? Will they confront the monster or will he be left to wander the world, popping up who knows where? (Dickson 118)</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3"/>
          <p:cNvSpPr txBox="1"/>
          <p:nvPr>
            <p:ph idx="1" type="body"/>
          </p:nvPr>
        </p:nvSpPr>
        <p:spPr>
          <a:xfrm>
            <a:off x="708660" y="617220"/>
            <a:ext cx="10820400" cy="5327145"/>
          </a:xfrm>
          <a:prstGeom prst="rect">
            <a:avLst/>
          </a:prstGeom>
          <a:noFill/>
          <a:ln>
            <a:noFill/>
          </a:ln>
        </p:spPr>
        <p:txBody>
          <a:bodyPr anchorCtr="0" anchor="t" bIns="45700" lIns="91425" spcFirstLastPara="1" rIns="91425" wrap="square" tIns="45700">
            <a:normAutofit/>
          </a:bodyPr>
          <a:lstStyle/>
          <a:p>
            <a:pPr indent="-88900" lvl="0" marL="228600" rtl="0" algn="l">
              <a:lnSpc>
                <a:spcPct val="90000"/>
              </a:lnSpc>
              <a:spcBef>
                <a:spcPts val="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sp>
        <p:nvSpPr>
          <p:cNvPr id="229" name="Google Shape;229;p13"/>
          <p:cNvSpPr txBox="1"/>
          <p:nvPr/>
        </p:nvSpPr>
        <p:spPr>
          <a:xfrm>
            <a:off x="708660" y="617220"/>
            <a:ext cx="88959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228600" lvl="0" marL="34290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342900" lvl="0" marL="342900" marR="0" rtl="0" algn="l">
              <a:lnSpc>
                <a:spcPct val="100000"/>
              </a:lnSpc>
              <a:spcBef>
                <a:spcPts val="0"/>
              </a:spcBef>
              <a:spcAft>
                <a:spcPts val="0"/>
              </a:spcAft>
              <a:buClr>
                <a:schemeClr val="lt1"/>
              </a:buClr>
              <a:buSzPts val="1800"/>
              <a:buFont typeface="Arial"/>
              <a:buChar char="•"/>
            </a:pPr>
            <a:r>
              <a:rPr b="0" i="0" lang="en-IE" sz="1800" u="none" cap="none" strike="noStrike">
                <a:solidFill>
                  <a:schemeClr val="lt1"/>
                </a:solidFill>
                <a:latin typeface="Century Gothic"/>
                <a:ea typeface="Century Gothic"/>
                <a:cs typeface="Century Gothic"/>
                <a:sym typeface="Century Gothic"/>
              </a:rPr>
              <a:t>Narration</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342900" lvl="0" marL="342900" marR="0" rtl="0" algn="l">
              <a:lnSpc>
                <a:spcPct val="100000"/>
              </a:lnSpc>
              <a:spcBef>
                <a:spcPts val="0"/>
              </a:spcBef>
              <a:spcAft>
                <a:spcPts val="0"/>
              </a:spcAft>
              <a:buClr>
                <a:schemeClr val="lt1"/>
              </a:buClr>
              <a:buSzPts val="1800"/>
              <a:buFont typeface="Arial"/>
              <a:buChar char="•"/>
            </a:pPr>
            <a:r>
              <a:rPr b="0" i="0" lang="en-IE" sz="1800" u="none" cap="none" strike="noStrike">
                <a:solidFill>
                  <a:schemeClr val="lt1"/>
                </a:solidFill>
                <a:latin typeface="Century Gothic"/>
                <a:ea typeface="Century Gothic"/>
                <a:cs typeface="Century Gothic"/>
                <a:sym typeface="Century Gothic"/>
              </a:rPr>
              <a:t>Embellishment of theme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342900" lvl="0" marL="342900" marR="0" rtl="0" algn="l">
              <a:lnSpc>
                <a:spcPct val="100000"/>
              </a:lnSpc>
              <a:spcBef>
                <a:spcPts val="0"/>
              </a:spcBef>
              <a:spcAft>
                <a:spcPts val="0"/>
              </a:spcAft>
              <a:buClr>
                <a:schemeClr val="lt1"/>
              </a:buClr>
              <a:buSzPts val="1800"/>
              <a:buFont typeface="Arial"/>
              <a:buChar char="•"/>
            </a:pPr>
            <a:r>
              <a:rPr b="0" i="0" lang="en-IE" sz="1800" u="none" cap="none" strike="noStrike">
                <a:solidFill>
                  <a:schemeClr val="lt1"/>
                </a:solidFill>
                <a:latin typeface="Century Gothic"/>
                <a:ea typeface="Century Gothic"/>
                <a:cs typeface="Century Gothic"/>
                <a:sym typeface="Century Gothic"/>
              </a:rPr>
              <a:t>Conclusion</a:t>
            </a:r>
            <a:endParaRPr b="0" i="0" sz="1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en-IE" sz="1800">
                <a:solidFill>
                  <a:schemeClr val="lt1"/>
                </a:solidFill>
                <a:latin typeface="Century Gothic"/>
                <a:ea typeface="Century Gothic"/>
                <a:cs typeface="Century Gothic"/>
                <a:sym typeface="Century Gothic"/>
              </a:rPr>
              <a:t>https://medium.com/50-word-horror-stories/46-the-unexpected-warning-9bd47cd35569</a:t>
            </a:r>
            <a:endParaRPr sz="1800">
              <a:solidFill>
                <a:schemeClr val="lt1"/>
              </a:solidFill>
              <a:latin typeface="Century Gothic"/>
              <a:ea typeface="Century Gothic"/>
              <a:cs typeface="Century Gothic"/>
              <a:sym typeface="Century Gothic"/>
            </a:endParaRPr>
          </a:p>
          <a:p>
            <a:pPr indent="-228600" lvl="0" marL="34290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228600" lvl="0" marL="34290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228600" lvl="0" marL="34290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4"/>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FINAL PROJECT</a:t>
            </a:r>
            <a:endParaRPr/>
          </a:p>
        </p:txBody>
      </p:sp>
      <p:sp>
        <p:nvSpPr>
          <p:cNvPr id="235" name="Google Shape;235;p14"/>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In any genre covered</a:t>
            </a:r>
            <a:endParaRPr/>
          </a:p>
          <a:p>
            <a:pPr indent="-228600" lvl="0" marL="228600" rtl="0" algn="l">
              <a:lnSpc>
                <a:spcPct val="90000"/>
              </a:lnSpc>
              <a:spcBef>
                <a:spcPts val="1000"/>
              </a:spcBef>
              <a:spcAft>
                <a:spcPts val="0"/>
              </a:spcAft>
              <a:buClr>
                <a:schemeClr val="lt1"/>
              </a:buClr>
              <a:buSzPts val="2200"/>
              <a:buChar char="•"/>
            </a:pPr>
            <a:r>
              <a:rPr lang="en-IE"/>
              <a:t>Up to 2,000 words</a:t>
            </a:r>
            <a:endParaRPr/>
          </a:p>
          <a:p>
            <a:pPr indent="-228600" lvl="0" marL="228600" rtl="0" algn="l">
              <a:lnSpc>
                <a:spcPct val="90000"/>
              </a:lnSpc>
              <a:spcBef>
                <a:spcPts val="1000"/>
              </a:spcBef>
              <a:spcAft>
                <a:spcPts val="0"/>
              </a:spcAft>
              <a:buClr>
                <a:schemeClr val="lt1"/>
              </a:buClr>
              <a:buSzPts val="2200"/>
              <a:buChar char="•"/>
            </a:pPr>
            <a:r>
              <a:rPr lang="en-IE"/>
              <a:t>May be submitted and revised in later workshops </a:t>
            </a:r>
            <a:endParaRPr/>
          </a:p>
          <a:p>
            <a:pPr indent="-228600" lvl="0" marL="228600" rtl="0" algn="l">
              <a:lnSpc>
                <a:spcPct val="90000"/>
              </a:lnSpc>
              <a:spcBef>
                <a:spcPts val="1000"/>
              </a:spcBef>
              <a:spcAft>
                <a:spcPts val="0"/>
              </a:spcAft>
              <a:buClr>
                <a:schemeClr val="lt1"/>
              </a:buClr>
              <a:buSzPts val="2200"/>
              <a:buChar char="•"/>
            </a:pPr>
            <a:r>
              <a:rPr lang="en-IE"/>
              <a:t>Brief one-to-one advice  available at end of workshops (Weeks 9-12)</a:t>
            </a:r>
            <a:endParaRPr/>
          </a:p>
          <a:p>
            <a:pPr indent="-228600" lvl="0" marL="228600" rtl="0" algn="l">
              <a:lnSpc>
                <a:spcPct val="90000"/>
              </a:lnSpc>
              <a:spcBef>
                <a:spcPts val="1000"/>
              </a:spcBef>
              <a:spcAft>
                <a:spcPts val="0"/>
              </a:spcAft>
              <a:buClr>
                <a:schemeClr val="lt1"/>
              </a:buClr>
              <a:buSzPts val="2200"/>
              <a:buChar char="•"/>
            </a:pPr>
            <a:r>
              <a:rPr lang="en-IE"/>
              <a:t>Submit/Read draft in final session</a:t>
            </a:r>
            <a:endParaRPr/>
          </a:p>
          <a:p>
            <a:pPr indent="-228600" lvl="0" marL="228600" rtl="0" algn="l">
              <a:lnSpc>
                <a:spcPct val="90000"/>
              </a:lnSpc>
              <a:spcBef>
                <a:spcPts val="1000"/>
              </a:spcBef>
              <a:spcAft>
                <a:spcPts val="0"/>
              </a:spcAft>
              <a:buClr>
                <a:schemeClr val="lt1"/>
              </a:buClr>
              <a:buSzPts val="2200"/>
              <a:buChar char="•"/>
            </a:pPr>
            <a:r>
              <a:rPr lang="en-IE"/>
              <a:t>Feedback/advice how to proceed provided via email within 3 months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15"/>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WORKSHOP</a:t>
            </a:r>
            <a:endParaRPr/>
          </a:p>
        </p:txBody>
      </p:sp>
      <p:pic>
        <p:nvPicPr>
          <p:cNvPr id="241" name="Google Shape;241;p15"/>
          <p:cNvPicPr preferRelativeResize="0"/>
          <p:nvPr/>
        </p:nvPicPr>
        <p:blipFill rotWithShape="1">
          <a:blip r:embed="rId3">
            <a:alphaModFix/>
          </a:blip>
          <a:srcRect b="0" l="0" r="0" t="0"/>
          <a:stretch/>
        </p:blipFill>
        <p:spPr>
          <a:xfrm>
            <a:off x="1118184" y="2355802"/>
            <a:ext cx="9955631" cy="389568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6"/>
          <p:cNvSpPr txBox="1"/>
          <p:nvPr>
            <p:ph idx="1" type="body"/>
          </p:nvPr>
        </p:nvSpPr>
        <p:spPr>
          <a:xfrm>
            <a:off x="685800" y="937260"/>
            <a:ext cx="10820400" cy="52814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Next week :</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Markets</a:t>
            </a:r>
            <a:endParaRPr/>
          </a:p>
          <a:p>
            <a:pPr indent="-88900" lvl="0" marL="228600" rtl="0" algn="l">
              <a:lnSpc>
                <a:spcPct val="90000"/>
              </a:lnSpc>
              <a:spcBef>
                <a:spcPts val="1000"/>
              </a:spcBef>
              <a:spcAft>
                <a:spcPts val="0"/>
              </a:spcAft>
              <a:buClr>
                <a:schemeClr val="lt1"/>
              </a:buClr>
              <a:buSzPts val="2200"/>
              <a:buNone/>
            </a:pPr>
            <a:r>
              <a:t/>
            </a:r>
            <a:endParaRPr/>
          </a:p>
          <a:p>
            <a:pPr indent="0" lvl="0" marL="457200" rtl="0" algn="l">
              <a:lnSpc>
                <a:spcPct val="90000"/>
              </a:lnSpc>
              <a:spcBef>
                <a:spcPts val="1000"/>
              </a:spcBef>
              <a:spcAft>
                <a:spcPts val="0"/>
              </a:spcAft>
              <a:buNone/>
            </a:pPr>
            <a:r>
              <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Email piece of around 1,000 words  written to induce fear in the reader. </a:t>
            </a:r>
            <a:endParaRPr/>
          </a:p>
          <a:p>
            <a:pPr indent="-228600" lvl="0" marL="228600" rtl="0" algn="l">
              <a:lnSpc>
                <a:spcPct val="90000"/>
              </a:lnSpc>
              <a:spcBef>
                <a:spcPts val="1000"/>
              </a:spcBef>
              <a:spcAft>
                <a:spcPts val="0"/>
              </a:spcAft>
              <a:buClr>
                <a:schemeClr val="lt1"/>
              </a:buClr>
              <a:buSzPts val="2200"/>
              <a:buChar char="•"/>
            </a:pPr>
            <a:r>
              <a:rPr lang="en-IE"/>
              <a:t>Alternatively, you may choose to work on your final project.</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Vapor Trail">
  <a:themeElements>
    <a:clrScheme name="Vapor Trail">
      <a:dk1>
        <a:srgbClr val="000000"/>
      </a:dk1>
      <a:lt1>
        <a:srgbClr val="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2017-09-07T15:01:19Z</dcterms:created>
  <dc:creator>Martin</dc:creator>
</cp:coreProperties>
</file>