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embeddedFontLst>
    <p:embeddedFont>
      <p:font typeface="Century Gothic"/>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gZn6EXzZ+KohUO7J4t/jr4wMDa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CenturyGothic-bold.fntdata"/><Relationship Id="rId16" Type="http://schemas.openxmlformats.org/officeDocument/2006/relationships/font" Target="fonts/CenturyGothic-regular.fntdata"/><Relationship Id="rId5" Type="http://schemas.openxmlformats.org/officeDocument/2006/relationships/slide" Target="slides/slide1.xml"/><Relationship Id="rId19" Type="http://schemas.openxmlformats.org/officeDocument/2006/relationships/font" Target="fonts/CenturyGothic-boldItalic.fntdata"/><Relationship Id="rId6" Type="http://schemas.openxmlformats.org/officeDocument/2006/relationships/slide" Target="slides/slide2.xml"/><Relationship Id="rId18" Type="http://schemas.openxmlformats.org/officeDocument/2006/relationships/font" Target="fonts/CenturyGothic-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 name="Google Shape;18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5" name="Google Shape;19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ed7f9f15a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ged7f9f15a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pic>
        <p:nvPicPr>
          <p:cNvPr descr="C0-HD-BTM.png" id="13" name="Google Shape;13;p15"/>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4" name="Google Shape;14;p15"/>
          <p:cNvSpPr txBox="1"/>
          <p:nvPr>
            <p:ph type="ctrTitle"/>
          </p:nvPr>
        </p:nvSpPr>
        <p:spPr>
          <a:xfrm>
            <a:off x="1371600" y="1803405"/>
            <a:ext cx="94488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5"/>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6" name="Google Shape;16;p15"/>
          <p:cNvSpPr txBox="1"/>
          <p:nvPr>
            <p:ph idx="10" type="dt"/>
          </p:nvPr>
        </p:nvSpPr>
        <p:spPr>
          <a:xfrm>
            <a:off x="7909561" y="4314328"/>
            <a:ext cx="2910840" cy="374642"/>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1" type="ftr"/>
          </p:nvPr>
        </p:nvSpPr>
        <p:spPr>
          <a:xfrm>
            <a:off x="1371600" y="4323845"/>
            <a:ext cx="640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5"/>
          <p:cNvSpPr txBox="1"/>
          <p:nvPr>
            <p:ph idx="12" type="sldNum"/>
          </p:nvPr>
        </p:nvSpPr>
        <p:spPr>
          <a:xfrm>
            <a:off x="8077200" y="14308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6"/>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6"/>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 name="Google Shape;22;p1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5" name="Shape 25"/>
        <p:cNvGrpSpPr/>
        <p:nvPr/>
      </p:nvGrpSpPr>
      <p:grpSpPr>
        <a:xfrm>
          <a:off x="0" y="0"/>
          <a:ext cx="0" cy="0"/>
          <a:chOff x="0" y="0"/>
          <a:chExt cx="0" cy="0"/>
        </a:xfrm>
      </p:grpSpPr>
      <p:pic>
        <p:nvPicPr>
          <p:cNvPr descr="C0-HD-BTM.png" id="26" name="Google Shape;26;p17"/>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27" name="Google Shape;27;p17"/>
          <p:cNvSpPr txBox="1"/>
          <p:nvPr>
            <p:ph type="title"/>
          </p:nvPr>
        </p:nvSpPr>
        <p:spPr>
          <a:xfrm>
            <a:off x="685800" y="753533"/>
            <a:ext cx="10820399"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7"/>
          <p:cNvSpPr txBox="1"/>
          <p:nvPr>
            <p:ph idx="1" type="body"/>
          </p:nvPr>
        </p:nvSpPr>
        <p:spPr>
          <a:xfrm>
            <a:off x="1024467" y="3641725"/>
            <a:ext cx="10490200" cy="955675"/>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29" name="Google Shape;29;p17"/>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7"/>
          <p:cNvSpPr txBox="1"/>
          <p:nvPr>
            <p:ph idx="11" type="ftr"/>
          </p:nvPr>
        </p:nvSpPr>
        <p:spPr>
          <a:xfrm>
            <a:off x="685800" y="381001"/>
            <a:ext cx="6991492" cy="3640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1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8"/>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5" name="Google Shape;35;p18"/>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 name="Google Shape;36;p1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19"/>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9"/>
          <p:cNvSpPr txBox="1"/>
          <p:nvPr>
            <p:ph idx="1" type="body"/>
          </p:nvPr>
        </p:nvSpPr>
        <p:spPr>
          <a:xfrm>
            <a:off x="914409" y="2183802"/>
            <a:ext cx="50799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2" name="Google Shape;42;p19"/>
          <p:cNvSpPr txBox="1"/>
          <p:nvPr>
            <p:ph idx="2" type="body"/>
          </p:nvPr>
        </p:nvSpPr>
        <p:spPr>
          <a:xfrm>
            <a:off x="685800" y="3132666"/>
            <a:ext cx="5311775"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3" name="Google Shape;43;p19"/>
          <p:cNvSpPr txBox="1"/>
          <p:nvPr>
            <p:ph idx="3" type="body"/>
          </p:nvPr>
        </p:nvSpPr>
        <p:spPr>
          <a:xfrm>
            <a:off x="6400800" y="2183802"/>
            <a:ext cx="510540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4" name="Google Shape;44;p19"/>
          <p:cNvSpPr txBox="1"/>
          <p:nvPr>
            <p:ph idx="4" type="body"/>
          </p:nvPr>
        </p:nvSpPr>
        <p:spPr>
          <a:xfrm>
            <a:off x="6172200" y="3132666"/>
            <a:ext cx="5334000"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5" name="Google Shape;45;p19"/>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9"/>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2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2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7" name="Shape 57"/>
        <p:cNvGrpSpPr/>
        <p:nvPr/>
      </p:nvGrpSpPr>
      <p:grpSpPr>
        <a:xfrm>
          <a:off x="0" y="0"/>
          <a:ext cx="0" cy="0"/>
          <a:chOff x="0" y="0"/>
          <a:chExt cx="0" cy="0"/>
        </a:xfrm>
      </p:grpSpPr>
      <p:sp>
        <p:nvSpPr>
          <p:cNvPr id="58" name="Google Shape;58;p22"/>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2"/>
          <p:cNvSpPr txBox="1"/>
          <p:nvPr>
            <p:ph idx="1" type="body"/>
          </p:nvPr>
        </p:nvSpPr>
        <p:spPr>
          <a:xfrm>
            <a:off x="4995582" y="746759"/>
            <a:ext cx="6510618" cy="5471925"/>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0" name="Google Shape;60;p22"/>
          <p:cNvSpPr txBox="1"/>
          <p:nvPr>
            <p:ph idx="2" type="body"/>
          </p:nvPr>
        </p:nvSpPr>
        <p:spPr>
          <a:xfrm>
            <a:off x="685800" y="3124199"/>
            <a:ext cx="411480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1" name="Google Shape;61;p2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4" name="Shape 64"/>
        <p:cNvGrpSpPr/>
        <p:nvPr/>
      </p:nvGrpSpPr>
      <p:grpSpPr>
        <a:xfrm>
          <a:off x="0" y="0"/>
          <a:ext cx="0" cy="0"/>
          <a:chOff x="0" y="0"/>
          <a:chExt cx="0" cy="0"/>
        </a:xfrm>
      </p:grpSpPr>
      <p:sp>
        <p:nvSpPr>
          <p:cNvPr id="65" name="Google Shape;65;p23"/>
          <p:cNvSpPr txBox="1"/>
          <p:nvPr>
            <p:ph type="title"/>
          </p:nvPr>
        </p:nvSpPr>
        <p:spPr>
          <a:xfrm>
            <a:off x="685800" y="1524000"/>
            <a:ext cx="687324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3"/>
          <p:cNvSpPr/>
          <p:nvPr>
            <p:ph idx="2" type="pic"/>
          </p:nvPr>
        </p:nvSpPr>
        <p:spPr>
          <a:xfrm>
            <a:off x="7861238" y="751241"/>
            <a:ext cx="3644962" cy="5467443"/>
          </a:xfrm>
          <a:prstGeom prst="rect">
            <a:avLst/>
          </a:prstGeom>
          <a:noFill/>
          <a:ln>
            <a:noFill/>
          </a:ln>
        </p:spPr>
      </p:sp>
      <p:sp>
        <p:nvSpPr>
          <p:cNvPr id="67" name="Google Shape;67;p23"/>
          <p:cNvSpPr txBox="1"/>
          <p:nvPr>
            <p:ph idx="1" type="body"/>
          </p:nvPr>
        </p:nvSpPr>
        <p:spPr>
          <a:xfrm>
            <a:off x="685800" y="3124199"/>
            <a:ext cx="687324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8" name="Google Shape;68;p2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1" name="Shape 71"/>
        <p:cNvGrpSpPr/>
        <p:nvPr/>
      </p:nvGrpSpPr>
      <p:grpSpPr>
        <a:xfrm>
          <a:off x="0" y="0"/>
          <a:ext cx="0" cy="0"/>
          <a:chOff x="0" y="0"/>
          <a:chExt cx="0" cy="0"/>
        </a:xfrm>
      </p:grpSpPr>
      <p:sp>
        <p:nvSpPr>
          <p:cNvPr id="72" name="Google Shape;72;p24"/>
          <p:cNvSpPr txBox="1"/>
          <p:nvPr>
            <p:ph type="title"/>
          </p:nvPr>
        </p:nvSpPr>
        <p:spPr>
          <a:xfrm>
            <a:off x="685777" y="4697360"/>
            <a:ext cx="10822034"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4"/>
          <p:cNvSpPr/>
          <p:nvPr>
            <p:ph idx="2" type="pic"/>
          </p:nvPr>
        </p:nvSpPr>
        <p:spPr>
          <a:xfrm>
            <a:off x="681727" y="941439"/>
            <a:ext cx="10821840" cy="3478161"/>
          </a:xfrm>
          <a:prstGeom prst="rect">
            <a:avLst/>
          </a:prstGeom>
          <a:noFill/>
          <a:ln>
            <a:noFill/>
          </a:ln>
        </p:spPr>
      </p:sp>
      <p:sp>
        <p:nvSpPr>
          <p:cNvPr id="74" name="Google Shape;74;p24"/>
          <p:cNvSpPr txBox="1"/>
          <p:nvPr>
            <p:ph idx="1" type="body"/>
          </p:nvPr>
        </p:nvSpPr>
        <p:spPr>
          <a:xfrm>
            <a:off x="685800" y="5516715"/>
            <a:ext cx="10820400" cy="7019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5" name="Google Shape;75;p2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78" name="Shape 78"/>
        <p:cNvGrpSpPr/>
        <p:nvPr/>
      </p:nvGrpSpPr>
      <p:grpSpPr>
        <a:xfrm>
          <a:off x="0" y="0"/>
          <a:ext cx="0" cy="0"/>
          <a:chOff x="0" y="0"/>
          <a:chExt cx="0" cy="0"/>
        </a:xfrm>
      </p:grpSpPr>
      <p:pic>
        <p:nvPicPr>
          <p:cNvPr descr="C0-HD-BTM.png" id="79" name="Google Shape;79;p25"/>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0" name="Google Shape;80;p25"/>
          <p:cNvSpPr txBox="1"/>
          <p:nvPr>
            <p:ph type="title"/>
          </p:nvPr>
        </p:nvSpPr>
        <p:spPr>
          <a:xfrm>
            <a:off x="685800" y="753532"/>
            <a:ext cx="1082040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5"/>
          <p:cNvSpPr txBox="1"/>
          <p:nvPr>
            <p:ph idx="1" type="body"/>
          </p:nvPr>
        </p:nvSpPr>
        <p:spPr>
          <a:xfrm>
            <a:off x="1024467" y="3649133"/>
            <a:ext cx="10130516" cy="99906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2" name="Google Shape;82;p25"/>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5"/>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5"/>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5" name="Shape 85"/>
        <p:cNvGrpSpPr/>
        <p:nvPr/>
      </p:nvGrpSpPr>
      <p:grpSpPr>
        <a:xfrm>
          <a:off x="0" y="0"/>
          <a:ext cx="0" cy="0"/>
          <a:chOff x="0" y="0"/>
          <a:chExt cx="0" cy="0"/>
        </a:xfrm>
      </p:grpSpPr>
      <p:pic>
        <p:nvPicPr>
          <p:cNvPr descr="C0-HD-BTM.png" id="86" name="Google Shape;86;p26"/>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7" name="Google Shape;87;p26"/>
          <p:cNvSpPr txBox="1"/>
          <p:nvPr>
            <p:ph type="title"/>
          </p:nvPr>
        </p:nvSpPr>
        <p:spPr>
          <a:xfrm>
            <a:off x="1024467" y="753533"/>
            <a:ext cx="10151533" cy="260449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6"/>
          <p:cNvSpPr txBox="1"/>
          <p:nvPr>
            <p:ph idx="1" type="body"/>
          </p:nvPr>
        </p:nvSpPr>
        <p:spPr>
          <a:xfrm>
            <a:off x="1303865" y="3365556"/>
            <a:ext cx="9592736"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9" name="Google Shape;89;p26"/>
          <p:cNvSpPr txBox="1"/>
          <p:nvPr>
            <p:ph idx="2" type="body"/>
          </p:nvPr>
        </p:nvSpPr>
        <p:spPr>
          <a:xfrm>
            <a:off x="1024467" y="3959862"/>
            <a:ext cx="10151533" cy="67987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0" name="Google Shape;90;p26"/>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6"/>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6"/>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
        <p:nvSpPr>
          <p:cNvPr id="93" name="Google Shape;93;p26"/>
          <p:cNvSpPr txBox="1"/>
          <p:nvPr/>
        </p:nvSpPr>
        <p:spPr>
          <a:xfrm>
            <a:off x="476250" y="933450"/>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Century Gothic"/>
              <a:buNone/>
            </a:pPr>
            <a:r>
              <a:rPr b="0" i="0" lang="en-IE"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94" name="Google Shape;94;p26"/>
          <p:cNvSpPr txBox="1"/>
          <p:nvPr/>
        </p:nvSpPr>
        <p:spPr>
          <a:xfrm>
            <a:off x="10984230" y="2701290"/>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Century Gothic"/>
              <a:buNone/>
            </a:pPr>
            <a:r>
              <a:rPr b="0" i="0" lang="en-IE"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5" name="Shape 95"/>
        <p:cNvGrpSpPr/>
        <p:nvPr/>
      </p:nvGrpSpPr>
      <p:grpSpPr>
        <a:xfrm>
          <a:off x="0" y="0"/>
          <a:ext cx="0" cy="0"/>
          <a:chOff x="0" y="0"/>
          <a:chExt cx="0" cy="0"/>
        </a:xfrm>
      </p:grpSpPr>
      <p:pic>
        <p:nvPicPr>
          <p:cNvPr descr="C0-HD-BTM.png" id="96" name="Google Shape;96;p27"/>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7" name="Google Shape;97;p27"/>
          <p:cNvSpPr txBox="1"/>
          <p:nvPr>
            <p:ph type="title"/>
          </p:nvPr>
        </p:nvSpPr>
        <p:spPr>
          <a:xfrm>
            <a:off x="1024495" y="1124701"/>
            <a:ext cx="10146186"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7"/>
          <p:cNvSpPr txBox="1"/>
          <p:nvPr>
            <p:ph idx="1" type="body"/>
          </p:nvPr>
        </p:nvSpPr>
        <p:spPr>
          <a:xfrm>
            <a:off x="1024467" y="3648315"/>
            <a:ext cx="10144654"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9" name="Google Shape;99;p27"/>
          <p:cNvSpPr txBox="1"/>
          <p:nvPr>
            <p:ph idx="10" type="dt"/>
          </p:nvPr>
        </p:nvSpPr>
        <p:spPr>
          <a:xfrm>
            <a:off x="7814452" y="378883"/>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7"/>
          <p:cNvSpPr txBox="1"/>
          <p:nvPr>
            <p:ph idx="11" type="ftr"/>
          </p:nvPr>
        </p:nvSpPr>
        <p:spPr>
          <a:xfrm>
            <a:off x="685800" y="378883"/>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7"/>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28"/>
          <p:cNvSpPr txBox="1"/>
          <p:nvPr>
            <p:ph type="title"/>
          </p:nvPr>
        </p:nvSpPr>
        <p:spPr>
          <a:xfrm>
            <a:off x="2895600" y="761999"/>
            <a:ext cx="861059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8"/>
          <p:cNvSpPr txBox="1"/>
          <p:nvPr>
            <p:ph idx="1" type="body"/>
          </p:nvPr>
        </p:nvSpPr>
        <p:spPr>
          <a:xfrm>
            <a:off x="685800" y="2202080"/>
            <a:ext cx="3456432"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5" name="Google Shape;105;p28"/>
          <p:cNvSpPr txBox="1"/>
          <p:nvPr>
            <p:ph idx="2" type="body"/>
          </p:nvPr>
        </p:nvSpPr>
        <p:spPr>
          <a:xfrm>
            <a:off x="685799"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6" name="Google Shape;106;p28"/>
          <p:cNvSpPr txBox="1"/>
          <p:nvPr>
            <p:ph idx="3" type="body"/>
          </p:nvPr>
        </p:nvSpPr>
        <p:spPr>
          <a:xfrm>
            <a:off x="4368800" y="2201333"/>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7" name="Google Shape;107;p28"/>
          <p:cNvSpPr txBox="1"/>
          <p:nvPr>
            <p:ph idx="4" type="body"/>
          </p:nvPr>
        </p:nvSpPr>
        <p:spPr>
          <a:xfrm>
            <a:off x="4366858" y="2904067"/>
            <a:ext cx="3456432" cy="33146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8" name="Google Shape;108;p28"/>
          <p:cNvSpPr txBox="1"/>
          <p:nvPr>
            <p:ph idx="5" type="body"/>
          </p:nvPr>
        </p:nvSpPr>
        <p:spPr>
          <a:xfrm>
            <a:off x="8051800" y="2192866"/>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9" name="Google Shape;109;p28"/>
          <p:cNvSpPr txBox="1"/>
          <p:nvPr>
            <p:ph idx="6" type="body"/>
          </p:nvPr>
        </p:nvSpPr>
        <p:spPr>
          <a:xfrm>
            <a:off x="8051801"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0" name="Google Shape;110;p2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2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2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3" name="Shape 113"/>
        <p:cNvGrpSpPr/>
        <p:nvPr/>
      </p:nvGrpSpPr>
      <p:grpSpPr>
        <a:xfrm>
          <a:off x="0" y="0"/>
          <a:ext cx="0" cy="0"/>
          <a:chOff x="0" y="0"/>
          <a:chExt cx="0" cy="0"/>
        </a:xfrm>
      </p:grpSpPr>
      <p:sp>
        <p:nvSpPr>
          <p:cNvPr id="114" name="Google Shape;114;p29"/>
          <p:cNvSpPr txBox="1"/>
          <p:nvPr>
            <p:ph type="title"/>
          </p:nvPr>
        </p:nvSpPr>
        <p:spPr>
          <a:xfrm>
            <a:off x="2895600" y="762000"/>
            <a:ext cx="8610599"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29"/>
          <p:cNvSpPr txBox="1"/>
          <p:nvPr>
            <p:ph idx="1" type="body"/>
          </p:nvPr>
        </p:nvSpPr>
        <p:spPr>
          <a:xfrm>
            <a:off x="688618" y="4191000"/>
            <a:ext cx="3451582"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6" name="Google Shape;116;p29"/>
          <p:cNvSpPr/>
          <p:nvPr>
            <p:ph idx="2" type="pic"/>
          </p:nvPr>
        </p:nvSpPr>
        <p:spPr>
          <a:xfrm>
            <a:off x="688618" y="2362200"/>
            <a:ext cx="3451582"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17" name="Google Shape;117;p29"/>
          <p:cNvSpPr txBox="1"/>
          <p:nvPr>
            <p:ph idx="3" type="body"/>
          </p:nvPr>
        </p:nvSpPr>
        <p:spPr>
          <a:xfrm>
            <a:off x="688618" y="4873764"/>
            <a:ext cx="3451582"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8" name="Google Shape;118;p29"/>
          <p:cNvSpPr txBox="1"/>
          <p:nvPr>
            <p:ph idx="4" type="body"/>
          </p:nvPr>
        </p:nvSpPr>
        <p:spPr>
          <a:xfrm>
            <a:off x="4374263" y="4191000"/>
            <a:ext cx="3448935"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9" name="Google Shape;119;p29"/>
          <p:cNvSpPr/>
          <p:nvPr>
            <p:ph idx="5" type="pic"/>
          </p:nvPr>
        </p:nvSpPr>
        <p:spPr>
          <a:xfrm>
            <a:off x="4374263" y="2362200"/>
            <a:ext cx="3448936"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0" name="Google Shape;120;p29"/>
          <p:cNvSpPr txBox="1"/>
          <p:nvPr>
            <p:ph idx="6" type="body"/>
          </p:nvPr>
        </p:nvSpPr>
        <p:spPr>
          <a:xfrm>
            <a:off x="4374264" y="4873763"/>
            <a:ext cx="344893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1" name="Google Shape;121;p29"/>
          <p:cNvSpPr txBox="1"/>
          <p:nvPr>
            <p:ph idx="7" type="body"/>
          </p:nvPr>
        </p:nvSpPr>
        <p:spPr>
          <a:xfrm>
            <a:off x="8049731" y="4191000"/>
            <a:ext cx="3456469"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2" name="Google Shape;122;p29"/>
          <p:cNvSpPr/>
          <p:nvPr>
            <p:ph idx="8" type="pic"/>
          </p:nvPr>
        </p:nvSpPr>
        <p:spPr>
          <a:xfrm>
            <a:off x="8049855" y="2362200"/>
            <a:ext cx="3447878"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3" name="Google Shape;123;p29"/>
          <p:cNvSpPr txBox="1"/>
          <p:nvPr>
            <p:ph idx="9" type="body"/>
          </p:nvPr>
        </p:nvSpPr>
        <p:spPr>
          <a:xfrm>
            <a:off x="8049731" y="4873761"/>
            <a:ext cx="345244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4" name="Google Shape;124;p29"/>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9"/>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29"/>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3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0"/>
          <p:cNvSpPr txBox="1"/>
          <p:nvPr>
            <p:ph idx="1" type="body"/>
          </p:nvPr>
        </p:nvSpPr>
        <p:spPr>
          <a:xfrm rot="5400000">
            <a:off x="4083937" y="-1203579"/>
            <a:ext cx="4024125" cy="10820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0" name="Google Shape;130;p3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3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3" name="Shape 133"/>
        <p:cNvGrpSpPr/>
        <p:nvPr/>
      </p:nvGrpSpPr>
      <p:grpSpPr>
        <a:xfrm>
          <a:off x="0" y="0"/>
          <a:ext cx="0" cy="0"/>
          <a:chOff x="0" y="0"/>
          <a:chExt cx="0" cy="0"/>
        </a:xfrm>
      </p:grpSpPr>
      <p:pic>
        <p:nvPicPr>
          <p:cNvPr descr="C0-HD-BTM.png" id="134" name="Google Shape;134;p31"/>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5" name="Google Shape;135;p31"/>
          <p:cNvSpPr txBox="1"/>
          <p:nvPr>
            <p:ph type="title"/>
          </p:nvPr>
        </p:nvSpPr>
        <p:spPr>
          <a:xfrm rot="5400000">
            <a:off x="8525933" y="1667933"/>
            <a:ext cx="3903133" cy="20574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1"/>
          <p:cNvSpPr txBox="1"/>
          <p:nvPr>
            <p:ph idx="1" type="body"/>
          </p:nvPr>
        </p:nvSpPr>
        <p:spPr>
          <a:xfrm rot="5400000">
            <a:off x="3175000" y="-1405467"/>
            <a:ext cx="3903133" cy="82042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7" name="Google Shape;137;p31"/>
          <p:cNvSpPr txBox="1"/>
          <p:nvPr>
            <p:ph idx="10" type="dt"/>
          </p:nvPr>
        </p:nvSpPr>
        <p:spPr>
          <a:xfrm>
            <a:off x="7814452" y="379941"/>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1"/>
          <p:cNvSpPr txBox="1"/>
          <p:nvPr>
            <p:ph idx="11" type="ftr"/>
          </p:nvPr>
        </p:nvSpPr>
        <p:spPr>
          <a:xfrm>
            <a:off x="685800" y="381000"/>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31"/>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pic>
        <p:nvPicPr>
          <p:cNvPr descr="C0-HD-TOP.png" id="6" name="Google Shape;6;p14"/>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7" name="Google Shape;7;p1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Century Gothic"/>
              <a:buNone/>
              <a:defRPr b="0" i="0" sz="40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Century Gothic"/>
                <a:ea typeface="Century Gothic"/>
                <a:cs typeface="Century Gothic"/>
                <a:sym typeface="Century Gothic"/>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 name="Google Shape;9;p1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0" name="Google Shape;10;p1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1" name="Google Shape;11;p1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us02web.zoom.us/j/88681034009" TargetMode="External"/><Relationship Id="rId4" Type="http://schemas.openxmlformats.org/officeDocument/2006/relationships/hyperlink" Target="https://www.dropbox.com/s/jjj9wcgpdk19o2q/Week%204.mp3?dl=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entury Gothic"/>
              <a:buNone/>
            </a:pPr>
            <a:br>
              <a:rPr lang="en-IE" sz="5300"/>
            </a:br>
            <a:br>
              <a:rPr lang="en-IE" sz="5300"/>
            </a:br>
            <a:r>
              <a:rPr lang="en-IE" sz="5300"/>
              <a:t>SHORT FICTION </a:t>
            </a:r>
            <a:r>
              <a:rPr lang="en-IE" sz="5300"/>
              <a:t>WRITING: </a:t>
            </a:r>
            <a:r>
              <a:rPr lang="en-IE" sz="5300"/>
              <a:t>INTRODUCTION</a:t>
            </a:r>
            <a:br>
              <a:rPr lang="en-IE"/>
            </a:br>
            <a:br>
              <a:rPr lang="en-IE" sz="1600"/>
            </a:br>
            <a:r>
              <a:rPr lang="en-IE" sz="1600"/>
              <a:t>GALWAY ARTS CENTRE – REMOTE COURSE</a:t>
            </a:r>
            <a:br>
              <a:rPr lang="en-IE" sz="1600"/>
            </a:br>
            <a:r>
              <a:rPr lang="en-IE" sz="1600"/>
              <a:t>MARTIN KEAVENEY</a:t>
            </a:r>
            <a:endParaRPr/>
          </a:p>
        </p:txBody>
      </p:sp>
      <p:pic>
        <p:nvPicPr>
          <p:cNvPr descr="A person in a car&#10;&#10;Description generated with high confidence" id="145" name="Google Shape;145;p1"/>
          <p:cNvPicPr preferRelativeResize="0"/>
          <p:nvPr/>
        </p:nvPicPr>
        <p:blipFill rotWithShape="1">
          <a:blip r:embed="rId3">
            <a:alphaModFix/>
          </a:blip>
          <a:srcRect b="0" l="0" r="0" t="0"/>
          <a:stretch/>
        </p:blipFill>
        <p:spPr>
          <a:xfrm>
            <a:off x="3399803" y="2416864"/>
            <a:ext cx="5156428" cy="2897257"/>
          </a:xfrm>
          <a:prstGeom prst="rect">
            <a:avLst/>
          </a:prstGeom>
          <a:noFill/>
          <a:ln>
            <a:noFill/>
          </a:ln>
        </p:spPr>
      </p:pic>
      <p:sp>
        <p:nvSpPr>
          <p:cNvPr id="146" name="Google Shape;146;p1"/>
          <p:cNvSpPr txBox="1"/>
          <p:nvPr/>
        </p:nvSpPr>
        <p:spPr>
          <a:xfrm>
            <a:off x="821700" y="5688675"/>
            <a:ext cx="58152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E" sz="2500">
                <a:solidFill>
                  <a:schemeClr val="lt1"/>
                </a:solidFill>
                <a:latin typeface="Century Gothic"/>
                <a:ea typeface="Century Gothic"/>
                <a:cs typeface="Century Gothic"/>
                <a:sym typeface="Century Gothic"/>
              </a:rPr>
              <a:t>Crime / Episodes</a:t>
            </a:r>
            <a:endParaRPr sz="2500">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THIS SESSION</a:t>
            </a:r>
            <a:endParaRPr/>
          </a:p>
        </p:txBody>
      </p:sp>
      <p:sp>
        <p:nvSpPr>
          <p:cNvPr id="152" name="Google Shape;152;p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t/>
            </a:r>
            <a:endParaRPr/>
          </a:p>
          <a:p>
            <a:pPr indent="-228600" lvl="0" marL="228600" rtl="0" algn="l">
              <a:lnSpc>
                <a:spcPct val="90000"/>
              </a:lnSpc>
              <a:spcBef>
                <a:spcPts val="1000"/>
              </a:spcBef>
              <a:spcAft>
                <a:spcPts val="0"/>
              </a:spcAft>
              <a:buClr>
                <a:schemeClr val="lt1"/>
              </a:buClr>
              <a:buSzPts val="2200"/>
              <a:buChar char="•"/>
            </a:pPr>
            <a:r>
              <a:rPr lang="en-IE"/>
              <a:t>Episodes</a:t>
            </a:r>
            <a:endParaRPr/>
          </a:p>
          <a:p>
            <a:pPr indent="-228600" lvl="0" marL="228600" rtl="0" algn="l">
              <a:lnSpc>
                <a:spcPct val="90000"/>
              </a:lnSpc>
              <a:spcBef>
                <a:spcPts val="1000"/>
              </a:spcBef>
              <a:spcAft>
                <a:spcPts val="0"/>
              </a:spcAft>
              <a:buClr>
                <a:schemeClr val="lt1"/>
              </a:buClr>
              <a:buSzPts val="2200"/>
              <a:buChar char="•"/>
            </a:pPr>
            <a:r>
              <a:rPr lang="en-IE"/>
              <a:t>Crime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
          <p:cNvSpPr txBox="1"/>
          <p:nvPr>
            <p:ph idx="1" type="body"/>
          </p:nvPr>
        </p:nvSpPr>
        <p:spPr>
          <a:xfrm>
            <a:off x="685800" y="898902"/>
            <a:ext cx="10820400" cy="5319783"/>
          </a:xfrm>
          <a:prstGeom prst="rect">
            <a:avLst/>
          </a:prstGeom>
          <a:noFill/>
          <a:ln>
            <a:noFill/>
          </a:ln>
        </p:spPr>
        <p:txBody>
          <a:bodyPr anchorCtr="0" anchor="t" bIns="45700" lIns="91425" spcFirstLastPara="1" rIns="91425" wrap="square" tIns="45700">
            <a:normAutofit fontScale="92500" lnSpcReduction="20000"/>
          </a:bodyPr>
          <a:lstStyle/>
          <a:p>
            <a:pPr indent="-218122" lvl="0" marL="228600" rtl="0" algn="l">
              <a:lnSpc>
                <a:spcPct val="90000"/>
              </a:lnSpc>
              <a:spcBef>
                <a:spcPts val="0"/>
              </a:spcBef>
              <a:spcAft>
                <a:spcPts val="0"/>
              </a:spcAft>
              <a:buClr>
                <a:schemeClr val="lt1"/>
              </a:buClr>
              <a:buSzPct val="100000"/>
              <a:buChar char="•"/>
            </a:pPr>
            <a:r>
              <a:t/>
            </a:r>
            <a:endParaRPr/>
          </a:p>
          <a:p>
            <a:pPr indent="-88900" lvl="0" marL="228600" rtl="0" algn="l">
              <a:lnSpc>
                <a:spcPct val="90000"/>
              </a:lnSpc>
              <a:spcBef>
                <a:spcPts val="1000"/>
              </a:spcBef>
              <a:spcAft>
                <a:spcPts val="0"/>
              </a:spcAft>
              <a:buClr>
                <a:schemeClr val="lt1"/>
              </a:buClr>
              <a:buSzPct val="100000"/>
              <a:buNone/>
            </a:pPr>
            <a:r>
              <a:t/>
            </a:r>
            <a:endParaRPr/>
          </a:p>
          <a:p>
            <a:pPr indent="-218122" lvl="0" marL="228600" rtl="0" algn="l">
              <a:lnSpc>
                <a:spcPct val="90000"/>
              </a:lnSpc>
              <a:spcBef>
                <a:spcPts val="1000"/>
              </a:spcBef>
              <a:spcAft>
                <a:spcPts val="0"/>
              </a:spcAft>
              <a:buClr>
                <a:schemeClr val="lt1"/>
              </a:buClr>
              <a:buSzPct val="100000"/>
              <a:buChar char="•"/>
            </a:pPr>
            <a:r>
              <a:rPr lang="en-IE"/>
              <a:t>Episodic</a:t>
            </a:r>
            <a:r>
              <a:rPr lang="en-IE"/>
              <a:t> Writing</a:t>
            </a:r>
            <a:endParaRPr/>
          </a:p>
          <a:p>
            <a:pPr indent="0" lvl="0" marL="457200" rtl="0" algn="l">
              <a:lnSpc>
                <a:spcPct val="90000"/>
              </a:lnSpc>
              <a:spcBef>
                <a:spcPts val="1000"/>
              </a:spcBef>
              <a:spcAft>
                <a:spcPts val="0"/>
              </a:spcAft>
              <a:buNone/>
            </a:pPr>
            <a:r>
              <a:t/>
            </a:r>
            <a:endParaRPr/>
          </a:p>
          <a:p>
            <a:pPr indent="-334327" lvl="0" marL="457200" rtl="0" algn="l">
              <a:lnSpc>
                <a:spcPct val="90000"/>
              </a:lnSpc>
              <a:spcBef>
                <a:spcPts val="1000"/>
              </a:spcBef>
              <a:spcAft>
                <a:spcPts val="0"/>
              </a:spcAft>
              <a:buSzPct val="81818"/>
              <a:buChar char="•"/>
            </a:pPr>
            <a:r>
              <a:rPr lang="en-IE"/>
              <a:t>Opening</a:t>
            </a:r>
            <a:endParaRPr/>
          </a:p>
          <a:p>
            <a:pPr indent="0" lvl="0" marL="457200" rtl="0" algn="l">
              <a:lnSpc>
                <a:spcPct val="90000"/>
              </a:lnSpc>
              <a:spcBef>
                <a:spcPts val="1000"/>
              </a:spcBef>
              <a:spcAft>
                <a:spcPts val="0"/>
              </a:spcAft>
              <a:buNone/>
            </a:pPr>
            <a:r>
              <a:t/>
            </a:r>
            <a:endParaRPr/>
          </a:p>
          <a:p>
            <a:pPr indent="-334327" lvl="0" marL="457200" rtl="0" algn="l">
              <a:lnSpc>
                <a:spcPct val="90000"/>
              </a:lnSpc>
              <a:spcBef>
                <a:spcPts val="1000"/>
              </a:spcBef>
              <a:spcAft>
                <a:spcPts val="0"/>
              </a:spcAft>
              <a:buSzPct val="81818"/>
              <a:buChar char="•"/>
            </a:pPr>
            <a:r>
              <a:rPr lang="en-IE"/>
              <a:t>Development</a:t>
            </a:r>
            <a:endParaRPr/>
          </a:p>
          <a:p>
            <a:pPr indent="0" lvl="0" marL="457200" rtl="0" algn="l">
              <a:lnSpc>
                <a:spcPct val="90000"/>
              </a:lnSpc>
              <a:spcBef>
                <a:spcPts val="1000"/>
              </a:spcBef>
              <a:spcAft>
                <a:spcPts val="0"/>
              </a:spcAft>
              <a:buNone/>
            </a:pPr>
            <a:r>
              <a:t/>
            </a:r>
            <a:endParaRPr/>
          </a:p>
          <a:p>
            <a:pPr indent="-334327" lvl="0" marL="457200" rtl="0" algn="l">
              <a:lnSpc>
                <a:spcPct val="90000"/>
              </a:lnSpc>
              <a:spcBef>
                <a:spcPts val="1000"/>
              </a:spcBef>
              <a:spcAft>
                <a:spcPts val="0"/>
              </a:spcAft>
              <a:buSzPct val="81818"/>
              <a:buChar char="•"/>
            </a:pPr>
            <a:r>
              <a:rPr lang="en-IE"/>
              <a:t>Closing</a:t>
            </a:r>
            <a:endParaRPr/>
          </a:p>
          <a:p>
            <a:pPr indent="0" lvl="0" marL="0" rtl="0" algn="l">
              <a:lnSpc>
                <a:spcPct val="90000"/>
              </a:lnSpc>
              <a:spcBef>
                <a:spcPts val="1000"/>
              </a:spcBef>
              <a:spcAft>
                <a:spcPts val="0"/>
              </a:spcAft>
              <a:buClr>
                <a:schemeClr val="lt1"/>
              </a:buClr>
              <a:buSzPct val="100000"/>
              <a:buNone/>
            </a:pPr>
            <a:r>
              <a:t/>
            </a:r>
            <a:endParaRPr/>
          </a:p>
          <a:p>
            <a:pPr indent="-88900" lvl="0" marL="228600" rtl="0" algn="l">
              <a:lnSpc>
                <a:spcPct val="90000"/>
              </a:lnSpc>
              <a:spcBef>
                <a:spcPts val="1000"/>
              </a:spcBef>
              <a:spcAft>
                <a:spcPts val="0"/>
              </a:spcAft>
              <a:buClr>
                <a:schemeClr val="lt1"/>
              </a:buClr>
              <a:buSzPct val="100000"/>
              <a:buNone/>
            </a:pPr>
            <a:r>
              <a:t/>
            </a:r>
            <a:endParaRPr/>
          </a:p>
          <a:p>
            <a:pPr indent="-88900" lvl="0" marL="228600" rtl="0" algn="l">
              <a:lnSpc>
                <a:spcPct val="90000"/>
              </a:lnSpc>
              <a:spcBef>
                <a:spcPts val="1000"/>
              </a:spcBef>
              <a:spcAft>
                <a:spcPts val="0"/>
              </a:spcAft>
              <a:buClr>
                <a:schemeClr val="lt1"/>
              </a:buClr>
              <a:buSzPct val="100000"/>
              <a:buNone/>
            </a:pPr>
            <a:r>
              <a:t/>
            </a:r>
            <a:endParaRPr/>
          </a:p>
          <a:p>
            <a:pPr indent="-88900" lvl="0" marL="228600" rtl="0" algn="l">
              <a:lnSpc>
                <a:spcPct val="90000"/>
              </a:lnSpc>
              <a:spcBef>
                <a:spcPts val="1000"/>
              </a:spcBef>
              <a:spcAft>
                <a:spcPts val="0"/>
              </a:spcAft>
              <a:buClr>
                <a:schemeClr val="lt1"/>
              </a:buClr>
              <a:buSzPct val="100000"/>
              <a:buNone/>
            </a:pPr>
            <a:r>
              <a:t/>
            </a:r>
            <a:endParaRPr/>
          </a:p>
          <a:p>
            <a:pPr indent="-88900" lvl="0" marL="228600" rtl="0" algn="l">
              <a:lnSpc>
                <a:spcPct val="90000"/>
              </a:lnSpc>
              <a:spcBef>
                <a:spcPts val="1000"/>
              </a:spcBef>
              <a:spcAft>
                <a:spcPts val="0"/>
              </a:spcAft>
              <a:buClr>
                <a:schemeClr val="lt1"/>
              </a:buClr>
              <a:buSzPct val="100000"/>
              <a:buNone/>
            </a:pPr>
            <a:r>
              <a:t/>
            </a:r>
            <a:endParaRPr/>
          </a:p>
          <a:p>
            <a:pPr indent="-88900" lvl="0" marL="228600" rtl="0" algn="l">
              <a:lnSpc>
                <a:spcPct val="90000"/>
              </a:lnSpc>
              <a:spcBef>
                <a:spcPts val="1000"/>
              </a:spcBef>
              <a:spcAft>
                <a:spcPts val="0"/>
              </a:spcAft>
              <a:buClr>
                <a:schemeClr val="lt1"/>
              </a:buClr>
              <a:buSzPct val="100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7"/>
          <p:cNvSpPr txBox="1"/>
          <p:nvPr>
            <p:ph idx="1" type="body"/>
          </p:nvPr>
        </p:nvSpPr>
        <p:spPr>
          <a:xfrm>
            <a:off x="685800" y="753217"/>
            <a:ext cx="10820400" cy="4024125"/>
          </a:xfrm>
          <a:prstGeom prst="rect">
            <a:avLst/>
          </a:prstGeom>
          <a:noFill/>
          <a:ln>
            <a:noFill/>
          </a:ln>
        </p:spPr>
        <p:txBody>
          <a:bodyPr anchorCtr="0" anchor="t" bIns="45700" lIns="91425" spcFirstLastPara="1" rIns="91425" wrap="square" tIns="45700">
            <a:normAutofit/>
          </a:bodyPr>
          <a:lstStyle/>
          <a:p>
            <a:pPr indent="-260032" lvl="0" marL="228600" rtl="0" algn="l">
              <a:lnSpc>
                <a:spcPct val="90000"/>
              </a:lnSpc>
              <a:spcBef>
                <a:spcPts val="0"/>
              </a:spcBef>
              <a:spcAft>
                <a:spcPts val="0"/>
              </a:spcAft>
              <a:buClr>
                <a:schemeClr val="lt1"/>
              </a:buClr>
              <a:buSzPts val="2200"/>
              <a:buChar char="•"/>
            </a:pPr>
            <a:r>
              <a:rPr lang="en-IE" u="sng"/>
              <a:t>Practical Methods</a:t>
            </a:r>
            <a:endParaRPr/>
          </a:p>
          <a:p>
            <a:pPr indent="-120332" lvl="0" marL="228600" rtl="0" algn="l">
              <a:lnSpc>
                <a:spcPct val="90000"/>
              </a:lnSpc>
              <a:spcBef>
                <a:spcPts val="1000"/>
              </a:spcBef>
              <a:spcAft>
                <a:spcPts val="0"/>
              </a:spcAft>
              <a:buClr>
                <a:schemeClr val="lt1"/>
              </a:buClr>
              <a:buSzPts val="2200"/>
              <a:buNone/>
            </a:pPr>
            <a:r>
              <a:t/>
            </a:r>
            <a:endParaRPr/>
          </a:p>
          <a:p>
            <a:pPr indent="-260032" lvl="0" marL="228600" rtl="0" algn="l">
              <a:lnSpc>
                <a:spcPct val="90000"/>
              </a:lnSpc>
              <a:spcBef>
                <a:spcPts val="1000"/>
              </a:spcBef>
              <a:spcAft>
                <a:spcPts val="0"/>
              </a:spcAft>
              <a:buClr>
                <a:schemeClr val="lt1"/>
              </a:buClr>
              <a:buSzPts val="2200"/>
              <a:buChar char="•"/>
            </a:pPr>
            <a:r>
              <a:rPr lang="en-IE"/>
              <a:t>Formula</a:t>
            </a:r>
            <a:endParaRPr/>
          </a:p>
          <a:p>
            <a:pPr indent="-234632" lvl="0" marL="228600" rtl="0" algn="l">
              <a:lnSpc>
                <a:spcPct val="90000"/>
              </a:lnSpc>
              <a:spcBef>
                <a:spcPts val="1000"/>
              </a:spcBef>
              <a:spcAft>
                <a:spcPts val="0"/>
              </a:spcAft>
              <a:buSzPts val="1800"/>
              <a:buChar char="•"/>
            </a:pPr>
            <a:r>
              <a:rPr lang="en-IE"/>
              <a:t>Character Driven</a:t>
            </a:r>
            <a:endParaRPr/>
          </a:p>
          <a:p>
            <a:pPr indent="-234632" lvl="0" marL="228600" rtl="0" algn="l">
              <a:lnSpc>
                <a:spcPct val="90000"/>
              </a:lnSpc>
              <a:spcBef>
                <a:spcPts val="1000"/>
              </a:spcBef>
              <a:spcAft>
                <a:spcPts val="0"/>
              </a:spcAft>
              <a:buSzPts val="1800"/>
              <a:buChar char="•"/>
            </a:pPr>
            <a:r>
              <a:rPr lang="en-IE"/>
              <a:t>Formatting</a:t>
            </a:r>
            <a:endParaRPr/>
          </a:p>
          <a:p>
            <a:pPr indent="-234632" lvl="0" marL="228600" rtl="0" algn="l">
              <a:lnSpc>
                <a:spcPct val="90000"/>
              </a:lnSpc>
              <a:spcBef>
                <a:spcPts val="1000"/>
              </a:spcBef>
              <a:spcAft>
                <a:spcPts val="0"/>
              </a:spcAft>
              <a:buSzPts val="1800"/>
              <a:buChar char="•"/>
            </a:pPr>
            <a:r>
              <a:rPr lang="en-IE"/>
              <a:t>Episodes </a:t>
            </a:r>
            <a:r>
              <a:rPr lang="en-IE"/>
              <a:t> in </a:t>
            </a:r>
            <a:r>
              <a:rPr lang="en-IE"/>
              <a:t>Longer</a:t>
            </a:r>
            <a:r>
              <a:rPr lang="en-IE"/>
              <a:t> Form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CRIME FICTION</a:t>
            </a:r>
            <a:endParaRPr/>
          </a:p>
        </p:txBody>
      </p:sp>
      <p:sp>
        <p:nvSpPr>
          <p:cNvPr id="168" name="Google Shape;168;p8"/>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rPr lang="en-IE"/>
              <a:t> The arguments about the artistic status of works of popular culture, and the potential threats to the collective intellect implied by mass culture and mass consumerism, are too numerous to outline here, but we might profitably remember that Matthew Arnold in </a:t>
            </a:r>
            <a:r>
              <a:rPr i="1" lang="en-IE"/>
              <a:t>Culture and Anarchy</a:t>
            </a:r>
            <a:r>
              <a:rPr lang="en-IE"/>
              <a:t>, argued for the value of literature by suggesting that it is "the best that has been thought and said" in a culture (6), a kind of distillation of all that is most admirable. If this is true, we might then imagine that in hardboiled crime fiction we are, equally valuably and importantly, treated to the worst that has been thought and said (and done) by members of our culture whose and words are because of their social class, less often recorded’ (Arnold 109).</a:t>
            </a:r>
            <a:endParaRPr/>
          </a:p>
          <a:p>
            <a:pPr indent="0" lvl="0" marL="0" rtl="0" algn="l">
              <a:lnSpc>
                <a:spcPct val="90000"/>
              </a:lnSpc>
              <a:spcBef>
                <a:spcPts val="1000"/>
              </a:spcBef>
              <a:spcAft>
                <a:spcPts val="0"/>
              </a:spcAft>
              <a:buClr>
                <a:schemeClr val="lt1"/>
              </a:buClr>
              <a:buSzPts val="2200"/>
              <a:buNone/>
            </a:pPr>
            <a:r>
              <a:rPr lang="en-IE"/>
              <a:t>Arnold, David. ‘The Case for Crime’. Studies in the Novel, Vol. 35, No. 1 (Spring 2003), pp. 108-118</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9"/>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CRIME FICTION</a:t>
            </a:r>
            <a:endParaRPr/>
          </a:p>
        </p:txBody>
      </p:sp>
      <p:sp>
        <p:nvSpPr>
          <p:cNvPr id="174" name="Google Shape;174;p9"/>
          <p:cNvSpPr txBox="1"/>
          <p:nvPr>
            <p:ph idx="1" type="body"/>
          </p:nvPr>
        </p:nvSpPr>
        <p:spPr>
          <a:xfrm>
            <a:off x="685800" y="1756064"/>
            <a:ext cx="10820400" cy="4462621"/>
          </a:xfrm>
          <a:prstGeom prst="rect">
            <a:avLst/>
          </a:prstGeom>
          <a:noFill/>
          <a:ln>
            <a:noFill/>
          </a:ln>
        </p:spPr>
        <p:txBody>
          <a:bodyPr anchorCtr="0" anchor="t" bIns="45700" lIns="91425" spcFirstLastPara="1" rIns="91425" wrap="square" tIns="45700">
            <a:normAutofit fontScale="70000" lnSpcReduction="20000"/>
          </a:bodyPr>
          <a:lstStyle/>
          <a:p>
            <a:pPr indent="-197167" lvl="0" marL="228600" rtl="0" algn="l">
              <a:lnSpc>
                <a:spcPct val="90000"/>
              </a:lnSpc>
              <a:spcBef>
                <a:spcPts val="0"/>
              </a:spcBef>
              <a:spcAft>
                <a:spcPts val="0"/>
              </a:spcAft>
              <a:buClr>
                <a:schemeClr val="lt1"/>
              </a:buClr>
              <a:buSzPct val="100000"/>
              <a:buChar char="•"/>
            </a:pPr>
            <a:r>
              <a:rPr lang="en-IE"/>
              <a:t> In </a:t>
            </a:r>
            <a:r>
              <a:rPr i="1" lang="en-IE"/>
              <a:t>Powers of Horror </a:t>
            </a:r>
            <a:r>
              <a:rPr lang="en-IE"/>
              <a:t>( 1982), Julia Kristeva suggests that the corpse is  'the utmost in abjection. It is death infecting life'. This categorical statement, while not intended for the genre of crime fiction, nonetheless does much to explain the power and appeal of the twentieth century's most successful fictional formula.  For Kristeva, the abject is 'the in-between, the ambiguous, the composite' (4); it is experienced as an encounter with 'an other who precedes and possesses me' (10) and it is 'a border that has encroached upon everything' (3). Borders both defend and confine. They are the  necessary limits that protect the subject from psychosis, and they are that which deny us our desired return to a lost imaginary plenitude. Kristeva's abject evokes seepage, it speaks to the instability of borders, and the impossibility of the pristine, the firm, the uncontaminated. And it is just this sense of unavoidable defilement, this tension between the maintenance and collapse of cultural and social boundaries, that underpins both the crime genre and our fascination with the form’ (Plain 3).</a:t>
            </a:r>
            <a:endParaRPr/>
          </a:p>
          <a:p>
            <a:pPr indent="-197167" lvl="0" marL="228600" rtl="0" algn="l">
              <a:lnSpc>
                <a:spcPct val="90000"/>
              </a:lnSpc>
              <a:spcBef>
                <a:spcPts val="1000"/>
              </a:spcBef>
              <a:spcAft>
                <a:spcPts val="0"/>
              </a:spcAft>
              <a:buClr>
                <a:schemeClr val="lt1"/>
              </a:buClr>
              <a:buSzPct val="100000"/>
              <a:buChar char="•"/>
            </a:pPr>
            <a:r>
              <a:rPr lang="en-IE"/>
              <a:t>Plain, Gill. 'The Purest Literature We Have' to 'A Spirit Grown Corrupt' : Embracing</a:t>
            </a:r>
            <a:endParaRPr/>
          </a:p>
          <a:p>
            <a:pPr indent="-197167" lvl="0" marL="228600" rtl="0" algn="l">
              <a:lnSpc>
                <a:spcPct val="90000"/>
              </a:lnSpc>
              <a:spcBef>
                <a:spcPts val="1000"/>
              </a:spcBef>
              <a:spcAft>
                <a:spcPts val="0"/>
              </a:spcAft>
              <a:buClr>
                <a:schemeClr val="lt1"/>
              </a:buClr>
              <a:buSzPct val="100000"/>
              <a:buChar char="•"/>
            </a:pPr>
            <a:r>
              <a:rPr lang="en-IE"/>
              <a:t>Contamination in Twentieth-Century Crime Fiction Critical Survey, Vol. 20, No. 1, Contemporary Fiction (2008), pp. 3-16.</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rPr lang="en-IE"/>
              <a:t>SAMPLE</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rPr lang="en-IE"/>
              <a:t>https://www.guiltycrimemag.com/flash</a:t>
            </a:r>
            <a:endParaRPr/>
          </a:p>
          <a:p>
            <a:pPr indent="-99377" lvl="0" marL="228600" rtl="0" algn="l">
              <a:lnSpc>
                <a:spcPct val="90000"/>
              </a:lnSpc>
              <a:spcBef>
                <a:spcPts val="1000"/>
              </a:spcBef>
              <a:spcAft>
                <a:spcPts val="0"/>
              </a:spcAft>
              <a:buClr>
                <a:schemeClr val="lt1"/>
              </a:buClr>
              <a:buSzPct val="100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0"/>
          <p:cNvSpPr txBox="1"/>
          <p:nvPr>
            <p:ph idx="1" type="body"/>
          </p:nvPr>
        </p:nvSpPr>
        <p:spPr>
          <a:xfrm>
            <a:off x="708660" y="617220"/>
            <a:ext cx="10820400" cy="532714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
        <p:nvSpPr>
          <p:cNvPr id="180" name="Google Shape;180;p10"/>
          <p:cNvSpPr txBox="1"/>
          <p:nvPr/>
        </p:nvSpPr>
        <p:spPr>
          <a:xfrm>
            <a:off x="708660" y="617220"/>
            <a:ext cx="8895853" cy="369331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IE" sz="1800" u="none" cap="none" strike="noStrike">
                <a:solidFill>
                  <a:schemeClr val="lt1"/>
                </a:solidFill>
                <a:latin typeface="Century Gothic"/>
                <a:ea typeface="Century Gothic"/>
                <a:cs typeface="Century Gothic"/>
                <a:sym typeface="Century Gothic"/>
              </a:rPr>
              <a:t>Crime reading this week-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The Premise</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The elements</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lt1"/>
              </a:buClr>
              <a:buSzPts val="1800"/>
              <a:buFont typeface="Arial"/>
              <a:buChar char="•"/>
            </a:pPr>
            <a:r>
              <a:rPr b="0" i="0" lang="en-IE" sz="1800" u="none" cap="none" strike="noStrike">
                <a:solidFill>
                  <a:schemeClr val="lt1"/>
                </a:solidFill>
                <a:latin typeface="Century Gothic"/>
                <a:ea typeface="Century Gothic"/>
                <a:cs typeface="Century Gothic"/>
                <a:sym typeface="Century Gothic"/>
              </a:rPr>
              <a:t>Reader engagement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a:p>
            <a:pPr indent="-228600" lvl="0" marL="34290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WRITING A SYNOPSIS</a:t>
            </a:r>
            <a:endParaRPr/>
          </a:p>
        </p:txBody>
      </p:sp>
      <p:sp>
        <p:nvSpPr>
          <p:cNvPr id="186" name="Google Shape;186;p11"/>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Present tense</a:t>
            </a:r>
            <a:endParaRPr/>
          </a:p>
          <a:p>
            <a:pPr indent="-228600" lvl="0" marL="228600" rtl="0" algn="l">
              <a:lnSpc>
                <a:spcPct val="90000"/>
              </a:lnSpc>
              <a:spcBef>
                <a:spcPts val="1000"/>
              </a:spcBef>
              <a:spcAft>
                <a:spcPts val="0"/>
              </a:spcAft>
              <a:buClr>
                <a:schemeClr val="lt1"/>
              </a:buClr>
              <a:buSzPts val="2200"/>
              <a:buChar char="•"/>
            </a:pPr>
            <a:r>
              <a:rPr lang="en-IE"/>
              <a:t>Blueprint for a project</a:t>
            </a:r>
            <a:endParaRPr/>
          </a:p>
          <a:p>
            <a:pPr indent="-228600" lvl="0" marL="228600" rtl="0" algn="l">
              <a:lnSpc>
                <a:spcPct val="90000"/>
              </a:lnSpc>
              <a:spcBef>
                <a:spcPts val="1000"/>
              </a:spcBef>
              <a:spcAft>
                <a:spcPts val="0"/>
              </a:spcAft>
              <a:buClr>
                <a:schemeClr val="lt1"/>
              </a:buClr>
              <a:buSzPts val="2200"/>
              <a:buChar char="•"/>
            </a:pPr>
            <a:r>
              <a:rPr lang="en-IE"/>
              <a:t>May be altered</a:t>
            </a:r>
            <a:endParaRPr/>
          </a:p>
          <a:p>
            <a:pPr indent="-228600" lvl="0" marL="228600" rtl="0" algn="l">
              <a:lnSpc>
                <a:spcPct val="90000"/>
              </a:lnSpc>
              <a:spcBef>
                <a:spcPts val="1000"/>
              </a:spcBef>
              <a:spcAft>
                <a:spcPts val="0"/>
              </a:spcAft>
              <a:buClr>
                <a:schemeClr val="lt1"/>
              </a:buClr>
              <a:buSzPts val="2200"/>
              <a:buChar char="•"/>
            </a:pPr>
            <a:r>
              <a:rPr lang="en-IE"/>
              <a:t>Suits some practitioners</a:t>
            </a:r>
            <a:endParaRPr/>
          </a:p>
          <a:p>
            <a:pPr indent="-228600" lvl="0" marL="228600" rtl="0" algn="l">
              <a:lnSpc>
                <a:spcPct val="90000"/>
              </a:lnSpc>
              <a:spcBef>
                <a:spcPts val="1000"/>
              </a:spcBef>
              <a:spcAft>
                <a:spcPts val="0"/>
              </a:spcAft>
              <a:buClr>
                <a:schemeClr val="lt1"/>
              </a:buClr>
              <a:buSzPts val="2200"/>
              <a:buChar char="•"/>
            </a:pPr>
            <a:r>
              <a:rPr lang="en-IE"/>
              <a:t>Synopsis for submission is typically written on completion of project – but may also be used as a guideline early in compositions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WORKSHOP</a:t>
            </a:r>
            <a:endParaRPr/>
          </a:p>
        </p:txBody>
      </p:sp>
      <p:pic>
        <p:nvPicPr>
          <p:cNvPr descr="A room filled with lots of furniture&#10;&#10;Description automatically generated" id="192" name="Google Shape;192;p12"/>
          <p:cNvPicPr preferRelativeResize="0"/>
          <p:nvPr/>
        </p:nvPicPr>
        <p:blipFill rotWithShape="1">
          <a:blip r:embed="rId3">
            <a:alphaModFix/>
          </a:blip>
          <a:srcRect b="0" l="0" r="0" t="0"/>
          <a:stretch/>
        </p:blipFill>
        <p:spPr>
          <a:xfrm>
            <a:off x="5976730" y="2414016"/>
            <a:ext cx="5529470" cy="367961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3"/>
          <p:cNvSpPr txBox="1"/>
          <p:nvPr>
            <p:ph idx="1" type="body"/>
          </p:nvPr>
        </p:nvSpPr>
        <p:spPr>
          <a:xfrm>
            <a:off x="685800" y="937260"/>
            <a:ext cx="10820400" cy="52814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Next week : </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i="1" lang="en-IE"/>
              <a:t>‘</a:t>
            </a:r>
            <a:r>
              <a:rPr lang="en-IE"/>
              <a:t>Human World’ </a:t>
            </a:r>
            <a:r>
              <a:rPr i="1" lang="en-IE"/>
              <a:t>– </a:t>
            </a:r>
            <a:r>
              <a:rPr lang="en-IE"/>
              <a:t>reading will be emailed shortly</a:t>
            </a:r>
            <a:endParaRPr/>
          </a:p>
          <a:p>
            <a:pPr indent="0" lvl="0" marL="0" rtl="0" algn="l">
              <a:lnSpc>
                <a:spcPct val="90000"/>
              </a:lnSpc>
              <a:spcBef>
                <a:spcPts val="1000"/>
              </a:spcBef>
              <a:spcAft>
                <a:spcPts val="0"/>
              </a:spcAft>
              <a:buClr>
                <a:schemeClr val="lt1"/>
              </a:buClr>
              <a:buSzPts val="2200"/>
              <a:buNone/>
            </a:pPr>
            <a:r>
              <a:t/>
            </a:r>
            <a:endParaRPr i="1"/>
          </a:p>
          <a:p>
            <a:pPr indent="-228600" lvl="0" marL="228600" rtl="0" algn="l">
              <a:lnSpc>
                <a:spcPct val="90000"/>
              </a:lnSpc>
              <a:spcBef>
                <a:spcPts val="1000"/>
              </a:spcBef>
              <a:spcAft>
                <a:spcPts val="0"/>
              </a:spcAft>
              <a:buClr>
                <a:schemeClr val="lt1"/>
              </a:buClr>
              <a:buSzPts val="2200"/>
              <a:buChar char="•"/>
            </a:pPr>
            <a:r>
              <a:rPr lang="en-IE"/>
              <a:t>Read assigned peer work</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Submit 500 word piece written in ‘Bad World’ – focus on the breaking of law (legal or otherwise) OR a synopsis of a proposed project</a:t>
            </a:r>
            <a:endParaRPr/>
          </a:p>
          <a:p>
            <a:pPr indent="-228600" lvl="0" marL="228600" rtl="0" algn="l">
              <a:lnSpc>
                <a:spcPct val="90000"/>
              </a:lnSpc>
              <a:spcBef>
                <a:spcPts val="1000"/>
              </a:spcBef>
              <a:spcAft>
                <a:spcPts val="0"/>
              </a:spcAft>
              <a:buClr>
                <a:schemeClr val="lt1"/>
              </a:buClr>
              <a:buSzPts val="2200"/>
              <a:buChar char="•"/>
            </a:pPr>
            <a:r>
              <a:rPr lang="en-IE"/>
              <a:t>[Submission night - 12.00am if you can!]</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ed7f9f15a6_0_0"/>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SzPts val="1800"/>
              <a:buNone/>
            </a:pPr>
            <a:r>
              <a:rPr lang="en-IE"/>
              <a:t>LIVE CLASS &amp; PODCAST</a:t>
            </a:r>
            <a:endParaRPr/>
          </a:p>
        </p:txBody>
      </p:sp>
      <p:sp>
        <p:nvSpPr>
          <p:cNvPr id="203" name="Google Shape;203;ged7f9f15a6_0_0"/>
          <p:cNvSpPr txBox="1"/>
          <p:nvPr>
            <p:ph idx="1" type="body"/>
          </p:nvPr>
        </p:nvSpPr>
        <p:spPr>
          <a:xfrm>
            <a:off x="685800" y="2194560"/>
            <a:ext cx="10820400" cy="4024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lang="en-IE"/>
              <a:t>Join Zoom Meeting</a:t>
            </a:r>
            <a:endParaRPr/>
          </a:p>
          <a:p>
            <a:pPr indent="0" lvl="0" marL="0" rtl="0" algn="l">
              <a:lnSpc>
                <a:spcPct val="90000"/>
              </a:lnSpc>
              <a:spcBef>
                <a:spcPts val="1000"/>
              </a:spcBef>
              <a:spcAft>
                <a:spcPts val="0"/>
              </a:spcAft>
              <a:buSzPts val="1800"/>
              <a:buNone/>
            </a:pPr>
            <a:r>
              <a:rPr lang="en-IE" u="sng">
                <a:solidFill>
                  <a:schemeClr val="hlink"/>
                </a:solidFill>
                <a:hlinkClick r:id="rId3"/>
              </a:rPr>
              <a:t>https://us02web.zoom.us/j/88681034009</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SzPts val="1800"/>
              <a:buNone/>
            </a:pPr>
            <a:r>
              <a:rPr lang="en-IE"/>
              <a:t>Meeting ID: 886 8103 4009</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SzPts val="1800"/>
              <a:buNone/>
            </a:pPr>
            <a:r>
              <a:rPr lang="en-IE"/>
              <a:t>Podcast:</a:t>
            </a:r>
            <a:endParaRPr/>
          </a:p>
          <a:p>
            <a:pPr indent="0" lvl="0" marL="0" rtl="0" algn="l">
              <a:lnSpc>
                <a:spcPct val="90000"/>
              </a:lnSpc>
              <a:spcBef>
                <a:spcPts val="1000"/>
              </a:spcBef>
              <a:spcAft>
                <a:spcPts val="0"/>
              </a:spcAft>
              <a:buSzPts val="1800"/>
              <a:buNone/>
            </a:pPr>
            <a:r>
              <a:rPr lang="en-IE" u="sng">
                <a:solidFill>
                  <a:schemeClr val="hlink"/>
                </a:solidFill>
                <a:hlinkClick r:id="rId4"/>
              </a:rPr>
              <a:t>https://www.dropbox.com/s/jjj9wcgpdk19o2q/Week%204.mp3?dl=0</a:t>
            </a:r>
            <a:endParaRPr/>
          </a:p>
          <a:p>
            <a:pPr indent="0" lvl="0" marL="0" rtl="0" algn="l">
              <a:lnSpc>
                <a:spcPct val="90000"/>
              </a:lnSpc>
              <a:spcBef>
                <a:spcPts val="1000"/>
              </a:spcBef>
              <a:spcAft>
                <a:spcPts val="0"/>
              </a:spcAft>
              <a:buSzPts val="1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2017-09-07T15:01:19Z</dcterms:created>
  <dc:creator>Martin</dc:creator>
</cp:coreProperties>
</file>