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4"/>
    <p:sldMasterId id="214748367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Hanken Grotesk"/>
      <p:regular r:id="rId18"/>
      <p:bold r:id="rId19"/>
      <p:italic r:id="rId20"/>
      <p:boldItalic r:id="rId21"/>
    </p:embeddedFont>
    <p:embeddedFont>
      <p:font typeface="Hanken Grotesk SemiBold"/>
      <p:regular r:id="rId22"/>
      <p:bold r:id="rId23"/>
      <p:italic r:id="rId24"/>
      <p:boldItalic r:id="rId25"/>
    </p:embeddedFont>
    <p:embeddedFont>
      <p:font typeface="Inter"/>
      <p:regular r:id="rId26"/>
      <p:bold r:id="rId27"/>
    </p:embeddedFont>
    <p:embeddedFont>
      <p:font typeface="Hanken Grotesk Black"/>
      <p:bold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ankenGrotesk-italic.fntdata"/><Relationship Id="rId22" Type="http://schemas.openxmlformats.org/officeDocument/2006/relationships/font" Target="fonts/HankenGroteskSemiBold-regular.fntdata"/><Relationship Id="rId21" Type="http://schemas.openxmlformats.org/officeDocument/2006/relationships/font" Target="fonts/HankenGrotesk-boldItalic.fntdata"/><Relationship Id="rId24" Type="http://schemas.openxmlformats.org/officeDocument/2006/relationships/font" Target="fonts/HankenGroteskSemiBold-italic.fntdata"/><Relationship Id="rId23" Type="http://schemas.openxmlformats.org/officeDocument/2006/relationships/font" Target="fonts/HankenGrotesk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Inter-regular.fntdata"/><Relationship Id="rId25" Type="http://schemas.openxmlformats.org/officeDocument/2006/relationships/font" Target="fonts/HankenGroteskSemiBold-boldItalic.fntdata"/><Relationship Id="rId28" Type="http://schemas.openxmlformats.org/officeDocument/2006/relationships/font" Target="fonts/HankenGroteskBlack-bold.fntdata"/><Relationship Id="rId27" Type="http://schemas.openxmlformats.org/officeDocument/2006/relationships/font" Target="fonts/Inter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ankenGroteskBlack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HankenGrotesk-bold.fntdata"/><Relationship Id="rId18" Type="http://schemas.openxmlformats.org/officeDocument/2006/relationships/font" Target="fonts/HankenGrotes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SLIDES_API2783804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SLIDES_API2783804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SLIDES_API278380411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SLIDES_API278380411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SLIDES_API278380411_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SLIDES_API278380411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SLIDES_API278380411_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SLIDES_API278380411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SLIDES_API278380411_9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SLIDES_API278380411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SLIDES_API278380411_10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SLIDES_API278380411_1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SLIDES_API278380411_1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SLIDES_API278380411_1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SLIDES_API278380411_1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SLIDES_API278380411_1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SLIDES_API278380411_1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SLIDES_API278380411_1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SLIDES_API278380411_5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SLIDES_API278380411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e539239d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e539239d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1029150" y="1563750"/>
            <a:ext cx="5715000" cy="201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Font typeface="Hanken Grotesk"/>
              <a:buNone/>
              <a:defRPr b="1" sz="4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432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2">
  <p:cSld name="CUSTOM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/>
          <p:nvPr/>
        </p:nvSpPr>
        <p:spPr>
          <a:xfrm>
            <a:off x="-16850" y="0"/>
            <a:ext cx="6076500" cy="514350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5"/>
          <p:cNvSpPr txBox="1"/>
          <p:nvPr>
            <p:ph type="title"/>
          </p:nvPr>
        </p:nvSpPr>
        <p:spPr>
          <a:xfrm>
            <a:off x="457200" y="445025"/>
            <a:ext cx="5602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2500"/>
              <a:buNone/>
              <a:defRPr sz="2500">
                <a:solidFill>
                  <a:srgbClr val="4643E7"/>
                </a:solidFill>
              </a:defRPr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457200" y="1140000"/>
            <a:ext cx="5263200" cy="3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4643E7"/>
              </a:buClr>
              <a:buSzPts val="1800"/>
              <a:buChar char="•"/>
              <a:defRPr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3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457200" y="1140000"/>
            <a:ext cx="8229600" cy="342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indent="-3302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2pPr>
            <a:lvl3pPr indent="-3302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3pPr>
            <a:lvl4pPr indent="-3302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>
                <a:solidFill>
                  <a:schemeClr val="dk1"/>
                </a:solidFill>
              </a:defRPr>
            </a:lvl4pPr>
            <a:lvl5pPr indent="-3302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5pPr>
            <a:lvl6pPr indent="-3302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6pPr>
            <a:lvl7pPr indent="-3302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>
                <a:solidFill>
                  <a:schemeClr val="dk1"/>
                </a:solidFill>
              </a:defRPr>
            </a:lvl7pPr>
            <a:lvl8pPr indent="-3302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8pPr>
            <a:lvl9pPr indent="-3302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66" name="Google Shape;66;p17"/>
          <p:cNvSpPr txBox="1"/>
          <p:nvPr>
            <p:ph idx="1" type="body"/>
          </p:nvPr>
        </p:nvSpPr>
        <p:spPr>
          <a:xfrm>
            <a:off x="457200" y="1140000"/>
            <a:ext cx="4114800" cy="342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indent="-3302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2pPr>
            <a:lvl3pPr indent="-3302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3pPr>
            <a:lvl4pPr indent="-3302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>
                <a:solidFill>
                  <a:schemeClr val="dk1"/>
                </a:solidFill>
              </a:defRPr>
            </a:lvl4pPr>
            <a:lvl5pPr indent="-3302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5pPr>
            <a:lvl6pPr indent="-3302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6pPr>
            <a:lvl7pPr indent="-3302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>
                <a:solidFill>
                  <a:schemeClr val="dk1"/>
                </a:solidFill>
              </a:defRPr>
            </a:lvl7pPr>
            <a:lvl8pPr indent="-3302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solidFill>
                  <a:schemeClr val="dk1"/>
                </a:solidFill>
              </a:defRPr>
            </a:lvl8pPr>
            <a:lvl9pPr indent="-3302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Char char="■"/>
              <a:defRPr sz="16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bullet-1">
  <p:cSld name="CUSTOM_3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/>
          <p:nvPr/>
        </p:nvSpPr>
        <p:spPr>
          <a:xfrm>
            <a:off x="-6250" y="143750"/>
            <a:ext cx="9150300" cy="4857300"/>
          </a:xfrm>
          <a:prstGeom prst="rect">
            <a:avLst/>
          </a:prstGeom>
          <a:solidFill>
            <a:srgbClr val="FFFFFF">
              <a:alpha val="9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8"/>
          <p:cNvSpPr/>
          <p:nvPr/>
        </p:nvSpPr>
        <p:spPr>
          <a:xfrm>
            <a:off x="734713" y="2673400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1" sz="18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" name="Google Shape;70;p18"/>
          <p:cNvSpPr/>
          <p:nvPr/>
        </p:nvSpPr>
        <p:spPr>
          <a:xfrm>
            <a:off x="734700" y="3894725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1" sz="18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1373975" y="2361292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2" type="body"/>
          </p:nvPr>
        </p:nvSpPr>
        <p:spPr>
          <a:xfrm>
            <a:off x="1373975" y="3582596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74" name="Google Shape;74;p18"/>
          <p:cNvSpPr txBox="1"/>
          <p:nvPr>
            <p:ph idx="3" type="body"/>
          </p:nvPr>
        </p:nvSpPr>
        <p:spPr>
          <a:xfrm>
            <a:off x="1373975" y="1140000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" name="Google Shape;75;p18"/>
          <p:cNvSpPr/>
          <p:nvPr/>
        </p:nvSpPr>
        <p:spPr>
          <a:xfrm>
            <a:off x="734713" y="1452088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1" sz="18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bullet-2">
  <p:cSld name="CUSTOM_3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idx="1" type="body"/>
          </p:nvPr>
        </p:nvSpPr>
        <p:spPr>
          <a:xfrm>
            <a:off x="4572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2" type="body"/>
          </p:nvPr>
        </p:nvSpPr>
        <p:spPr>
          <a:xfrm>
            <a:off x="32370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3" type="body"/>
          </p:nvPr>
        </p:nvSpPr>
        <p:spPr>
          <a:xfrm>
            <a:off x="60168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cxnSp>
        <p:nvCxnSpPr>
          <p:cNvPr id="81" name="Google Shape;81;p19"/>
          <p:cNvCxnSpPr/>
          <p:nvPr/>
        </p:nvCxnSpPr>
        <p:spPr>
          <a:xfrm>
            <a:off x="457200" y="1599075"/>
            <a:ext cx="0" cy="21999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9"/>
          <p:cNvCxnSpPr/>
          <p:nvPr/>
        </p:nvCxnSpPr>
        <p:spPr>
          <a:xfrm>
            <a:off x="3237000" y="1599075"/>
            <a:ext cx="0" cy="21999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9"/>
          <p:cNvCxnSpPr/>
          <p:nvPr/>
        </p:nvCxnSpPr>
        <p:spPr>
          <a:xfrm>
            <a:off x="6016800" y="1599075"/>
            <a:ext cx="0" cy="21999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bullet-3">
  <p:cSld name="CUSTOM_3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idx="1" type="body"/>
          </p:nvPr>
        </p:nvSpPr>
        <p:spPr>
          <a:xfrm>
            <a:off x="1373975" y="2361292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0"/>
          <p:cNvSpPr txBox="1"/>
          <p:nvPr>
            <p:ph idx="2" type="body"/>
          </p:nvPr>
        </p:nvSpPr>
        <p:spPr>
          <a:xfrm>
            <a:off x="1373975" y="3582596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20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88" name="Google Shape;88;p20"/>
          <p:cNvSpPr txBox="1"/>
          <p:nvPr>
            <p:ph idx="3" type="body"/>
          </p:nvPr>
        </p:nvSpPr>
        <p:spPr>
          <a:xfrm>
            <a:off x="1373975" y="1140000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9" name="Google Shape;89;p20"/>
          <p:cNvSpPr/>
          <p:nvPr/>
        </p:nvSpPr>
        <p:spPr>
          <a:xfrm>
            <a:off x="734713" y="1452100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1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0" name="Google Shape;90;p20"/>
          <p:cNvSpPr/>
          <p:nvPr/>
        </p:nvSpPr>
        <p:spPr>
          <a:xfrm>
            <a:off x="734700" y="2673413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1" name="Google Shape;91;p20"/>
          <p:cNvSpPr/>
          <p:nvPr/>
        </p:nvSpPr>
        <p:spPr>
          <a:xfrm>
            <a:off x="734725" y="3894738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3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bullet-3 1">
  <p:cSld name="CUSTOM_3_2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/>
          <p:nvPr>
            <p:ph idx="1" type="body"/>
          </p:nvPr>
        </p:nvSpPr>
        <p:spPr>
          <a:xfrm>
            <a:off x="457200" y="2361293"/>
            <a:ext cx="68625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2" type="body"/>
          </p:nvPr>
        </p:nvSpPr>
        <p:spPr>
          <a:xfrm>
            <a:off x="457200" y="3582599"/>
            <a:ext cx="68625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96" name="Google Shape;96;p21"/>
          <p:cNvSpPr txBox="1"/>
          <p:nvPr>
            <p:ph idx="3" type="body"/>
          </p:nvPr>
        </p:nvSpPr>
        <p:spPr>
          <a:xfrm>
            <a:off x="457200" y="1140000"/>
            <a:ext cx="68625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bullet-4">
  <p:cSld name="CUSTOM_3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489150" y="2727525"/>
            <a:ext cx="2606100" cy="18480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>
                <a:solidFill>
                  <a:schemeClr val="dk1"/>
                </a:solidFill>
              </a:defRPr>
            </a:lvl1pPr>
            <a:lvl2pPr indent="-304800" lvl="1" marL="9144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algn="ctr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9" name="Google Shape;99;p22"/>
          <p:cNvSpPr txBox="1"/>
          <p:nvPr>
            <p:ph idx="2" type="body"/>
          </p:nvPr>
        </p:nvSpPr>
        <p:spPr>
          <a:xfrm>
            <a:off x="3268950" y="2727525"/>
            <a:ext cx="2606100" cy="18480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>
                <a:solidFill>
                  <a:schemeClr val="dk1"/>
                </a:solidFill>
              </a:defRPr>
            </a:lvl1pPr>
            <a:lvl2pPr indent="-304800" lvl="1" marL="9144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algn="ctr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0" name="Google Shape;100;p22"/>
          <p:cNvSpPr txBox="1"/>
          <p:nvPr>
            <p:ph idx="3" type="body"/>
          </p:nvPr>
        </p:nvSpPr>
        <p:spPr>
          <a:xfrm>
            <a:off x="6048750" y="2727525"/>
            <a:ext cx="2606100" cy="18480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>
                <a:solidFill>
                  <a:schemeClr val="dk1"/>
                </a:solidFill>
              </a:defRPr>
            </a:lvl1pPr>
            <a:lvl2pPr indent="-304800" lvl="1" marL="9144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algn="ctr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1" name="Google Shape;101;p22"/>
          <p:cNvSpPr/>
          <p:nvPr/>
        </p:nvSpPr>
        <p:spPr>
          <a:xfrm>
            <a:off x="1333794" y="1597025"/>
            <a:ext cx="916800" cy="916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1</a:t>
            </a:r>
            <a:endParaRPr b="1" sz="2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02" name="Google Shape;102;p22"/>
          <p:cNvSpPr/>
          <p:nvPr/>
        </p:nvSpPr>
        <p:spPr>
          <a:xfrm>
            <a:off x="4113597" y="1597025"/>
            <a:ext cx="916800" cy="916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</a:t>
            </a:r>
            <a:endParaRPr b="1" sz="2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03" name="Google Shape;103;p22"/>
          <p:cNvSpPr/>
          <p:nvPr/>
        </p:nvSpPr>
        <p:spPr>
          <a:xfrm>
            <a:off x="6893399" y="1597025"/>
            <a:ext cx="916800" cy="916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3</a:t>
            </a:r>
            <a:endParaRPr b="1" sz="2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04" name="Google Shape;104;p22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bullet-5">
  <p:cSld name="CUSTOM_3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457200" y="1834125"/>
            <a:ext cx="2606100" cy="2273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875" spcFirstLastPara="1" rIns="137150" wrap="square" tIns="18287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7" name="Google Shape;107;p23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08" name="Google Shape;108;p23"/>
          <p:cNvSpPr/>
          <p:nvPr/>
        </p:nvSpPr>
        <p:spPr>
          <a:xfrm>
            <a:off x="457204" y="1472400"/>
            <a:ext cx="476700" cy="3618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64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1</a:t>
            </a:r>
            <a:endParaRPr b="1"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09" name="Google Shape;109;p23"/>
          <p:cNvSpPr/>
          <p:nvPr/>
        </p:nvSpPr>
        <p:spPr>
          <a:xfrm>
            <a:off x="3237004" y="1472400"/>
            <a:ext cx="476700" cy="3618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64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</a:t>
            </a:r>
            <a:endParaRPr b="1"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10" name="Google Shape;110;p23"/>
          <p:cNvSpPr/>
          <p:nvPr/>
        </p:nvSpPr>
        <p:spPr>
          <a:xfrm>
            <a:off x="6016804" y="1472400"/>
            <a:ext cx="476700" cy="3618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64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3</a:t>
            </a:r>
            <a:endParaRPr b="1"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11" name="Google Shape;111;p23"/>
          <p:cNvSpPr txBox="1"/>
          <p:nvPr>
            <p:ph idx="2" type="body"/>
          </p:nvPr>
        </p:nvSpPr>
        <p:spPr>
          <a:xfrm>
            <a:off x="3237000" y="1834125"/>
            <a:ext cx="2606100" cy="2273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875" spcFirstLastPara="1" rIns="137150" wrap="square" tIns="18287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3" type="body"/>
          </p:nvPr>
        </p:nvSpPr>
        <p:spPr>
          <a:xfrm>
            <a:off x="6016800" y="1834125"/>
            <a:ext cx="2606100" cy="2273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875" spcFirstLastPara="1" rIns="137150" wrap="square" tIns="18287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section-1">
  <p:cSld name="CUSTOM_3_2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/>
          <p:nvPr/>
        </p:nvSpPr>
        <p:spPr>
          <a:xfrm>
            <a:off x="457350" y="1370700"/>
            <a:ext cx="2606100" cy="3201300"/>
          </a:xfrm>
          <a:prstGeom prst="rect">
            <a:avLst/>
          </a:prstGeom>
          <a:solidFill>
            <a:srgbClr val="FFFFFF">
              <a:alpha val="19620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5" name="Google Shape;115;p24"/>
          <p:cNvSpPr/>
          <p:nvPr/>
        </p:nvSpPr>
        <p:spPr>
          <a:xfrm>
            <a:off x="3237075" y="1370700"/>
            <a:ext cx="2606100" cy="3201300"/>
          </a:xfrm>
          <a:prstGeom prst="rect">
            <a:avLst/>
          </a:prstGeom>
          <a:solidFill>
            <a:srgbClr val="FFFFFF">
              <a:alpha val="19620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Hanken Grotesk SemiBold"/>
              <a:ea typeface="Hanken Grotesk SemiBold"/>
              <a:cs typeface="Hanken Grotesk SemiBold"/>
              <a:sym typeface="Hanken Grotesk SemiBold"/>
            </a:endParaRPr>
          </a:p>
        </p:txBody>
      </p:sp>
      <p:sp>
        <p:nvSpPr>
          <p:cNvPr id="116" name="Google Shape;116;p24"/>
          <p:cNvSpPr/>
          <p:nvPr/>
        </p:nvSpPr>
        <p:spPr>
          <a:xfrm>
            <a:off x="6016800" y="1370700"/>
            <a:ext cx="2606100" cy="3201300"/>
          </a:xfrm>
          <a:prstGeom prst="rect">
            <a:avLst/>
          </a:prstGeom>
          <a:solidFill>
            <a:srgbClr val="FFFFFF">
              <a:alpha val="19620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" name="Google Shape;117;p24"/>
          <p:cNvSpPr txBox="1"/>
          <p:nvPr>
            <p:ph idx="1" type="body"/>
          </p:nvPr>
        </p:nvSpPr>
        <p:spPr>
          <a:xfrm>
            <a:off x="457200" y="1902000"/>
            <a:ext cx="2606100" cy="26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8" name="Google Shape;118;p24"/>
          <p:cNvSpPr txBox="1"/>
          <p:nvPr>
            <p:ph idx="2" type="body"/>
          </p:nvPr>
        </p:nvSpPr>
        <p:spPr>
          <a:xfrm>
            <a:off x="3237075" y="1901900"/>
            <a:ext cx="2606100" cy="26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9" name="Google Shape;119;p24"/>
          <p:cNvSpPr txBox="1"/>
          <p:nvPr>
            <p:ph idx="3" type="body"/>
          </p:nvPr>
        </p:nvSpPr>
        <p:spPr>
          <a:xfrm>
            <a:off x="6016800" y="1902000"/>
            <a:ext cx="2606100" cy="26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0" name="Google Shape;120;p24"/>
          <p:cNvSpPr txBox="1"/>
          <p:nvPr>
            <p:ph idx="4" type="subTitle"/>
          </p:nvPr>
        </p:nvSpPr>
        <p:spPr>
          <a:xfrm>
            <a:off x="457200" y="1370125"/>
            <a:ext cx="2606100" cy="572700"/>
          </a:xfrm>
          <a:prstGeom prst="rect">
            <a:avLst/>
          </a:prstGeom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5" type="subTitle"/>
          </p:nvPr>
        </p:nvSpPr>
        <p:spPr>
          <a:xfrm>
            <a:off x="3237000" y="1370125"/>
            <a:ext cx="2606100" cy="572700"/>
          </a:xfrm>
          <a:prstGeom prst="rect">
            <a:avLst/>
          </a:prstGeom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6" type="subTitle"/>
          </p:nvPr>
        </p:nvSpPr>
        <p:spPr>
          <a:xfrm>
            <a:off x="6016800" y="1370125"/>
            <a:ext cx="2606100" cy="572700"/>
          </a:xfrm>
          <a:prstGeom prst="rect">
            <a:avLst/>
          </a:prstGeom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section-2">
  <p:cSld name="CUSTOM_3_2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457200" y="2132925"/>
            <a:ext cx="2606100" cy="24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>
                <a:solidFill>
                  <a:schemeClr val="dk1"/>
                </a:solidFill>
              </a:defRPr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6" name="Google Shape;126;p25"/>
          <p:cNvSpPr txBox="1"/>
          <p:nvPr>
            <p:ph idx="2" type="subTitle"/>
          </p:nvPr>
        </p:nvSpPr>
        <p:spPr>
          <a:xfrm>
            <a:off x="457200" y="1477250"/>
            <a:ext cx="2606100" cy="531300"/>
          </a:xfrm>
          <a:prstGeom prst="rect">
            <a:avLst/>
          </a:prstGeom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" name="Google Shape;127;p25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3" type="body"/>
          </p:nvPr>
        </p:nvSpPr>
        <p:spPr>
          <a:xfrm>
            <a:off x="3268950" y="2132925"/>
            <a:ext cx="2606100" cy="24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>
                <a:solidFill>
                  <a:schemeClr val="dk1"/>
                </a:solidFill>
              </a:defRPr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4" type="subTitle"/>
          </p:nvPr>
        </p:nvSpPr>
        <p:spPr>
          <a:xfrm>
            <a:off x="3268950" y="1477250"/>
            <a:ext cx="2606100" cy="531300"/>
          </a:xfrm>
          <a:prstGeom prst="rect">
            <a:avLst/>
          </a:prstGeom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5" type="body"/>
          </p:nvPr>
        </p:nvSpPr>
        <p:spPr>
          <a:xfrm>
            <a:off x="6080700" y="2132925"/>
            <a:ext cx="2606100" cy="24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>
                <a:solidFill>
                  <a:schemeClr val="dk1"/>
                </a:solidFill>
              </a:defRPr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1" name="Google Shape;131;p25"/>
          <p:cNvSpPr txBox="1"/>
          <p:nvPr>
            <p:ph idx="6" type="subTitle"/>
          </p:nvPr>
        </p:nvSpPr>
        <p:spPr>
          <a:xfrm>
            <a:off x="6080700" y="1477250"/>
            <a:ext cx="2606100" cy="531300"/>
          </a:xfrm>
          <a:prstGeom prst="rect">
            <a:avLst/>
          </a:prstGeom>
        </p:spPr>
        <p:txBody>
          <a:bodyPr anchorCtr="0" anchor="t" bIns="91425" lIns="137150" spcFirstLastPara="1" rIns="137150" wrap="square" tIns="18287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section-3">
  <p:cSld name="CUSTOM_3_2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/>
          <p:nvPr/>
        </p:nvSpPr>
        <p:spPr>
          <a:xfrm>
            <a:off x="-6250" y="143750"/>
            <a:ext cx="9150300" cy="4857300"/>
          </a:xfrm>
          <a:prstGeom prst="rect">
            <a:avLst/>
          </a:prstGeom>
          <a:solidFill>
            <a:srgbClr val="FFFFFF">
              <a:alpha val="9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6"/>
          <p:cNvSpPr txBox="1"/>
          <p:nvPr>
            <p:ph idx="1" type="body"/>
          </p:nvPr>
        </p:nvSpPr>
        <p:spPr>
          <a:xfrm>
            <a:off x="2064350" y="1140000"/>
            <a:ext cx="52521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5" name="Google Shape;135;p26"/>
          <p:cNvSpPr txBox="1"/>
          <p:nvPr>
            <p:ph idx="2" type="body"/>
          </p:nvPr>
        </p:nvSpPr>
        <p:spPr>
          <a:xfrm>
            <a:off x="2064350" y="2361288"/>
            <a:ext cx="52521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6" name="Google Shape;136;p26"/>
          <p:cNvSpPr txBox="1"/>
          <p:nvPr>
            <p:ph idx="3" type="subTitle"/>
          </p:nvPr>
        </p:nvSpPr>
        <p:spPr>
          <a:xfrm>
            <a:off x="457200" y="1140100"/>
            <a:ext cx="14040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6"/>
          <p:cNvSpPr txBox="1"/>
          <p:nvPr>
            <p:ph idx="4" type="subTitle"/>
          </p:nvPr>
        </p:nvSpPr>
        <p:spPr>
          <a:xfrm>
            <a:off x="457200" y="2361338"/>
            <a:ext cx="14040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6"/>
          <p:cNvSpPr txBox="1"/>
          <p:nvPr>
            <p:ph idx="5" type="subTitle"/>
          </p:nvPr>
        </p:nvSpPr>
        <p:spPr>
          <a:xfrm>
            <a:off x="457200" y="3582600"/>
            <a:ext cx="14040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6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0" name="Google Shape;140;p26"/>
          <p:cNvSpPr txBox="1"/>
          <p:nvPr>
            <p:ph idx="6" type="body"/>
          </p:nvPr>
        </p:nvSpPr>
        <p:spPr>
          <a:xfrm>
            <a:off x="2064350" y="3582588"/>
            <a:ext cx="52521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">
  <p:cSld name="CUSTOM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/>
          <p:nvPr/>
        </p:nvSpPr>
        <p:spPr>
          <a:xfrm>
            <a:off x="-6250" y="143750"/>
            <a:ext cx="9150300" cy="4857300"/>
          </a:xfrm>
          <a:prstGeom prst="rect">
            <a:avLst/>
          </a:prstGeom>
          <a:solidFill>
            <a:srgbClr val="FFFFFF">
              <a:alpha val="9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7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457200" y="1834900"/>
            <a:ext cx="3776100" cy="27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 sz="14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◦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145" name="Google Shape;145;p27"/>
          <p:cNvSpPr txBox="1"/>
          <p:nvPr>
            <p:ph idx="2" type="body"/>
          </p:nvPr>
        </p:nvSpPr>
        <p:spPr>
          <a:xfrm>
            <a:off x="4800400" y="1834900"/>
            <a:ext cx="3776100" cy="27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 sz="14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◦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146" name="Google Shape;146;p27"/>
          <p:cNvSpPr txBox="1"/>
          <p:nvPr>
            <p:ph idx="3" type="subTitle"/>
          </p:nvPr>
        </p:nvSpPr>
        <p:spPr>
          <a:xfrm>
            <a:off x="457200" y="1164900"/>
            <a:ext cx="3776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7" name="Google Shape;147;p27"/>
          <p:cNvSpPr txBox="1"/>
          <p:nvPr>
            <p:ph idx="4" type="subTitle"/>
          </p:nvPr>
        </p:nvSpPr>
        <p:spPr>
          <a:xfrm>
            <a:off x="4800400" y="1164900"/>
            <a:ext cx="3776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288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 1">
  <p:cSld name="CUSTOM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457200" y="1834900"/>
            <a:ext cx="3776100" cy="27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 sz="14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◦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151" name="Google Shape;151;p28"/>
          <p:cNvSpPr txBox="1"/>
          <p:nvPr>
            <p:ph idx="2" type="body"/>
          </p:nvPr>
        </p:nvSpPr>
        <p:spPr>
          <a:xfrm>
            <a:off x="4800400" y="1834900"/>
            <a:ext cx="3776100" cy="27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 sz="14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◦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152" name="Google Shape;152;p28"/>
          <p:cNvSpPr txBox="1"/>
          <p:nvPr>
            <p:ph idx="3" type="subTitle"/>
          </p:nvPr>
        </p:nvSpPr>
        <p:spPr>
          <a:xfrm>
            <a:off x="457200" y="1164900"/>
            <a:ext cx="3776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3" name="Google Shape;153;p28"/>
          <p:cNvSpPr txBox="1"/>
          <p:nvPr>
            <p:ph idx="4" type="subTitle"/>
          </p:nvPr>
        </p:nvSpPr>
        <p:spPr>
          <a:xfrm>
            <a:off x="4800400" y="1164900"/>
            <a:ext cx="37761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anken Grotesk SemiBold"/>
              <a:buNone/>
              <a:defRPr sz="1600">
                <a:solidFill>
                  <a:schemeClr val="accent1"/>
                </a:solidFill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288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/>
          <p:nvPr/>
        </p:nvSpPr>
        <p:spPr>
          <a:xfrm>
            <a:off x="-7275" y="-21825"/>
            <a:ext cx="9144000" cy="5143500"/>
          </a:xfrm>
          <a:prstGeom prst="rect">
            <a:avLst/>
          </a:prstGeom>
          <a:solidFill>
            <a:srgbClr val="FFFFFF">
              <a:alpha val="4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9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bullet-1 1">
  <p:cSld name="CUSTOM_3_2_3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457200" y="2361293"/>
            <a:ext cx="68625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1" name="Google Shape;161;p31"/>
          <p:cNvSpPr txBox="1"/>
          <p:nvPr>
            <p:ph idx="2" type="body"/>
          </p:nvPr>
        </p:nvSpPr>
        <p:spPr>
          <a:xfrm>
            <a:off x="457200" y="3582599"/>
            <a:ext cx="68625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2" name="Google Shape;162;p31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63" name="Google Shape;163;p31"/>
          <p:cNvSpPr txBox="1"/>
          <p:nvPr>
            <p:ph idx="3" type="body"/>
          </p:nvPr>
        </p:nvSpPr>
        <p:spPr>
          <a:xfrm>
            <a:off x="457200" y="1140000"/>
            <a:ext cx="68625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bullet-6">
  <p:cSld name="CUSTOM_3_2_1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/>
          <p:nvPr>
            <p:ph idx="1" type="body"/>
          </p:nvPr>
        </p:nvSpPr>
        <p:spPr>
          <a:xfrm>
            <a:off x="4572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6" name="Google Shape;166;p32"/>
          <p:cNvSpPr txBox="1"/>
          <p:nvPr>
            <p:ph idx="2" type="body"/>
          </p:nvPr>
        </p:nvSpPr>
        <p:spPr>
          <a:xfrm>
            <a:off x="32370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7" name="Google Shape;167;p32"/>
          <p:cNvSpPr txBox="1"/>
          <p:nvPr>
            <p:ph idx="3" type="body"/>
          </p:nvPr>
        </p:nvSpPr>
        <p:spPr>
          <a:xfrm>
            <a:off x="60168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1pPr>
            <a:lvl2pPr indent="-3175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8" name="Google Shape;168;p32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Hanken Grotesk"/>
              <a:buNone/>
              <a:defRPr b="1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nken Grotesk"/>
              <a:buNone/>
              <a:defRPr sz="2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anken Grotesk"/>
              <a:buChar char="●"/>
              <a:defRPr sz="18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anken Grotesk"/>
              <a:buChar char="○"/>
              <a:defRPr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anken Grotesk"/>
              <a:buChar char="■"/>
              <a:defRPr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anken Grotesk"/>
              <a:buChar char="●"/>
              <a:defRPr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anken Grotesk"/>
              <a:buChar char="○"/>
              <a:defRPr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anken Grotesk"/>
              <a:buChar char="■"/>
              <a:defRPr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anken Grotesk"/>
              <a:buChar char="●"/>
              <a:defRPr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anken Grotesk"/>
              <a:buChar char="○"/>
              <a:defRPr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anken Grotesk"/>
              <a:buChar char="■"/>
              <a:defRPr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/>
          <p:nvPr>
            <p:ph type="ctrTitle"/>
          </p:nvPr>
        </p:nvSpPr>
        <p:spPr>
          <a:xfrm>
            <a:off x="1100550" y="1563750"/>
            <a:ext cx="7031700" cy="201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Irish Literature - Text &amp; Context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Introduction </a:t>
            </a:r>
            <a:endParaRPr/>
          </a:p>
        </p:txBody>
      </p:sp>
      <p:sp>
        <p:nvSpPr>
          <p:cNvPr id="174" name="Google Shape;174;p33"/>
          <p:cNvSpPr txBox="1"/>
          <p:nvPr/>
        </p:nvSpPr>
        <p:spPr>
          <a:xfrm>
            <a:off x="1100550" y="4092775"/>
            <a:ext cx="4659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MKCW</a:t>
            </a:r>
            <a:endParaRPr sz="20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20"/>
              <a:t>Course Objectives</a:t>
            </a:r>
            <a:endParaRPr sz="2520"/>
          </a:p>
        </p:txBody>
      </p:sp>
      <p:sp>
        <p:nvSpPr>
          <p:cNvPr id="180" name="Google Shape;180;p34"/>
          <p:cNvSpPr txBox="1"/>
          <p:nvPr>
            <p:ph idx="4294967295" type="body"/>
          </p:nvPr>
        </p:nvSpPr>
        <p:spPr>
          <a:xfrm>
            <a:off x="2749850" y="1292400"/>
            <a:ext cx="5937000" cy="986100"/>
          </a:xfrm>
          <a:prstGeom prst="rect">
            <a:avLst/>
          </a:prstGeom>
          <a:solidFill>
            <a:srgbClr val="FFFFFF">
              <a:alpha val="19620"/>
            </a:srgbClr>
          </a:solidFill>
        </p:spPr>
        <p:txBody>
          <a:bodyPr anchorCtr="0" anchor="ctr" bIns="91425" lIns="365750" spcFirstLastPara="1" rIns="18287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100"/>
              <a:t>To increase levels of understanding and awareness of the subject authors and their works with particular emphasis on text and context.</a:t>
            </a:r>
            <a:endParaRPr sz="1100"/>
          </a:p>
        </p:txBody>
      </p:sp>
      <p:sp>
        <p:nvSpPr>
          <p:cNvPr id="181" name="Google Shape;181;p34"/>
          <p:cNvSpPr txBox="1"/>
          <p:nvPr>
            <p:ph idx="4294967295" type="body"/>
          </p:nvPr>
        </p:nvSpPr>
        <p:spPr>
          <a:xfrm>
            <a:off x="2749850" y="2399381"/>
            <a:ext cx="5937000" cy="986100"/>
          </a:xfrm>
          <a:prstGeom prst="rect">
            <a:avLst/>
          </a:prstGeom>
          <a:solidFill>
            <a:srgbClr val="FFFFFF">
              <a:alpha val="19620"/>
            </a:srgbClr>
          </a:solidFill>
        </p:spPr>
        <p:txBody>
          <a:bodyPr anchorCtr="0" anchor="ctr" bIns="91425" lIns="365750" spcFirstLastPara="1" rIns="18287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100"/>
              <a:t>To develop and find areas that will be of further interest for future study, such as special periods or authors within the course.</a:t>
            </a:r>
            <a:endParaRPr sz="1100"/>
          </a:p>
        </p:txBody>
      </p:sp>
      <p:sp>
        <p:nvSpPr>
          <p:cNvPr id="182" name="Google Shape;182;p34"/>
          <p:cNvSpPr txBox="1"/>
          <p:nvPr>
            <p:ph idx="4294967295" type="subTitle"/>
          </p:nvPr>
        </p:nvSpPr>
        <p:spPr>
          <a:xfrm>
            <a:off x="457200" y="1292500"/>
            <a:ext cx="2292600" cy="986100"/>
          </a:xfrm>
          <a:prstGeom prst="rect">
            <a:avLst/>
          </a:prstGeom>
          <a:solidFill>
            <a:srgbClr val="FFFFFF">
              <a:alpha val="19620"/>
            </a:srgbClr>
          </a:solidFill>
        </p:spPr>
        <p:txBody>
          <a:bodyPr anchorCtr="0" anchor="ctr" bIns="91425" lIns="18287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300"/>
              <a:t>Increase levels of understanding and awareness</a:t>
            </a:r>
            <a:endParaRPr sz="1300"/>
          </a:p>
        </p:txBody>
      </p:sp>
      <p:sp>
        <p:nvSpPr>
          <p:cNvPr id="183" name="Google Shape;183;p34"/>
          <p:cNvSpPr txBox="1"/>
          <p:nvPr>
            <p:ph idx="4294967295" type="subTitle"/>
          </p:nvPr>
        </p:nvSpPr>
        <p:spPr>
          <a:xfrm>
            <a:off x="457200" y="2399425"/>
            <a:ext cx="2292600" cy="986100"/>
          </a:xfrm>
          <a:prstGeom prst="rect">
            <a:avLst/>
          </a:prstGeom>
          <a:solidFill>
            <a:srgbClr val="FFFFFF">
              <a:alpha val="19620"/>
            </a:srgbClr>
          </a:solidFill>
        </p:spPr>
        <p:txBody>
          <a:bodyPr anchorCtr="0" anchor="ctr" bIns="91425" lIns="18287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300"/>
              <a:t>Develop areas of interest for future study</a:t>
            </a:r>
            <a:endParaRPr sz="1300"/>
          </a:p>
        </p:txBody>
      </p:sp>
      <p:sp>
        <p:nvSpPr>
          <p:cNvPr id="184" name="Google Shape;184;p34"/>
          <p:cNvSpPr txBox="1"/>
          <p:nvPr>
            <p:ph idx="4294967295" type="subTitle"/>
          </p:nvPr>
        </p:nvSpPr>
        <p:spPr>
          <a:xfrm>
            <a:off x="457200" y="3506400"/>
            <a:ext cx="2292600" cy="986100"/>
          </a:xfrm>
          <a:prstGeom prst="rect">
            <a:avLst/>
          </a:prstGeom>
          <a:solidFill>
            <a:srgbClr val="FFFFFF">
              <a:alpha val="19620"/>
            </a:srgbClr>
          </a:solidFill>
        </p:spPr>
        <p:txBody>
          <a:bodyPr anchorCtr="0" anchor="ctr" bIns="91425" lIns="18287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300"/>
              <a:t>Enhance research and scholarship capabilities</a:t>
            </a:r>
            <a:endParaRPr sz="1300"/>
          </a:p>
        </p:txBody>
      </p:sp>
      <p:sp>
        <p:nvSpPr>
          <p:cNvPr id="185" name="Google Shape;185;p34"/>
          <p:cNvSpPr txBox="1"/>
          <p:nvPr>
            <p:ph idx="4294967295" type="body"/>
          </p:nvPr>
        </p:nvSpPr>
        <p:spPr>
          <a:xfrm>
            <a:off x="2749850" y="3506400"/>
            <a:ext cx="5937000" cy="986100"/>
          </a:xfrm>
          <a:prstGeom prst="rect">
            <a:avLst/>
          </a:prstGeom>
          <a:solidFill>
            <a:srgbClr val="FFFFFF">
              <a:alpha val="19620"/>
            </a:srgbClr>
          </a:solidFill>
        </p:spPr>
        <p:txBody>
          <a:bodyPr anchorCtr="0" anchor="ctr" bIns="91425" lIns="365750" spcFirstLastPara="1" rIns="18287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100"/>
              <a:t>To increase research and scholarship capabilities through the development of a series of draft essays that may be developed into more substantial written work.</a:t>
            </a:r>
            <a:endParaRPr sz="1100"/>
          </a:p>
        </p:txBody>
      </p:sp>
      <p:sp>
        <p:nvSpPr>
          <p:cNvPr id="186" name="Google Shape;186;p34"/>
          <p:cNvSpPr/>
          <p:nvPr/>
        </p:nvSpPr>
        <p:spPr>
          <a:xfrm>
            <a:off x="2674650" y="1717900"/>
            <a:ext cx="135000" cy="135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4"/>
          <p:cNvSpPr/>
          <p:nvPr/>
        </p:nvSpPr>
        <p:spPr>
          <a:xfrm>
            <a:off x="2674650" y="2824850"/>
            <a:ext cx="135000" cy="135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4"/>
          <p:cNvSpPr/>
          <p:nvPr/>
        </p:nvSpPr>
        <p:spPr>
          <a:xfrm>
            <a:off x="2674650" y="3931750"/>
            <a:ext cx="135000" cy="135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/>
          <p:nvPr>
            <p:ph idx="3" type="body"/>
          </p:nvPr>
        </p:nvSpPr>
        <p:spPr>
          <a:xfrm>
            <a:off x="6016800" y="1481925"/>
            <a:ext cx="2606100" cy="2865600"/>
          </a:xfrm>
          <a:prstGeom prst="rect">
            <a:avLst/>
          </a:prstGeom>
          <a:solidFill>
            <a:srgbClr val="FFFFFF">
              <a:alpha val="75000"/>
            </a:srgbClr>
          </a:solidFill>
        </p:spPr>
        <p:txBody>
          <a:bodyPr anchorCtr="0" anchor="t" bIns="91425" lIns="137150" spcFirstLastPara="1" rIns="137150" wrap="square" tIns="18287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solidFill>
                  <a:schemeClr val="lt1"/>
                </a:solidFill>
              </a:rPr>
              <a:t>Examine the impact of leaving Ireland on the development of Irish literature during this period.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4" name="Google Shape;194;p35"/>
          <p:cNvSpPr txBox="1"/>
          <p:nvPr>
            <p:ph idx="2" type="body"/>
          </p:nvPr>
        </p:nvSpPr>
        <p:spPr>
          <a:xfrm>
            <a:off x="3237000" y="1481925"/>
            <a:ext cx="2606100" cy="2865600"/>
          </a:xfrm>
          <a:prstGeom prst="rect">
            <a:avLst/>
          </a:prstGeom>
          <a:solidFill>
            <a:srgbClr val="FFFFFF">
              <a:alpha val="75000"/>
            </a:srgbClr>
          </a:solidFill>
        </p:spPr>
        <p:txBody>
          <a:bodyPr anchorCtr="0" anchor="t" bIns="91425" lIns="137150" spcFirstLastPara="1" rIns="137150" wrap="square" tIns="18287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solidFill>
                  <a:schemeClr val="lt1"/>
                </a:solidFill>
              </a:rPr>
              <a:t>Discuss the reasons why writers felt compelled to leave Ireland to pursue their art.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5" name="Google Shape;195;p35"/>
          <p:cNvSpPr txBox="1"/>
          <p:nvPr>
            <p:ph idx="1" type="body"/>
          </p:nvPr>
        </p:nvSpPr>
        <p:spPr>
          <a:xfrm>
            <a:off x="457200" y="1481925"/>
            <a:ext cx="2606100" cy="286560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txBody>
          <a:bodyPr anchorCtr="0" anchor="t" bIns="91425" lIns="137150" spcFirstLastPara="1" rIns="137150" wrap="square" tIns="18287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>
                <a:solidFill>
                  <a:schemeClr val="lt1"/>
                </a:solidFill>
              </a:rPr>
              <a:t>Explore the theme of leaving Ireland among writers in the late 19th century.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GB">
                <a:solidFill>
                  <a:schemeClr val="lt1"/>
                </a:solidFill>
              </a:rPr>
              <a:t>Subject Author - Hannah Lynch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SzPts val="1018"/>
              <a:buNone/>
            </a:pPr>
            <a:r>
              <a:rPr lang="en-GB">
                <a:solidFill>
                  <a:schemeClr val="lt1"/>
                </a:solidFill>
              </a:rPr>
              <a:t>Subject Text - Autobiography of a Child, Dodd, Mead &amp; Company 1899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6" name="Google Shape;196;p35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20">
                <a:solidFill>
                  <a:schemeClr val="dk1"/>
                </a:solidFill>
              </a:rPr>
              <a:t>Week 2: 'Leaving Home' - 19th Century Ireland</a:t>
            </a:r>
            <a:endParaRPr sz="2520">
              <a:solidFill>
                <a:schemeClr val="dk1"/>
              </a:solidFill>
            </a:endParaRPr>
          </a:p>
        </p:txBody>
      </p:sp>
      <p:cxnSp>
        <p:nvCxnSpPr>
          <p:cNvPr id="197" name="Google Shape;197;p35"/>
          <p:cNvCxnSpPr/>
          <p:nvPr/>
        </p:nvCxnSpPr>
        <p:spPr>
          <a:xfrm flipH="1" rot="10800000">
            <a:off x="457200" y="4352400"/>
            <a:ext cx="2606100" cy="21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35"/>
          <p:cNvCxnSpPr/>
          <p:nvPr/>
        </p:nvCxnSpPr>
        <p:spPr>
          <a:xfrm flipH="1" rot="10800000">
            <a:off x="3237000" y="4352400"/>
            <a:ext cx="2606100" cy="2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35"/>
          <p:cNvCxnSpPr/>
          <p:nvPr/>
        </p:nvCxnSpPr>
        <p:spPr>
          <a:xfrm flipH="1" rot="10800000">
            <a:off x="6016800" y="4352400"/>
            <a:ext cx="2606100" cy="21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>
            <p:ph idx="1" type="body"/>
          </p:nvPr>
        </p:nvSpPr>
        <p:spPr>
          <a:xfrm>
            <a:off x="1373975" y="2361292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Main themes and characteristics of Modernist Writing in early 20th century Ireland</a:t>
            </a:r>
            <a:endParaRPr/>
          </a:p>
        </p:txBody>
      </p:sp>
      <p:sp>
        <p:nvSpPr>
          <p:cNvPr id="205" name="Google Shape;205;p36"/>
          <p:cNvSpPr txBox="1"/>
          <p:nvPr>
            <p:ph idx="2" type="body"/>
          </p:nvPr>
        </p:nvSpPr>
        <p:spPr>
          <a:xfrm>
            <a:off x="1373975" y="3582596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Subject Text - 'The Dead' GR,1914</a:t>
            </a:r>
            <a:endParaRPr/>
          </a:p>
        </p:txBody>
      </p:sp>
      <p:sp>
        <p:nvSpPr>
          <p:cNvPr id="206" name="Google Shape;206;p36"/>
          <p:cNvSpPr txBox="1"/>
          <p:nvPr>
            <p:ph idx="3" type="body"/>
          </p:nvPr>
        </p:nvSpPr>
        <p:spPr>
          <a:xfrm>
            <a:off x="1373975" y="1140000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SzPts val="1018"/>
              <a:buNone/>
            </a:pPr>
            <a:r>
              <a:rPr lang="en-GB"/>
              <a:t>Subject Author - James Joyce</a:t>
            </a:r>
            <a:endParaRPr/>
          </a:p>
        </p:txBody>
      </p:sp>
      <p:sp>
        <p:nvSpPr>
          <p:cNvPr id="207" name="Google Shape;207;p36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20"/>
              <a:t>Week 3: 'The Living and The Dead' - Early 20th Century Ireland</a:t>
            </a:r>
            <a:endParaRPr sz="2520"/>
          </a:p>
        </p:txBody>
      </p:sp>
      <p:sp>
        <p:nvSpPr>
          <p:cNvPr id="208" name="Google Shape;208;p36"/>
          <p:cNvSpPr/>
          <p:nvPr/>
        </p:nvSpPr>
        <p:spPr>
          <a:xfrm>
            <a:off x="734713" y="1452100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1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09" name="Google Shape;209;p36"/>
          <p:cNvSpPr/>
          <p:nvPr/>
        </p:nvSpPr>
        <p:spPr>
          <a:xfrm>
            <a:off x="734700" y="2673413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10" name="Google Shape;210;p36"/>
          <p:cNvSpPr/>
          <p:nvPr/>
        </p:nvSpPr>
        <p:spPr>
          <a:xfrm>
            <a:off x="734725" y="3894738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3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20"/>
              <a:t>Week 4: 'The Jumping Irishman' - The Irish Free State &amp; Literature</a:t>
            </a:r>
            <a:endParaRPr sz="2520"/>
          </a:p>
        </p:txBody>
      </p:sp>
      <p:sp>
        <p:nvSpPr>
          <p:cNvPr id="216" name="Google Shape;216;p37"/>
          <p:cNvSpPr txBox="1"/>
          <p:nvPr>
            <p:ph idx="2" type="body"/>
          </p:nvPr>
        </p:nvSpPr>
        <p:spPr>
          <a:xfrm>
            <a:off x="457200" y="3549930"/>
            <a:ext cx="6862500" cy="92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Excerpts from Flann O'Brien's works will be provided, giving participants a taste of his distinctive writing and its connection to the Irish Free State.</a:t>
            </a:r>
            <a:endParaRPr/>
          </a:p>
        </p:txBody>
      </p:sp>
      <p:sp>
        <p:nvSpPr>
          <p:cNvPr id="217" name="Google Shape;217;p37"/>
          <p:cNvSpPr txBox="1"/>
          <p:nvPr>
            <p:ph idx="1" type="body"/>
          </p:nvPr>
        </p:nvSpPr>
        <p:spPr>
          <a:xfrm>
            <a:off x="457200" y="2399852"/>
            <a:ext cx="6862500" cy="92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Flann O'Brien, the subject author, was known for his satirical and absurdist writing style, which offered a unique perspective on the changing landscape of Ireland.</a:t>
            </a:r>
            <a:endParaRPr/>
          </a:p>
        </p:txBody>
      </p:sp>
      <p:sp>
        <p:nvSpPr>
          <p:cNvPr id="218" name="Google Shape;218;p37"/>
          <p:cNvSpPr txBox="1"/>
          <p:nvPr>
            <p:ph idx="3" type="body"/>
          </p:nvPr>
        </p:nvSpPr>
        <p:spPr>
          <a:xfrm>
            <a:off x="457200" y="1249775"/>
            <a:ext cx="6862500" cy="92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SzPts val="1018"/>
              <a:buNone/>
            </a:pPr>
            <a:r>
              <a:rPr lang="en-GB"/>
              <a:t>The Irish Free State marked a significant turning point in Irish literature, as authors began to explore themes of national identity and political turmoil.</a:t>
            </a:r>
            <a:endParaRPr sz="1400"/>
          </a:p>
        </p:txBody>
      </p:sp>
      <p:cxnSp>
        <p:nvCxnSpPr>
          <p:cNvPr id="219" name="Google Shape;219;p37"/>
          <p:cNvCxnSpPr/>
          <p:nvPr/>
        </p:nvCxnSpPr>
        <p:spPr>
          <a:xfrm>
            <a:off x="457200" y="2289111"/>
            <a:ext cx="7770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37"/>
          <p:cNvCxnSpPr/>
          <p:nvPr/>
        </p:nvCxnSpPr>
        <p:spPr>
          <a:xfrm>
            <a:off x="457200" y="3439189"/>
            <a:ext cx="7770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"/>
          <p:cNvSpPr txBox="1"/>
          <p:nvPr>
            <p:ph idx="1" type="body"/>
          </p:nvPr>
        </p:nvSpPr>
        <p:spPr>
          <a:xfrm>
            <a:off x="489150" y="2727525"/>
            <a:ext cx="2606100" cy="18480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Explore the impact of censorship on Irish Literature and its significance in shaping the works of Edna O'Brien.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6" name="Google Shape;226;p38"/>
          <p:cNvSpPr txBox="1"/>
          <p:nvPr>
            <p:ph idx="2" type="body"/>
          </p:nvPr>
        </p:nvSpPr>
        <p:spPr>
          <a:xfrm>
            <a:off x="3268950" y="2727525"/>
            <a:ext cx="2606100" cy="18480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Subject Text - The Country Girls, Hutchinson, 1960.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7" name="Google Shape;227;p38"/>
          <p:cNvSpPr txBox="1"/>
          <p:nvPr>
            <p:ph idx="3" type="body"/>
          </p:nvPr>
        </p:nvSpPr>
        <p:spPr>
          <a:xfrm>
            <a:off x="6048750" y="2727525"/>
            <a:ext cx="2606100" cy="18480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Subject Author - Edna O'Brien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8" name="Google Shape;228;p38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20"/>
              <a:t>Week 5: 'No sex please, We're Irish' - Censorship &amp; Irish Literature</a:t>
            </a:r>
            <a:endParaRPr sz="252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/>
          <p:nvPr>
            <p:ph idx="2" type="body"/>
          </p:nvPr>
        </p:nvSpPr>
        <p:spPr>
          <a:xfrm>
            <a:off x="910425" y="3582600"/>
            <a:ext cx="6858000" cy="986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/>
              <a:t>Discussing the significance of 'GUBU' in Irish literature during this period.</a:t>
            </a:r>
            <a:endParaRPr sz="1200"/>
          </a:p>
        </p:txBody>
      </p:sp>
      <p:sp>
        <p:nvSpPr>
          <p:cNvPr id="234" name="Google Shape;234;p39"/>
          <p:cNvSpPr txBox="1"/>
          <p:nvPr>
            <p:ph idx="1" type="body"/>
          </p:nvPr>
        </p:nvSpPr>
        <p:spPr>
          <a:xfrm>
            <a:off x="910425" y="2361300"/>
            <a:ext cx="6858000" cy="986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/>
              <a:t>Highlighting the subject author, John Banville, and his work 'The Book of Evidence'.</a:t>
            </a:r>
            <a:endParaRPr sz="1200"/>
          </a:p>
        </p:txBody>
      </p:sp>
      <p:sp>
        <p:nvSpPr>
          <p:cNvPr id="235" name="Google Shape;235;p39"/>
          <p:cNvSpPr txBox="1"/>
          <p:nvPr>
            <p:ph idx="3" type="body"/>
          </p:nvPr>
        </p:nvSpPr>
        <p:spPr>
          <a:xfrm>
            <a:off x="910425" y="1140000"/>
            <a:ext cx="6858000" cy="986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SzPts val="1018"/>
              <a:buNone/>
            </a:pPr>
            <a:r>
              <a:rPr lang="en-GB" sz="1200"/>
              <a:t>Exploring the impact of 1980s changes in Ireland on Irish literature.</a:t>
            </a:r>
            <a:endParaRPr sz="1200"/>
          </a:p>
        </p:txBody>
      </p:sp>
      <p:sp>
        <p:nvSpPr>
          <p:cNvPr id="236" name="Google Shape;236;p39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/>
              <a:t>Week 6: 'GUBU' - Irish Literature &amp; 1980s Changes in Ireland</a:t>
            </a:r>
            <a:endParaRPr sz="2500"/>
          </a:p>
        </p:txBody>
      </p:sp>
      <p:cxnSp>
        <p:nvCxnSpPr>
          <p:cNvPr id="237" name="Google Shape;237;p39"/>
          <p:cNvCxnSpPr/>
          <p:nvPr/>
        </p:nvCxnSpPr>
        <p:spPr>
          <a:xfrm>
            <a:off x="571450" y="1060200"/>
            <a:ext cx="0" cy="3588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39"/>
          <p:cNvCxnSpPr>
            <a:endCxn id="234" idx="1"/>
          </p:cNvCxnSpPr>
          <p:nvPr/>
        </p:nvCxnSpPr>
        <p:spPr>
          <a:xfrm>
            <a:off x="531525" y="2854350"/>
            <a:ext cx="378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239" name="Google Shape;239;p39"/>
          <p:cNvCxnSpPr>
            <a:endCxn id="233" idx="1"/>
          </p:cNvCxnSpPr>
          <p:nvPr/>
        </p:nvCxnSpPr>
        <p:spPr>
          <a:xfrm>
            <a:off x="531525" y="4075650"/>
            <a:ext cx="378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240" name="Google Shape;240;p39"/>
          <p:cNvCxnSpPr>
            <a:endCxn id="235" idx="1"/>
          </p:cNvCxnSpPr>
          <p:nvPr/>
        </p:nvCxnSpPr>
        <p:spPr>
          <a:xfrm>
            <a:off x="531525" y="1633050"/>
            <a:ext cx="378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0"/>
          <p:cNvSpPr txBox="1"/>
          <p:nvPr>
            <p:ph idx="1" type="body"/>
          </p:nvPr>
        </p:nvSpPr>
        <p:spPr>
          <a:xfrm>
            <a:off x="1373975" y="2361292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This session explores the impact of economic boom in Ireland on its literature and the works of Mike McCormack.</a:t>
            </a:r>
            <a:endParaRPr/>
          </a:p>
        </p:txBody>
      </p:sp>
      <p:sp>
        <p:nvSpPr>
          <p:cNvPr id="246" name="Google Shape;246;p40"/>
          <p:cNvSpPr txBox="1"/>
          <p:nvPr>
            <p:ph idx="2" type="body"/>
          </p:nvPr>
        </p:nvSpPr>
        <p:spPr>
          <a:xfrm>
            <a:off x="1373975" y="3582596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Subject Text - Solar Bones Tramp, 2016</a:t>
            </a:r>
            <a:endParaRPr/>
          </a:p>
        </p:txBody>
      </p:sp>
      <p:sp>
        <p:nvSpPr>
          <p:cNvPr id="247" name="Google Shape;247;p40"/>
          <p:cNvSpPr txBox="1"/>
          <p:nvPr>
            <p:ph idx="3" type="body"/>
          </p:nvPr>
        </p:nvSpPr>
        <p:spPr>
          <a:xfrm>
            <a:off x="1373975" y="1140000"/>
            <a:ext cx="5945700" cy="98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SzPts val="1018"/>
              <a:buNone/>
            </a:pPr>
            <a:r>
              <a:rPr lang="en-GB"/>
              <a:t>Subject Author - Mike McCormack</a:t>
            </a:r>
            <a:endParaRPr/>
          </a:p>
        </p:txBody>
      </p:sp>
      <p:sp>
        <p:nvSpPr>
          <p:cNvPr id="248" name="Google Shape;248;p40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20"/>
              <a:t>Week 7: 'The Lost Brown Envelope' -- Boom Ireland</a:t>
            </a:r>
            <a:endParaRPr sz="2520"/>
          </a:p>
        </p:txBody>
      </p:sp>
      <p:sp>
        <p:nvSpPr>
          <p:cNvPr id="249" name="Google Shape;249;p40"/>
          <p:cNvSpPr/>
          <p:nvPr/>
        </p:nvSpPr>
        <p:spPr>
          <a:xfrm>
            <a:off x="734713" y="1452100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1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50" name="Google Shape;250;p40"/>
          <p:cNvSpPr/>
          <p:nvPr/>
        </p:nvSpPr>
        <p:spPr>
          <a:xfrm>
            <a:off x="734700" y="2673413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51" name="Google Shape;251;p40"/>
          <p:cNvSpPr/>
          <p:nvPr/>
        </p:nvSpPr>
        <p:spPr>
          <a:xfrm>
            <a:off x="734725" y="3894738"/>
            <a:ext cx="361800" cy="3618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3</a:t>
            </a:r>
            <a:endParaRPr b="1" sz="1800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 txBox="1"/>
          <p:nvPr>
            <p:ph idx="5" type="body"/>
          </p:nvPr>
        </p:nvSpPr>
        <p:spPr>
          <a:xfrm>
            <a:off x="6080700" y="2132925"/>
            <a:ext cx="2606100" cy="24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Exploration of the impact of the Snowflakes Generation on Irish literature and its portrayal in contemporary works.</a:t>
            </a:r>
            <a:endParaRPr/>
          </a:p>
        </p:txBody>
      </p:sp>
      <p:sp>
        <p:nvSpPr>
          <p:cNvPr id="257" name="Google Shape;257;p41"/>
          <p:cNvSpPr txBox="1"/>
          <p:nvPr>
            <p:ph idx="3" type="body"/>
          </p:nvPr>
        </p:nvSpPr>
        <p:spPr>
          <a:xfrm>
            <a:off x="3268950" y="2132925"/>
            <a:ext cx="2606100" cy="24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Discussion of the subject author Naoise Dolan and her book 'Exciting Times' as a representative work of this theme.</a:t>
            </a:r>
            <a:endParaRPr/>
          </a:p>
        </p:txBody>
      </p:sp>
      <p:sp>
        <p:nvSpPr>
          <p:cNvPr id="258" name="Google Shape;258;p41"/>
          <p:cNvSpPr txBox="1"/>
          <p:nvPr>
            <p:ph idx="1" type="body"/>
          </p:nvPr>
        </p:nvSpPr>
        <p:spPr>
          <a:xfrm>
            <a:off x="457200" y="2132925"/>
            <a:ext cx="2606100" cy="24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SzPts val="1018"/>
              <a:buNone/>
            </a:pPr>
            <a:r>
              <a:rPr lang="en-GB"/>
              <a:t>Introduction to the theme of 'Exciting Times' in Irish Literature and its connection to the Snowflakes Generation.</a:t>
            </a:r>
            <a:endParaRPr sz="1400"/>
          </a:p>
        </p:txBody>
      </p:sp>
      <p:sp>
        <p:nvSpPr>
          <p:cNvPr id="259" name="Google Shape;259;p41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</a:rPr>
              <a:t>Week 8: 'Exciting Times' - Irish Literature &amp; The Snowflakes Generation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260" name="Google Shape;260;p41"/>
          <p:cNvSpPr/>
          <p:nvPr/>
        </p:nvSpPr>
        <p:spPr>
          <a:xfrm>
            <a:off x="457175" y="1588125"/>
            <a:ext cx="26061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3715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chemeClr val="dk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01</a:t>
            </a:r>
            <a:endParaRPr sz="4500">
              <a:solidFill>
                <a:schemeClr val="dk1"/>
              </a:solidFill>
              <a:latin typeface="Hanken Grotesk Black"/>
              <a:ea typeface="Hanken Grotesk Black"/>
              <a:cs typeface="Hanken Grotesk Black"/>
              <a:sym typeface="Hanken Grotesk Black"/>
            </a:endParaRPr>
          </a:p>
        </p:txBody>
      </p:sp>
      <p:sp>
        <p:nvSpPr>
          <p:cNvPr id="261" name="Google Shape;261;p41"/>
          <p:cNvSpPr/>
          <p:nvPr/>
        </p:nvSpPr>
        <p:spPr>
          <a:xfrm>
            <a:off x="3236998" y="1588125"/>
            <a:ext cx="26061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3715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chemeClr val="dk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02</a:t>
            </a:r>
            <a:endParaRPr sz="4500">
              <a:solidFill>
                <a:schemeClr val="dk1"/>
              </a:solidFill>
              <a:latin typeface="Hanken Grotesk Black"/>
              <a:ea typeface="Hanken Grotesk Black"/>
              <a:cs typeface="Hanken Grotesk Black"/>
              <a:sym typeface="Hanken Grotesk Black"/>
            </a:endParaRPr>
          </a:p>
        </p:txBody>
      </p:sp>
      <p:sp>
        <p:nvSpPr>
          <p:cNvPr id="262" name="Google Shape;262;p41"/>
          <p:cNvSpPr/>
          <p:nvPr/>
        </p:nvSpPr>
        <p:spPr>
          <a:xfrm>
            <a:off x="6016800" y="1588125"/>
            <a:ext cx="26061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3715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chemeClr val="dk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03</a:t>
            </a:r>
            <a:endParaRPr sz="4500">
              <a:solidFill>
                <a:schemeClr val="dk1"/>
              </a:solidFill>
              <a:latin typeface="Hanken Grotesk Black"/>
              <a:ea typeface="Hanken Grotesk Black"/>
              <a:cs typeface="Hanken Grotesk Black"/>
              <a:sym typeface="Hanken Grotesk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/>
          <p:nvPr>
            <p:ph idx="3" type="body"/>
          </p:nvPr>
        </p:nvSpPr>
        <p:spPr>
          <a:xfrm>
            <a:off x="60168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Economy &amp; Governance</a:t>
            </a:r>
            <a:endParaRPr/>
          </a:p>
        </p:txBody>
      </p:sp>
      <p:sp>
        <p:nvSpPr>
          <p:cNvPr id="268" name="Google Shape;268;p42"/>
          <p:cNvSpPr txBox="1"/>
          <p:nvPr>
            <p:ph idx="2" type="body"/>
          </p:nvPr>
        </p:nvSpPr>
        <p:spPr>
          <a:xfrm>
            <a:off x="32370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Society &amp; Place</a:t>
            </a:r>
            <a:endParaRPr/>
          </a:p>
        </p:txBody>
      </p:sp>
      <p:sp>
        <p:nvSpPr>
          <p:cNvPr id="269" name="Google Shape;269;p42"/>
          <p:cNvSpPr txBox="1"/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20">
                <a:solidFill>
                  <a:schemeClr val="accent1"/>
                </a:solidFill>
              </a:rPr>
              <a:t>Week 1: 'What is Irish Literature?'</a:t>
            </a:r>
            <a:endParaRPr sz="2520">
              <a:solidFill>
                <a:schemeClr val="accent1"/>
              </a:solidFill>
            </a:endParaRPr>
          </a:p>
        </p:txBody>
      </p:sp>
      <p:sp>
        <p:nvSpPr>
          <p:cNvPr id="270" name="Google Shape;270;p42"/>
          <p:cNvSpPr txBox="1"/>
          <p:nvPr>
            <p:ph idx="1" type="body"/>
          </p:nvPr>
        </p:nvSpPr>
        <p:spPr>
          <a:xfrm>
            <a:off x="457200" y="1607925"/>
            <a:ext cx="2606100" cy="21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/>
              <a:t>Language &amp; Communication</a:t>
            </a:r>
            <a:endParaRPr/>
          </a:p>
          <a:p>
            <a:pPr indent="0" lvl="0" marL="0" rtl="0" algn="l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SzPts val="1018"/>
              <a:buNone/>
            </a:pPr>
            <a:r>
              <a:t/>
            </a:r>
            <a:endParaRPr/>
          </a:p>
        </p:txBody>
      </p:sp>
      <p:cxnSp>
        <p:nvCxnSpPr>
          <p:cNvPr id="271" name="Google Shape;271;p42"/>
          <p:cNvCxnSpPr/>
          <p:nvPr/>
        </p:nvCxnSpPr>
        <p:spPr>
          <a:xfrm>
            <a:off x="457200" y="1599075"/>
            <a:ext cx="0" cy="21999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42"/>
          <p:cNvCxnSpPr/>
          <p:nvPr/>
        </p:nvCxnSpPr>
        <p:spPr>
          <a:xfrm>
            <a:off x="3237000" y="1599075"/>
            <a:ext cx="0" cy="21999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42"/>
          <p:cNvCxnSpPr/>
          <p:nvPr/>
        </p:nvCxnSpPr>
        <p:spPr>
          <a:xfrm>
            <a:off x="6016800" y="1599075"/>
            <a:ext cx="0" cy="21999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3"/>
          <p:cNvSpPr txBox="1"/>
          <p:nvPr>
            <p:ph idx="1" type="body"/>
          </p:nvPr>
        </p:nvSpPr>
        <p:spPr>
          <a:xfrm>
            <a:off x="4572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What compelled Irish artists to depart Ireland toward the end of the 19th century, in your opinion?</a:t>
            </a:r>
            <a:endParaRPr/>
          </a:p>
        </p:txBody>
      </p:sp>
      <p:sp>
        <p:nvSpPr>
          <p:cNvPr id="279" name="Google Shape;279;p43"/>
          <p:cNvSpPr txBox="1"/>
          <p:nvPr>
            <p:ph idx="2" type="body"/>
          </p:nvPr>
        </p:nvSpPr>
        <p:spPr>
          <a:xfrm>
            <a:off x="32370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Give an </a:t>
            </a:r>
            <a:r>
              <a:rPr lang="en-GB"/>
              <a:t>example</a:t>
            </a:r>
            <a:r>
              <a:rPr lang="en-GB"/>
              <a:t> of a text you </a:t>
            </a:r>
            <a:r>
              <a:rPr lang="en-GB"/>
              <a:t>have</a:t>
            </a:r>
            <a:r>
              <a:rPr lang="en-GB"/>
              <a:t> read by an ‘exiled ‘ I</a:t>
            </a:r>
            <a:r>
              <a:rPr lang="en-GB"/>
              <a:t>rish</a:t>
            </a:r>
            <a:r>
              <a:rPr lang="en-GB"/>
              <a:t> author. Is the ‘exile’ detectable in the text?</a:t>
            </a:r>
            <a:endParaRPr/>
          </a:p>
        </p:txBody>
      </p:sp>
      <p:sp>
        <p:nvSpPr>
          <p:cNvPr id="280" name="Google Shape;280;p43"/>
          <p:cNvSpPr txBox="1"/>
          <p:nvPr>
            <p:ph idx="3" type="body"/>
          </p:nvPr>
        </p:nvSpPr>
        <p:spPr>
          <a:xfrm>
            <a:off x="6016800" y="1607925"/>
            <a:ext cx="2606100" cy="2182200"/>
          </a:xfrm>
          <a:prstGeom prst="rect">
            <a:avLst/>
          </a:prstGeom>
        </p:spPr>
        <p:txBody>
          <a:bodyPr anchorCtr="0" anchor="t" bIns="91425" lIns="137150" spcFirstLastPara="1" rIns="137150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How influential was the departure of irish </a:t>
            </a:r>
            <a:r>
              <a:rPr lang="en-GB"/>
              <a:t>artists</a:t>
            </a:r>
            <a:r>
              <a:rPr lang="en-GB"/>
              <a:t> to Europe on the onward development of the irish literary scene and beyond?</a:t>
            </a:r>
            <a:endParaRPr/>
          </a:p>
        </p:txBody>
      </p:sp>
      <p:sp>
        <p:nvSpPr>
          <p:cNvPr id="281" name="Google Shape;281;p43"/>
          <p:cNvSpPr txBox="1"/>
          <p:nvPr>
            <p:ph type="title"/>
          </p:nvPr>
        </p:nvSpPr>
        <p:spPr>
          <a:xfrm>
            <a:off x="457200" y="445025"/>
            <a:ext cx="8229600" cy="88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week: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Choose one of the </a:t>
            </a:r>
            <a:r>
              <a:rPr lang="en-GB"/>
              <a:t>following</a:t>
            </a:r>
            <a:r>
              <a:rPr lang="en-GB"/>
              <a:t> and </a:t>
            </a:r>
            <a:r>
              <a:rPr lang="en-GB"/>
              <a:t>discuss</a:t>
            </a:r>
            <a:r>
              <a:rPr lang="en-GB"/>
              <a:t> in 500 words</a:t>
            </a:r>
            <a:endParaRPr/>
          </a:p>
        </p:txBody>
      </p:sp>
      <p:sp>
        <p:nvSpPr>
          <p:cNvPr id="282" name="Google Shape;282;p43"/>
          <p:cNvSpPr txBox="1"/>
          <p:nvPr/>
        </p:nvSpPr>
        <p:spPr>
          <a:xfrm>
            <a:off x="2065700" y="4556550"/>
            <a:ext cx="42516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Hanken Grotesk"/>
                <a:ea typeface="Hanken Grotesk"/>
                <a:cs typeface="Hanken Grotesk"/>
                <a:sym typeface="Hanken Grotesk"/>
              </a:rPr>
              <a:t>MKCW 2023 www.martinkeaveney.com</a:t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lus Glow">
  <a:themeElements>
    <a:clrScheme name="Simple Dark">
      <a:dk1>
        <a:srgbClr val="FFFFFF"/>
      </a:dk1>
      <a:lt1>
        <a:srgbClr val="000000"/>
      </a:lt1>
      <a:dk2>
        <a:srgbClr val="303030"/>
      </a:dk2>
      <a:lt2>
        <a:srgbClr val="A3A090"/>
      </a:lt2>
      <a:accent1>
        <a:srgbClr val="4643E7"/>
      </a:accent1>
      <a:accent2>
        <a:srgbClr val="D4D6E4"/>
      </a:accent2>
      <a:accent3>
        <a:srgbClr val="FF99F1"/>
      </a:accent3>
      <a:accent4>
        <a:srgbClr val="8C5F66"/>
      </a:accent4>
      <a:accent5>
        <a:srgbClr val="ADBCA5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