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7A7y0KrK/5jTfJCKRGQh7fm4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customschemas.google.com/relationships/presentationmetadata" Target="metadata"/><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52e4b77d0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52e4b77d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C0-HD-BTM.png" id="13" name="Google Shape;13;p1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4" name="Google Shape;14;p17"/>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7"/>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6" name="Google Shape;16;p17"/>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7"/>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8"/>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 name="Google Shape;22;p1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5" name="Shape 25"/>
        <p:cNvGrpSpPr/>
        <p:nvPr/>
      </p:nvGrpSpPr>
      <p:grpSpPr>
        <a:xfrm>
          <a:off x="0" y="0"/>
          <a:ext cx="0" cy="0"/>
          <a:chOff x="0" y="0"/>
          <a:chExt cx="0" cy="0"/>
        </a:xfrm>
      </p:grpSpPr>
      <p:pic>
        <p:nvPicPr>
          <p:cNvPr descr="C0-HD-BTM.png" id="26" name="Google Shape;26;p19"/>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27" name="Google Shape;27;p19"/>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9"/>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29" name="Google Shape;29;p19"/>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9"/>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2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5" name="Google Shape;35;p20"/>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 name="Google Shape;36;p2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21"/>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2" name="Google Shape;42;p21"/>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 name="Google Shape;43;p21"/>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4" name="Google Shape;44;p21"/>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2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23"/>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24"/>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 name="Google Shape;60;p24"/>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1" name="Google Shape;61;p2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4" name="Shape 64"/>
        <p:cNvGrpSpPr/>
        <p:nvPr/>
      </p:nvGrpSpPr>
      <p:grpSpPr>
        <a:xfrm>
          <a:off x="0" y="0"/>
          <a:ext cx="0" cy="0"/>
          <a:chOff x="0" y="0"/>
          <a:chExt cx="0" cy="0"/>
        </a:xfrm>
      </p:grpSpPr>
      <p:sp>
        <p:nvSpPr>
          <p:cNvPr id="65" name="Google Shape;65;p25"/>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p:nvPr>
            <p:ph idx="2" type="pic"/>
          </p:nvPr>
        </p:nvSpPr>
        <p:spPr>
          <a:xfrm>
            <a:off x="7861238" y="751241"/>
            <a:ext cx="3644962" cy="5467443"/>
          </a:xfrm>
          <a:prstGeom prst="rect">
            <a:avLst/>
          </a:prstGeom>
          <a:noFill/>
          <a:ln>
            <a:noFill/>
          </a:ln>
        </p:spPr>
      </p:sp>
      <p:sp>
        <p:nvSpPr>
          <p:cNvPr id="67" name="Google Shape;67;p25"/>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8" name="Google Shape;68;p25"/>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5"/>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1" name="Shape 71"/>
        <p:cNvGrpSpPr/>
        <p:nvPr/>
      </p:nvGrpSpPr>
      <p:grpSpPr>
        <a:xfrm>
          <a:off x="0" y="0"/>
          <a:ext cx="0" cy="0"/>
          <a:chOff x="0" y="0"/>
          <a:chExt cx="0" cy="0"/>
        </a:xfrm>
      </p:grpSpPr>
      <p:sp>
        <p:nvSpPr>
          <p:cNvPr id="72" name="Google Shape;72;p26"/>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p:nvPr>
            <p:ph idx="2" type="pic"/>
          </p:nvPr>
        </p:nvSpPr>
        <p:spPr>
          <a:xfrm>
            <a:off x="681727" y="941439"/>
            <a:ext cx="10821840" cy="3478161"/>
          </a:xfrm>
          <a:prstGeom prst="rect">
            <a:avLst/>
          </a:prstGeom>
          <a:noFill/>
          <a:ln>
            <a:noFill/>
          </a:ln>
        </p:spPr>
      </p:sp>
      <p:sp>
        <p:nvSpPr>
          <p:cNvPr id="74" name="Google Shape;74;p26"/>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5" name="Google Shape;75;p2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78" name="Shape 78"/>
        <p:cNvGrpSpPr/>
        <p:nvPr/>
      </p:nvGrpSpPr>
      <p:grpSpPr>
        <a:xfrm>
          <a:off x="0" y="0"/>
          <a:ext cx="0" cy="0"/>
          <a:chOff x="0" y="0"/>
          <a:chExt cx="0" cy="0"/>
        </a:xfrm>
      </p:grpSpPr>
      <p:pic>
        <p:nvPicPr>
          <p:cNvPr descr="C0-HD-BTM.png" id="79" name="Google Shape;79;p27"/>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0" name="Google Shape;80;p27"/>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7"/>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2" name="Google Shape;82;p27"/>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7"/>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7"/>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5" name="Shape 85"/>
        <p:cNvGrpSpPr/>
        <p:nvPr/>
      </p:nvGrpSpPr>
      <p:grpSpPr>
        <a:xfrm>
          <a:off x="0" y="0"/>
          <a:ext cx="0" cy="0"/>
          <a:chOff x="0" y="0"/>
          <a:chExt cx="0" cy="0"/>
        </a:xfrm>
      </p:grpSpPr>
      <p:pic>
        <p:nvPicPr>
          <p:cNvPr descr="C0-HD-BTM.png" id="86" name="Google Shape;86;p28"/>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7" name="Google Shape;87;p28"/>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8"/>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9" name="Google Shape;89;p28"/>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0" name="Google Shape;90;p28"/>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8"/>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8"/>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
        <p:nvSpPr>
          <p:cNvPr id="93" name="Google Shape;93;p28"/>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Arial"/>
              <a:buNone/>
            </a:pPr>
            <a:r>
              <a:rPr b="0" i="0" lang="en-IE" sz="8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94" name="Google Shape;94;p28"/>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Arial"/>
              <a:buNone/>
            </a:pPr>
            <a:r>
              <a:rPr b="0" i="0" lang="en-IE" sz="8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5" name="Shape 95"/>
        <p:cNvGrpSpPr/>
        <p:nvPr/>
      </p:nvGrpSpPr>
      <p:grpSpPr>
        <a:xfrm>
          <a:off x="0" y="0"/>
          <a:ext cx="0" cy="0"/>
          <a:chOff x="0" y="0"/>
          <a:chExt cx="0" cy="0"/>
        </a:xfrm>
      </p:grpSpPr>
      <p:pic>
        <p:nvPicPr>
          <p:cNvPr descr="C0-HD-BTM.png" id="96" name="Google Shape;96;p29"/>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7" name="Google Shape;97;p29"/>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9"/>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9" name="Google Shape;99;p29"/>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9"/>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9"/>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30"/>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0"/>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5" name="Google Shape;105;p30"/>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6" name="Google Shape;106;p30"/>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7" name="Google Shape;107;p30"/>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8" name="Google Shape;108;p30"/>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30"/>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3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3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31"/>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31"/>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6" name="Google Shape;116;p31"/>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17" name="Google Shape;117;p31"/>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8" name="Google Shape;118;p31"/>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9" name="Google Shape;119;p31"/>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0" name="Google Shape;120;p31"/>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1" name="Google Shape;121;p31"/>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2" name="Google Shape;122;p31"/>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23" name="Google Shape;123;p31"/>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4" name="Google Shape;124;p3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3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3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3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2"/>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0" name="Google Shape;130;p3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3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3" name="Shape 133"/>
        <p:cNvGrpSpPr/>
        <p:nvPr/>
      </p:nvGrpSpPr>
      <p:grpSpPr>
        <a:xfrm>
          <a:off x="0" y="0"/>
          <a:ext cx="0" cy="0"/>
          <a:chOff x="0" y="0"/>
          <a:chExt cx="0" cy="0"/>
        </a:xfrm>
      </p:grpSpPr>
      <p:pic>
        <p:nvPicPr>
          <p:cNvPr descr="C0-HD-BTM.png" id="134" name="Google Shape;134;p33"/>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5" name="Google Shape;135;p33"/>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3"/>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7" name="Google Shape;137;p33"/>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3"/>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33"/>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pic>
        <p:nvPicPr>
          <p:cNvPr descr="C0-HD-TOP.png" id="6" name="Google Shape;6;p16"/>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7" name="Google Shape;7;p16"/>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Arial"/>
              <a:buNone/>
              <a:defRPr b="0" i="0" sz="40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6"/>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9" name="Google Shape;9;p1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0" name="Google Shape;10;p1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1" name="Google Shape;11;p1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mailto:info@martinkeaveney.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martinkeavene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675862" y="425179"/>
            <a:ext cx="10614990" cy="182509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br>
              <a:rPr lang="en-IE" sz="5300"/>
            </a:br>
            <a:br>
              <a:rPr lang="en-IE" sz="5300"/>
            </a:br>
            <a:r>
              <a:rPr lang="en-IE" sz="5300"/>
              <a:t>SHORT FICTION: INTRODUCTION </a:t>
            </a:r>
            <a:br>
              <a:rPr lang="en-IE"/>
            </a:br>
            <a:br>
              <a:rPr lang="en-IE" sz="1600"/>
            </a:br>
            <a:r>
              <a:rPr lang="en-IE" sz="1600"/>
              <a:t>MKCW</a:t>
            </a:r>
            <a:endParaRPr sz="1600"/>
          </a:p>
          <a:p>
            <a:pPr indent="0" lvl="0" marL="0" rtl="0" algn="l">
              <a:lnSpc>
                <a:spcPct val="90000"/>
              </a:lnSpc>
              <a:spcBef>
                <a:spcPts val="0"/>
              </a:spcBef>
              <a:spcAft>
                <a:spcPts val="0"/>
              </a:spcAft>
              <a:buClr>
                <a:schemeClr val="lt1"/>
              </a:buClr>
              <a:buSzPct val="331250"/>
              <a:buFont typeface="Arial"/>
              <a:buNone/>
            </a:pPr>
            <a:r>
              <a:rPr lang="en-IE" sz="1600"/>
              <a:t>DR MARTIN KEAVENEY</a:t>
            </a:r>
            <a:endParaRPr/>
          </a:p>
        </p:txBody>
      </p:sp>
      <p:sp>
        <p:nvSpPr>
          <p:cNvPr id="145" name="Google Shape;145;p1"/>
          <p:cNvSpPr txBox="1"/>
          <p:nvPr>
            <p:ph idx="1" type="subTitle"/>
          </p:nvPr>
        </p:nvSpPr>
        <p:spPr>
          <a:xfrm>
            <a:off x="1109277" y="4781901"/>
            <a:ext cx="9448800" cy="685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lt1"/>
              </a:buClr>
              <a:buSzPct val="31250"/>
              <a:buNone/>
            </a:pPr>
            <a:r>
              <a:rPr lang="en-IE" sz="6400"/>
              <a:t>Class 2:</a:t>
            </a:r>
            <a:endParaRPr sz="6400"/>
          </a:p>
          <a:p>
            <a:pPr indent="0" lvl="0" marL="0" rtl="0" algn="l">
              <a:lnSpc>
                <a:spcPct val="90000"/>
              </a:lnSpc>
              <a:spcBef>
                <a:spcPts val="1000"/>
              </a:spcBef>
              <a:spcAft>
                <a:spcPts val="0"/>
              </a:spcAft>
              <a:buClr>
                <a:schemeClr val="lt1"/>
              </a:buClr>
              <a:buSzPct val="31250"/>
              <a:buNone/>
            </a:pPr>
            <a:r>
              <a:rPr lang="en-IE" sz="6400"/>
              <a:t>Real World</a:t>
            </a:r>
            <a:endParaRPr sz="6400"/>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p:txBody>
      </p:sp>
      <p:pic>
        <p:nvPicPr>
          <p:cNvPr descr="A picture containing indoor, wall, bottle, person&#10;&#10;Description generated with very high confidence" id="146" name="Google Shape;146;p1"/>
          <p:cNvPicPr preferRelativeResize="0"/>
          <p:nvPr/>
        </p:nvPicPr>
        <p:blipFill rotWithShape="1">
          <a:blip r:embed="rId3">
            <a:alphaModFix/>
          </a:blip>
          <a:srcRect b="0" l="0" r="0" t="0"/>
          <a:stretch/>
        </p:blipFill>
        <p:spPr>
          <a:xfrm>
            <a:off x="4781550" y="2557462"/>
            <a:ext cx="5025152" cy="33318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200"/>
              <a:buChar char="•"/>
            </a:pPr>
            <a:r>
              <a:rPr lang="en-IE" sz="3200"/>
              <a:t>Craft – Micro Fiction</a:t>
            </a:r>
            <a:endParaRPr/>
          </a:p>
          <a:p>
            <a:pPr indent="-25400" lvl="0" marL="228600" rtl="0" algn="l">
              <a:lnSpc>
                <a:spcPct val="90000"/>
              </a:lnSpc>
              <a:spcBef>
                <a:spcPts val="1000"/>
              </a:spcBef>
              <a:spcAft>
                <a:spcPts val="0"/>
              </a:spcAft>
              <a:buClr>
                <a:schemeClr val="lt1"/>
              </a:buClr>
              <a:buSzPts val="3200"/>
              <a:buNone/>
            </a:pPr>
            <a:r>
              <a:t/>
            </a:r>
            <a:endParaRPr sz="3200"/>
          </a:p>
          <a:p>
            <a:pPr indent="-228600" lvl="0" marL="228600" rtl="0" algn="l">
              <a:lnSpc>
                <a:spcPct val="90000"/>
              </a:lnSpc>
              <a:spcBef>
                <a:spcPts val="1000"/>
              </a:spcBef>
              <a:spcAft>
                <a:spcPts val="0"/>
              </a:spcAft>
              <a:buClr>
                <a:schemeClr val="lt1"/>
              </a:buClr>
              <a:buSzPts val="3200"/>
              <a:buChar char="•"/>
            </a:pPr>
            <a:r>
              <a:rPr lang="en-IE" sz="3200"/>
              <a:t>Genre – Real World</a:t>
            </a:r>
            <a:endParaRPr/>
          </a:p>
        </p:txBody>
      </p:sp>
      <p:pic>
        <p:nvPicPr>
          <p:cNvPr id="152" name="Google Shape;152;p2"/>
          <p:cNvPicPr preferRelativeResize="0"/>
          <p:nvPr/>
        </p:nvPicPr>
        <p:blipFill rotWithShape="1">
          <a:blip r:embed="rId3">
            <a:alphaModFix/>
          </a:blip>
          <a:srcRect b="0" l="0" r="0" t="0"/>
          <a:stretch/>
        </p:blipFill>
        <p:spPr>
          <a:xfrm>
            <a:off x="6084950" y="1243450"/>
            <a:ext cx="2833257" cy="1889760"/>
          </a:xfrm>
          <a:prstGeom prst="rect">
            <a:avLst/>
          </a:prstGeom>
          <a:noFill/>
          <a:ln>
            <a:noFill/>
          </a:ln>
        </p:spPr>
      </p:pic>
      <p:pic>
        <p:nvPicPr>
          <p:cNvPr id="153" name="Google Shape;153;p2"/>
          <p:cNvPicPr preferRelativeResize="0"/>
          <p:nvPr/>
        </p:nvPicPr>
        <p:blipFill rotWithShape="1">
          <a:blip r:embed="rId4">
            <a:alphaModFix/>
          </a:blip>
          <a:srcRect b="0" l="0" r="0" t="0"/>
          <a:stretch/>
        </p:blipFill>
        <p:spPr>
          <a:xfrm>
            <a:off x="8257300" y="2704675"/>
            <a:ext cx="2835750" cy="188976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grpSp>
        <p:nvGrpSpPr>
          <p:cNvPr id="158" name="Google Shape;158;p3"/>
          <p:cNvGrpSpPr/>
          <p:nvPr/>
        </p:nvGrpSpPr>
        <p:grpSpPr>
          <a:xfrm>
            <a:off x="688441" y="3735859"/>
            <a:ext cx="10815116" cy="940444"/>
            <a:chOff x="2641" y="1294808"/>
            <a:chExt cx="10815116" cy="940444"/>
          </a:xfrm>
        </p:grpSpPr>
        <p:sp>
          <p:nvSpPr>
            <p:cNvPr id="159" name="Google Shape;159;p3"/>
            <p:cNvSpPr/>
            <p:nvPr/>
          </p:nvSpPr>
          <p:spPr>
            <a:xfrm>
              <a:off x="2641"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
            <p:cNvSpPr txBox="1"/>
            <p:nvPr/>
          </p:nvSpPr>
          <p:spPr>
            <a:xfrm>
              <a:off x="472863"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lang="en-IE" sz="1900">
                  <a:solidFill>
                    <a:schemeClr val="lt1"/>
                  </a:solidFill>
                </a:rPr>
                <a:t>Words</a:t>
              </a:r>
              <a:r>
                <a:rPr b="0" i="0" lang="en-IE" sz="1900" u="none" cap="none" strike="noStrike">
                  <a:solidFill>
                    <a:schemeClr val="lt1"/>
                  </a:solidFill>
                  <a:latin typeface="Arial"/>
                  <a:ea typeface="Arial"/>
                  <a:cs typeface="Arial"/>
                  <a:sym typeface="Arial"/>
                </a:rPr>
                <a:t>!</a:t>
              </a:r>
              <a:endParaRPr b="0" i="0" sz="1900" u="none" cap="none" strike="noStrike">
                <a:solidFill>
                  <a:schemeClr val="lt1"/>
                </a:solidFill>
                <a:latin typeface="Arial"/>
                <a:ea typeface="Arial"/>
                <a:cs typeface="Arial"/>
                <a:sym typeface="Arial"/>
              </a:endParaRPr>
            </a:p>
          </p:txBody>
        </p:sp>
        <p:sp>
          <p:nvSpPr>
            <p:cNvPr id="161" name="Google Shape;161;p3"/>
            <p:cNvSpPr/>
            <p:nvPr/>
          </p:nvSpPr>
          <p:spPr>
            <a:xfrm>
              <a:off x="2118642"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
            <p:cNvSpPr txBox="1"/>
            <p:nvPr/>
          </p:nvSpPr>
          <p:spPr>
            <a:xfrm>
              <a:off x="2588864"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lang="en-IE" sz="1900">
                  <a:solidFill>
                    <a:schemeClr val="lt1"/>
                  </a:solidFill>
                </a:rPr>
                <a:t>Sentences</a:t>
              </a:r>
              <a:endParaRPr b="0" i="0" sz="1900" u="none" cap="none" strike="noStrike">
                <a:solidFill>
                  <a:schemeClr val="lt1"/>
                </a:solidFill>
                <a:latin typeface="Arial"/>
                <a:ea typeface="Arial"/>
                <a:cs typeface="Arial"/>
                <a:sym typeface="Arial"/>
              </a:endParaRPr>
            </a:p>
          </p:txBody>
        </p:sp>
        <p:sp>
          <p:nvSpPr>
            <p:cNvPr id="163" name="Google Shape;163;p3"/>
            <p:cNvSpPr/>
            <p:nvPr/>
          </p:nvSpPr>
          <p:spPr>
            <a:xfrm>
              <a:off x="4234643"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
            <p:cNvSpPr txBox="1"/>
            <p:nvPr/>
          </p:nvSpPr>
          <p:spPr>
            <a:xfrm>
              <a:off x="4704865"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lang="en-IE" sz="1900">
                  <a:solidFill>
                    <a:schemeClr val="lt1"/>
                  </a:solidFill>
                </a:rPr>
                <a:t>Beats</a:t>
              </a:r>
              <a:endParaRPr b="0" i="0" sz="1900" u="none" cap="none" strike="noStrike">
                <a:solidFill>
                  <a:schemeClr val="lt1"/>
                </a:solidFill>
                <a:latin typeface="Arial"/>
                <a:ea typeface="Arial"/>
                <a:cs typeface="Arial"/>
                <a:sym typeface="Arial"/>
              </a:endParaRPr>
            </a:p>
          </p:txBody>
        </p:sp>
        <p:sp>
          <p:nvSpPr>
            <p:cNvPr id="165" name="Google Shape;165;p3"/>
            <p:cNvSpPr/>
            <p:nvPr/>
          </p:nvSpPr>
          <p:spPr>
            <a:xfrm>
              <a:off x="6350644"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
            <p:cNvSpPr txBox="1"/>
            <p:nvPr/>
          </p:nvSpPr>
          <p:spPr>
            <a:xfrm>
              <a:off x="6820866"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lang="en-IE" sz="1900">
                  <a:solidFill>
                    <a:schemeClr val="lt1"/>
                  </a:solidFill>
                </a:rPr>
                <a:t>Adjectives</a:t>
              </a:r>
              <a:endParaRPr b="0" i="0" sz="1900" u="none" cap="none" strike="noStrike">
                <a:solidFill>
                  <a:schemeClr val="lt1"/>
                </a:solidFill>
                <a:latin typeface="Arial"/>
                <a:ea typeface="Arial"/>
                <a:cs typeface="Arial"/>
                <a:sym typeface="Arial"/>
              </a:endParaRPr>
            </a:p>
          </p:txBody>
        </p:sp>
        <p:sp>
          <p:nvSpPr>
            <p:cNvPr id="167" name="Google Shape;167;p3"/>
            <p:cNvSpPr/>
            <p:nvPr/>
          </p:nvSpPr>
          <p:spPr>
            <a:xfrm>
              <a:off x="8466645" y="1294808"/>
              <a:ext cx="2351112" cy="940444"/>
            </a:xfrm>
            <a:prstGeom prst="chevron">
              <a:avLst>
                <a:gd fmla="val 5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3"/>
            <p:cNvSpPr txBox="1"/>
            <p:nvPr/>
          </p:nvSpPr>
          <p:spPr>
            <a:xfrm>
              <a:off x="8936867" y="1294808"/>
              <a:ext cx="1410668" cy="940444"/>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Arial"/>
                <a:buNone/>
              </a:pPr>
              <a:r>
                <a:rPr lang="en-IE" sz="1900">
                  <a:solidFill>
                    <a:schemeClr val="lt1"/>
                  </a:solidFill>
                </a:rPr>
                <a:t>Clauses</a:t>
              </a:r>
              <a:endParaRPr b="0" i="0" sz="19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252e4b77d0b_0_0"/>
          <p:cNvSpPr txBox="1"/>
          <p:nvPr>
            <p:ph type="title"/>
          </p:nvPr>
        </p:nvSpPr>
        <p:spPr>
          <a:xfrm>
            <a:off x="2895600" y="764373"/>
            <a:ext cx="8610600" cy="1293000"/>
          </a:xfrm>
          <a:prstGeom prst="rect">
            <a:avLst/>
          </a:prstGeom>
        </p:spPr>
        <p:txBody>
          <a:bodyPr anchorCtr="0" anchor="ctr" bIns="45700" lIns="91425" spcFirstLastPara="1" rIns="91425" wrap="square" tIns="45700">
            <a:normAutofit/>
          </a:bodyPr>
          <a:lstStyle/>
          <a:p>
            <a:pPr indent="0" lvl="0" marL="0" rtl="0" algn="r">
              <a:spcBef>
                <a:spcPts val="0"/>
              </a:spcBef>
              <a:spcAft>
                <a:spcPts val="0"/>
              </a:spcAft>
              <a:buNone/>
            </a:pPr>
            <a:r>
              <a:rPr lang="en-IE"/>
              <a:t>50 Word Stories</a:t>
            </a:r>
            <a:endParaRPr/>
          </a:p>
        </p:txBody>
      </p:sp>
      <p:sp>
        <p:nvSpPr>
          <p:cNvPr id="174" name="Google Shape;174;g252e4b77d0b_0_0"/>
          <p:cNvSpPr txBox="1"/>
          <p:nvPr>
            <p:ph idx="1" type="body"/>
          </p:nvPr>
        </p:nvSpPr>
        <p:spPr>
          <a:xfrm>
            <a:off x="685800" y="2194560"/>
            <a:ext cx="10820400" cy="4024200"/>
          </a:xfrm>
          <a:prstGeom prst="rect">
            <a:avLst/>
          </a:prstGeom>
        </p:spPr>
        <p:txBody>
          <a:bodyPr anchorCtr="0" anchor="t" bIns="45700" lIns="91425" spcFirstLastPara="1" rIns="91425" wrap="square" tIns="45700">
            <a:normAutofit lnSpcReduction="20000"/>
          </a:bodyPr>
          <a:lstStyle/>
          <a:p>
            <a:pPr indent="0" lvl="0" marL="571500" marR="3581400" rtl="0" algn="l">
              <a:lnSpc>
                <a:spcPct val="115000"/>
              </a:lnSpc>
              <a:spcBef>
                <a:spcPts val="0"/>
              </a:spcBef>
              <a:spcAft>
                <a:spcPts val="0"/>
              </a:spcAft>
              <a:buClr>
                <a:schemeClr val="dk1"/>
              </a:buClr>
              <a:buSzPts val="1100"/>
              <a:buFont typeface="Arial"/>
              <a:buNone/>
            </a:pPr>
            <a:r>
              <a:t/>
            </a:r>
            <a:endParaRPr sz="1200">
              <a:solidFill>
                <a:srgbClr val="141412"/>
              </a:solidFill>
              <a:highlight>
                <a:srgbClr val="FFFFFF"/>
              </a:highlight>
            </a:endParaRPr>
          </a:p>
          <a:p>
            <a:pPr indent="0" lvl="0" marL="0" rtl="0" algn="l">
              <a:spcBef>
                <a:spcPts val="1800"/>
              </a:spcBef>
              <a:spcAft>
                <a:spcPts val="0"/>
              </a:spcAft>
              <a:buNone/>
            </a:pPr>
            <a:r>
              <a:rPr lang="en-IE"/>
              <a:t>DEBORAH TAPPER: Snapshot</a:t>
            </a:r>
            <a:endParaRPr/>
          </a:p>
          <a:p>
            <a:pPr indent="0" lvl="0" marL="0" rtl="0" algn="l">
              <a:spcBef>
                <a:spcPts val="1000"/>
              </a:spcBef>
              <a:spcAft>
                <a:spcPts val="0"/>
              </a:spcAft>
              <a:buNone/>
            </a:pPr>
            <a:r>
              <a:rPr lang="en-IE"/>
              <a:t>June 15, 2023</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IE"/>
              <a:t>You find the undeveloped films while clearing her things. They’re decades old; you’re amazed they can still be processed. So you send them off. Cross your fingers, hoping she’s in every picture. And she is. Radiant, laughing, arms around another man.</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IE"/>
              <a:t>A total stranger. But he has your son’s eyes.</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i="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Arial"/>
              <a:buNone/>
            </a:pPr>
            <a:r>
              <a:rPr lang="en-IE"/>
              <a:t>WRITING EXERCISE</a:t>
            </a:r>
            <a:endParaRPr/>
          </a:p>
        </p:txBody>
      </p:sp>
      <p:pic>
        <p:nvPicPr>
          <p:cNvPr descr="A picture containing document, stationary, writing implement, pen&#10;&#10;Description automatically generated" id="180" name="Google Shape;180;p8"/>
          <p:cNvPicPr preferRelativeResize="0"/>
          <p:nvPr>
            <p:ph idx="1" type="body"/>
          </p:nvPr>
        </p:nvPicPr>
        <p:blipFill rotWithShape="1">
          <a:blip r:embed="rId3">
            <a:alphaModFix/>
          </a:blip>
          <a:srcRect b="0" l="0" r="0" t="0"/>
          <a:stretch/>
        </p:blipFill>
        <p:spPr>
          <a:xfrm>
            <a:off x="4714874" y="3377405"/>
            <a:ext cx="5019969" cy="301198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grpSp>
        <p:nvGrpSpPr>
          <p:cNvPr id="185" name="Google Shape;185;p6"/>
          <p:cNvGrpSpPr/>
          <p:nvPr/>
        </p:nvGrpSpPr>
        <p:grpSpPr>
          <a:xfrm>
            <a:off x="689498" y="3538779"/>
            <a:ext cx="10813003" cy="1334605"/>
            <a:chOff x="3698" y="1097728"/>
            <a:chExt cx="10813003" cy="1334605"/>
          </a:xfrm>
        </p:grpSpPr>
        <p:sp>
          <p:nvSpPr>
            <p:cNvPr id="186" name="Google Shape;186;p6"/>
            <p:cNvSpPr/>
            <p:nvPr/>
          </p:nvSpPr>
          <p:spPr>
            <a:xfrm>
              <a:off x="3698"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6"/>
            <p:cNvSpPr/>
            <p:nvPr/>
          </p:nvSpPr>
          <p:spPr>
            <a:xfrm>
              <a:off x="203939"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6"/>
            <p:cNvSpPr txBox="1"/>
            <p:nvPr/>
          </p:nvSpPr>
          <p:spPr>
            <a:xfrm>
              <a:off x="237457"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sng" cap="none" strike="noStrike">
                  <a:solidFill>
                    <a:schemeClr val="dk1"/>
                  </a:solidFill>
                  <a:latin typeface="Arial"/>
                  <a:ea typeface="Arial"/>
                  <a:cs typeface="Arial"/>
                  <a:sym typeface="Arial"/>
                </a:rPr>
                <a:t>Planning</a:t>
              </a:r>
              <a:endParaRPr b="0" i="0" sz="1900" u="none" cap="none" strike="noStrike">
                <a:solidFill>
                  <a:schemeClr val="dk1"/>
                </a:solidFill>
                <a:latin typeface="Arial"/>
                <a:ea typeface="Arial"/>
                <a:cs typeface="Arial"/>
                <a:sym typeface="Arial"/>
              </a:endParaRPr>
            </a:p>
          </p:txBody>
        </p:sp>
        <p:sp>
          <p:nvSpPr>
            <p:cNvPr id="189" name="Google Shape;189;p6"/>
            <p:cNvSpPr/>
            <p:nvPr/>
          </p:nvSpPr>
          <p:spPr>
            <a:xfrm>
              <a:off x="2206347"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6"/>
            <p:cNvSpPr/>
            <p:nvPr/>
          </p:nvSpPr>
          <p:spPr>
            <a:xfrm>
              <a:off x="2406587"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6"/>
            <p:cNvSpPr txBox="1"/>
            <p:nvPr/>
          </p:nvSpPr>
          <p:spPr>
            <a:xfrm>
              <a:off x="2440105"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Outline v Writing Blind</a:t>
              </a:r>
              <a:endParaRPr b="0" i="0" sz="1900" u="none" cap="none" strike="noStrike">
                <a:solidFill>
                  <a:schemeClr val="dk1"/>
                </a:solidFill>
                <a:latin typeface="Arial"/>
                <a:ea typeface="Arial"/>
                <a:cs typeface="Arial"/>
                <a:sym typeface="Arial"/>
              </a:endParaRPr>
            </a:p>
          </p:txBody>
        </p:sp>
        <p:sp>
          <p:nvSpPr>
            <p:cNvPr id="192" name="Google Shape;192;p6"/>
            <p:cNvSpPr/>
            <p:nvPr/>
          </p:nvSpPr>
          <p:spPr>
            <a:xfrm>
              <a:off x="4408995"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6"/>
            <p:cNvSpPr/>
            <p:nvPr/>
          </p:nvSpPr>
          <p:spPr>
            <a:xfrm>
              <a:off x="4609236"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6"/>
            <p:cNvSpPr txBox="1"/>
            <p:nvPr/>
          </p:nvSpPr>
          <p:spPr>
            <a:xfrm>
              <a:off x="4642754"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Character biographies?</a:t>
              </a:r>
              <a:endParaRPr b="0" i="0" sz="1900" u="none" cap="none" strike="noStrike">
                <a:solidFill>
                  <a:schemeClr val="dk1"/>
                </a:solidFill>
                <a:latin typeface="Arial"/>
                <a:ea typeface="Arial"/>
                <a:cs typeface="Arial"/>
                <a:sym typeface="Arial"/>
              </a:endParaRPr>
            </a:p>
          </p:txBody>
        </p:sp>
        <p:sp>
          <p:nvSpPr>
            <p:cNvPr id="195" name="Google Shape;195;p6"/>
            <p:cNvSpPr/>
            <p:nvPr/>
          </p:nvSpPr>
          <p:spPr>
            <a:xfrm>
              <a:off x="6611644"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6"/>
            <p:cNvSpPr/>
            <p:nvPr/>
          </p:nvSpPr>
          <p:spPr>
            <a:xfrm>
              <a:off x="6811885"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6"/>
            <p:cNvSpPr txBox="1"/>
            <p:nvPr/>
          </p:nvSpPr>
          <p:spPr>
            <a:xfrm>
              <a:off x="6845403"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Plot-based narrative</a:t>
              </a:r>
              <a:endParaRPr b="0" i="0" sz="1900" u="none" cap="none" strike="noStrike">
                <a:solidFill>
                  <a:schemeClr val="dk1"/>
                </a:solidFill>
                <a:latin typeface="Arial"/>
                <a:ea typeface="Arial"/>
                <a:cs typeface="Arial"/>
                <a:sym typeface="Arial"/>
              </a:endParaRPr>
            </a:p>
          </p:txBody>
        </p:sp>
        <p:sp>
          <p:nvSpPr>
            <p:cNvPr id="198" name="Google Shape;198;p6"/>
            <p:cNvSpPr/>
            <p:nvPr/>
          </p:nvSpPr>
          <p:spPr>
            <a:xfrm>
              <a:off x="8814293" y="1097728"/>
              <a:ext cx="1802167" cy="1144376"/>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6"/>
            <p:cNvSpPr/>
            <p:nvPr/>
          </p:nvSpPr>
          <p:spPr>
            <a:xfrm>
              <a:off x="9014534" y="1287957"/>
              <a:ext cx="1802167" cy="1144376"/>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6"/>
            <p:cNvSpPr txBox="1"/>
            <p:nvPr/>
          </p:nvSpPr>
          <p:spPr>
            <a:xfrm>
              <a:off x="9048052" y="1321475"/>
              <a:ext cx="1735131" cy="1077340"/>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1900"/>
                <a:buFont typeface="Arial"/>
                <a:buNone/>
              </a:pPr>
              <a:r>
                <a:rPr b="0" i="0" lang="en-IE" sz="1900" u="none" cap="none" strike="noStrike">
                  <a:solidFill>
                    <a:schemeClr val="dk1"/>
                  </a:solidFill>
                  <a:latin typeface="Arial"/>
                  <a:ea typeface="Arial"/>
                  <a:cs typeface="Arial"/>
                  <a:sym typeface="Arial"/>
                </a:rPr>
                <a:t>Character-based narrative</a:t>
              </a:r>
              <a:endParaRPr b="0" i="0" sz="1900" u="none" cap="none" strike="noStrike">
                <a:solidFill>
                  <a:schemeClr val="dk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grpSp>
        <p:nvGrpSpPr>
          <p:cNvPr id="205" name="Google Shape;205;p9"/>
          <p:cNvGrpSpPr/>
          <p:nvPr/>
        </p:nvGrpSpPr>
        <p:grpSpPr>
          <a:xfrm>
            <a:off x="685800" y="3079238"/>
            <a:ext cx="10820399" cy="2253686"/>
            <a:chOff x="0" y="638187"/>
            <a:chExt cx="10820399" cy="2253686"/>
          </a:xfrm>
        </p:grpSpPr>
        <p:sp>
          <p:nvSpPr>
            <p:cNvPr id="206" name="Google Shape;206;p9"/>
            <p:cNvSpPr/>
            <p:nvPr/>
          </p:nvSpPr>
          <p:spPr>
            <a:xfrm>
              <a:off x="0"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9"/>
            <p:cNvSpPr/>
            <p:nvPr/>
          </p:nvSpPr>
          <p:spPr>
            <a:xfrm>
              <a:off x="338137"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9"/>
            <p:cNvSpPr txBox="1"/>
            <p:nvPr/>
          </p:nvSpPr>
          <p:spPr>
            <a:xfrm>
              <a:off x="394737"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sng" cap="none" strike="noStrike">
                  <a:solidFill>
                    <a:schemeClr val="dk1"/>
                  </a:solidFill>
                  <a:latin typeface="Arial"/>
                  <a:ea typeface="Arial"/>
                  <a:cs typeface="Arial"/>
                  <a:sym typeface="Arial"/>
                </a:rPr>
                <a:t>Genre</a:t>
              </a:r>
              <a:endParaRPr b="0" i="0" sz="3500" u="none" cap="none" strike="noStrike">
                <a:solidFill>
                  <a:schemeClr val="dk1"/>
                </a:solidFill>
                <a:latin typeface="Arial"/>
                <a:ea typeface="Arial"/>
                <a:cs typeface="Arial"/>
                <a:sym typeface="Arial"/>
              </a:endParaRPr>
            </a:p>
          </p:txBody>
        </p:sp>
        <p:sp>
          <p:nvSpPr>
            <p:cNvPr id="209" name="Google Shape;209;p9"/>
            <p:cNvSpPr/>
            <p:nvPr/>
          </p:nvSpPr>
          <p:spPr>
            <a:xfrm>
              <a:off x="3719512"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9"/>
            <p:cNvSpPr/>
            <p:nvPr/>
          </p:nvSpPr>
          <p:spPr>
            <a:xfrm>
              <a:off x="4057650"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9"/>
            <p:cNvSpPr txBox="1"/>
            <p:nvPr/>
          </p:nvSpPr>
          <p:spPr>
            <a:xfrm>
              <a:off x="4114250"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none" cap="none" strike="noStrike">
                  <a:solidFill>
                    <a:schemeClr val="dk1"/>
                  </a:solidFill>
                  <a:latin typeface="Arial"/>
                  <a:ea typeface="Arial"/>
                  <a:cs typeface="Arial"/>
                  <a:sym typeface="Arial"/>
                </a:rPr>
                <a:t>‘Real World’</a:t>
              </a:r>
              <a:endParaRPr b="0" i="0" sz="3500" u="none" cap="none" strike="noStrike">
                <a:solidFill>
                  <a:schemeClr val="dk1"/>
                </a:solidFill>
                <a:latin typeface="Arial"/>
                <a:ea typeface="Arial"/>
                <a:cs typeface="Arial"/>
                <a:sym typeface="Arial"/>
              </a:endParaRPr>
            </a:p>
          </p:txBody>
        </p:sp>
        <p:sp>
          <p:nvSpPr>
            <p:cNvPr id="212" name="Google Shape;212;p9"/>
            <p:cNvSpPr/>
            <p:nvPr/>
          </p:nvSpPr>
          <p:spPr>
            <a:xfrm>
              <a:off x="7439025"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9"/>
            <p:cNvSpPr/>
            <p:nvPr/>
          </p:nvSpPr>
          <p:spPr>
            <a:xfrm>
              <a:off x="7777162"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9"/>
            <p:cNvSpPr txBox="1"/>
            <p:nvPr/>
          </p:nvSpPr>
          <p:spPr>
            <a:xfrm>
              <a:off x="7833762" y="1016018"/>
              <a:ext cx="2930037" cy="1819255"/>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chemeClr val="lt1"/>
                </a:buClr>
                <a:buSzPts val="3500"/>
                <a:buFont typeface="Arial"/>
                <a:buNone/>
              </a:pPr>
              <a:r>
                <a:rPr b="0" i="0" lang="en-IE" sz="3500" u="none" cap="none" strike="noStrike">
                  <a:solidFill>
                    <a:schemeClr val="dk1"/>
                  </a:solidFill>
                  <a:latin typeface="Arial"/>
                  <a:ea typeface="Arial"/>
                  <a:cs typeface="Arial"/>
                  <a:sym typeface="Arial"/>
                </a:rPr>
                <a:t>Observation</a:t>
              </a:r>
              <a:r>
                <a:rPr b="0" i="0" lang="en-IE" sz="3500" u="none" cap="none" strike="noStrike">
                  <a:solidFill>
                    <a:schemeClr val="lt1"/>
                  </a:solidFill>
                  <a:latin typeface="Arial"/>
                  <a:ea typeface="Arial"/>
                  <a:cs typeface="Arial"/>
                  <a:sym typeface="Arial"/>
                </a:rPr>
                <a:t>  </a:t>
              </a:r>
              <a:endParaRPr b="0" i="0" sz="35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0"/>
          <p:cNvSpPr txBox="1"/>
          <p:nvPr>
            <p:ph type="title"/>
          </p:nvPr>
        </p:nvSpPr>
        <p:spPr>
          <a:xfrm>
            <a:off x="394854" y="764373"/>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Arial"/>
              <a:buNone/>
            </a:pPr>
            <a:r>
              <a:rPr lang="en-IE"/>
              <a:t>REALISM</a:t>
            </a:r>
            <a:endParaRPr/>
          </a:p>
        </p:txBody>
      </p:sp>
      <p:sp>
        <p:nvSpPr>
          <p:cNvPr id="220" name="Google Shape;220;p10"/>
          <p:cNvSpPr txBox="1"/>
          <p:nvPr>
            <p:ph idx="1" type="body"/>
          </p:nvPr>
        </p:nvSpPr>
        <p:spPr>
          <a:xfrm>
            <a:off x="394854" y="2057401"/>
            <a:ext cx="9570028" cy="1756063"/>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lt1"/>
              </a:buClr>
              <a:buSzPct val="100000"/>
              <a:buChar char="•"/>
            </a:pPr>
            <a:r>
              <a:rPr lang="en-IE"/>
              <a:t>‘The main artistic goal of the realist movement was the reliable depiction of daily motives, undertaken via the avoidance of both intricate technical conventions and any appeal to supernatural or exotic subjects.’</a:t>
            </a:r>
            <a:endParaRPr/>
          </a:p>
          <a:p>
            <a:pPr indent="-228600" lvl="0" marL="228600" rtl="0" algn="l">
              <a:lnSpc>
                <a:spcPct val="90000"/>
              </a:lnSpc>
              <a:spcBef>
                <a:spcPts val="1000"/>
              </a:spcBef>
              <a:spcAft>
                <a:spcPts val="0"/>
              </a:spcAft>
              <a:buClr>
                <a:schemeClr val="lt1"/>
              </a:buClr>
              <a:buSzPct val="100000"/>
              <a:buChar char="•"/>
            </a:pPr>
            <a:r>
              <a:rPr lang="en-IE"/>
              <a:t>Falcato, Ana Christina, ‘Getting to the heart of the matter: Realism and Modernism in the novel’ </a:t>
            </a:r>
            <a:r>
              <a:rPr i="1" lang="en-IE"/>
              <a:t>Revista de Letras</a:t>
            </a:r>
            <a:r>
              <a:rPr lang="en-IE"/>
              <a:t>, Vol. 55, No. 1 (Janeiro/Junho 2015), pp. 9-24 (11)</a:t>
            </a:r>
            <a:endParaRPr/>
          </a:p>
        </p:txBody>
      </p:sp>
      <p:pic>
        <p:nvPicPr>
          <p:cNvPr id="221" name="Google Shape;221;p10"/>
          <p:cNvPicPr preferRelativeResize="0"/>
          <p:nvPr/>
        </p:nvPicPr>
        <p:blipFill rotWithShape="1">
          <a:blip r:embed="rId3">
            <a:alphaModFix/>
          </a:blip>
          <a:srcRect b="0" l="0" r="0" t="0"/>
          <a:stretch/>
        </p:blipFill>
        <p:spPr>
          <a:xfrm>
            <a:off x="4384097" y="3939453"/>
            <a:ext cx="4749511" cy="237475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2"/>
          <p:cNvSpPr txBox="1"/>
          <p:nvPr>
            <p:ph type="title"/>
          </p:nvPr>
        </p:nvSpPr>
        <p:spPr>
          <a:xfrm>
            <a:off x="2350032" y="84406"/>
            <a:ext cx="8610600" cy="12930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Arial"/>
              <a:buNone/>
            </a:pPr>
            <a:r>
              <a:rPr lang="en-IE"/>
              <a:t>WORKSHOP</a:t>
            </a:r>
            <a:endParaRPr/>
          </a:p>
        </p:txBody>
      </p:sp>
      <p:sp>
        <p:nvSpPr>
          <p:cNvPr id="227" name="Google Shape;227;p12"/>
          <p:cNvSpPr txBox="1"/>
          <p:nvPr>
            <p:ph idx="1" type="body"/>
          </p:nvPr>
        </p:nvSpPr>
        <p:spPr>
          <a:xfrm>
            <a:off x="1371600" y="1771364"/>
            <a:ext cx="10820400" cy="4024125"/>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t/>
            </a:r>
            <a:endParaRPr/>
          </a:p>
        </p:txBody>
      </p:sp>
      <p:pic>
        <p:nvPicPr>
          <p:cNvPr descr="A picture containing text, indoor, floor, room&#10;&#10;Description automatically generated" id="228" name="Google Shape;228;p12"/>
          <p:cNvPicPr preferRelativeResize="0"/>
          <p:nvPr/>
        </p:nvPicPr>
        <p:blipFill rotWithShape="1">
          <a:blip r:embed="rId3">
            <a:alphaModFix/>
          </a:blip>
          <a:srcRect b="0" l="0" r="0" t="0"/>
          <a:stretch/>
        </p:blipFill>
        <p:spPr>
          <a:xfrm>
            <a:off x="3829709" y="1671198"/>
            <a:ext cx="5933270" cy="39483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Arial"/>
              <a:buNone/>
            </a:pPr>
            <a:r>
              <a:rPr lang="en-IE"/>
              <a:t>FINAL PROJECT</a:t>
            </a:r>
            <a:endParaRPr/>
          </a:p>
        </p:txBody>
      </p:sp>
      <p:sp>
        <p:nvSpPr>
          <p:cNvPr id="234" name="Google Shape;234;p13"/>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Optional </a:t>
            </a:r>
            <a:endParaRPr/>
          </a:p>
          <a:p>
            <a:pPr indent="-228600" lvl="0" marL="228600" rtl="0" algn="l">
              <a:lnSpc>
                <a:spcPct val="90000"/>
              </a:lnSpc>
              <a:spcBef>
                <a:spcPts val="1000"/>
              </a:spcBef>
              <a:spcAft>
                <a:spcPts val="0"/>
              </a:spcAft>
              <a:buClr>
                <a:schemeClr val="lt1"/>
              </a:buClr>
              <a:buSzPts val="2200"/>
              <a:buChar char="•"/>
            </a:pPr>
            <a:r>
              <a:rPr lang="en-IE"/>
              <a:t>2000 words</a:t>
            </a:r>
            <a:endParaRPr/>
          </a:p>
          <a:p>
            <a:pPr indent="-228600" lvl="0" marL="228600" rtl="0" algn="l">
              <a:lnSpc>
                <a:spcPct val="90000"/>
              </a:lnSpc>
              <a:spcBef>
                <a:spcPts val="1000"/>
              </a:spcBef>
              <a:spcAft>
                <a:spcPts val="0"/>
              </a:spcAft>
              <a:buClr>
                <a:schemeClr val="lt1"/>
              </a:buClr>
              <a:buSzPts val="2200"/>
              <a:buChar char="•"/>
            </a:pPr>
            <a:r>
              <a:rPr lang="en-IE"/>
              <a:t>Developed from weekly assignments or elsewhere</a:t>
            </a:r>
            <a:endParaRPr/>
          </a:p>
          <a:p>
            <a:pPr indent="-228600" lvl="0" marL="228600" rtl="0" algn="l">
              <a:lnSpc>
                <a:spcPct val="90000"/>
              </a:lnSpc>
              <a:spcBef>
                <a:spcPts val="1000"/>
              </a:spcBef>
              <a:spcAft>
                <a:spcPts val="0"/>
              </a:spcAft>
              <a:buClr>
                <a:schemeClr val="lt1"/>
              </a:buClr>
              <a:buSzPts val="2200"/>
              <a:buChar char="•"/>
            </a:pPr>
            <a:r>
              <a:rPr lang="en-IE"/>
              <a:t>Submit on Final Week</a:t>
            </a:r>
            <a:endParaRPr/>
          </a:p>
          <a:p>
            <a:pPr indent="-228600" lvl="0" marL="228600" rtl="0" algn="l">
              <a:lnSpc>
                <a:spcPct val="90000"/>
              </a:lnSpc>
              <a:spcBef>
                <a:spcPts val="1000"/>
              </a:spcBef>
              <a:spcAft>
                <a:spcPts val="0"/>
              </a:spcAft>
              <a:buClr>
                <a:schemeClr val="lt1"/>
              </a:buClr>
              <a:buSzPts val="2200"/>
              <a:buChar char="•"/>
            </a:pPr>
            <a:r>
              <a:rPr lang="en-IE"/>
              <a:t>Extended editorial response with advice on how to proceed within three months</a:t>
            </a:r>
            <a:endParaRPr/>
          </a:p>
          <a:p>
            <a:pPr indent="-228600" lvl="0" marL="228600" rtl="0" algn="l">
              <a:lnSpc>
                <a:spcPct val="90000"/>
              </a:lnSpc>
              <a:spcBef>
                <a:spcPts val="1000"/>
              </a:spcBef>
              <a:spcAft>
                <a:spcPts val="0"/>
              </a:spcAft>
              <a:buClr>
                <a:schemeClr val="lt1"/>
              </a:buClr>
              <a:buSzPts val="2200"/>
              <a:buChar char="•"/>
            </a:pPr>
            <a:r>
              <a:rPr lang="en-IE"/>
              <a:t>Short individual consultations available later in course</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Arial"/>
              <a:buNone/>
            </a:pPr>
            <a:r>
              <a:rPr lang="en-IE"/>
              <a:t>HOMEWORK</a:t>
            </a:r>
            <a:endParaRPr/>
          </a:p>
        </p:txBody>
      </p:sp>
      <p:sp>
        <p:nvSpPr>
          <p:cNvPr id="240" name="Google Shape;240;p14"/>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Please write  50  words of fiction set in the ‘Real World’ as we discussed. Work to complete a story.</a:t>
            </a:r>
            <a:endParaRPr/>
          </a:p>
          <a:p>
            <a:pPr indent="-228600" lvl="0" marL="228600" rtl="0" algn="l">
              <a:lnSpc>
                <a:spcPct val="90000"/>
              </a:lnSpc>
              <a:spcBef>
                <a:spcPts val="1000"/>
              </a:spcBef>
              <a:spcAft>
                <a:spcPts val="0"/>
              </a:spcAft>
              <a:buClr>
                <a:schemeClr val="lt1"/>
              </a:buClr>
              <a:buSzPts val="2200"/>
              <a:buChar char="•"/>
            </a:pPr>
            <a:r>
              <a:rPr lang="en-IE"/>
              <a:t>Please email to peer group and </a:t>
            </a:r>
            <a:r>
              <a:rPr lang="en-IE" u="sng">
                <a:solidFill>
                  <a:schemeClr val="hlink"/>
                </a:solidFill>
                <a:hlinkClick r:id="rId3"/>
              </a:rPr>
              <a:t>info@martinkeaveney.com</a:t>
            </a:r>
            <a:r>
              <a:rPr lang="en-IE"/>
              <a:t> by agreed deadline if possible.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grpSp>
        <p:nvGrpSpPr>
          <p:cNvPr id="245" name="Google Shape;245;p15"/>
          <p:cNvGrpSpPr/>
          <p:nvPr/>
        </p:nvGrpSpPr>
        <p:grpSpPr>
          <a:xfrm>
            <a:off x="685800" y="3079238"/>
            <a:ext cx="10820399" cy="2253686"/>
            <a:chOff x="0" y="638187"/>
            <a:chExt cx="10820399" cy="2253686"/>
          </a:xfrm>
        </p:grpSpPr>
        <p:sp>
          <p:nvSpPr>
            <p:cNvPr id="246" name="Google Shape;246;p15"/>
            <p:cNvSpPr/>
            <p:nvPr/>
          </p:nvSpPr>
          <p:spPr>
            <a:xfrm>
              <a:off x="0"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15"/>
            <p:cNvSpPr/>
            <p:nvPr/>
          </p:nvSpPr>
          <p:spPr>
            <a:xfrm>
              <a:off x="338137"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5"/>
            <p:cNvSpPr txBox="1"/>
            <p:nvPr/>
          </p:nvSpPr>
          <p:spPr>
            <a:xfrm>
              <a:off x="394737" y="1016018"/>
              <a:ext cx="2930037" cy="1819255"/>
            </a:xfrm>
            <a:prstGeom prst="rect">
              <a:avLst/>
            </a:prstGeom>
            <a:noFill/>
            <a:ln>
              <a:noFill/>
            </a:ln>
          </p:spPr>
          <p:txBody>
            <a:bodyPr anchorCtr="0" anchor="ctr" bIns="125725" lIns="125725" spcFirstLastPara="1" rIns="125725" wrap="square" tIns="125725">
              <a:noAutofit/>
            </a:bodyPr>
            <a:lstStyle/>
            <a:p>
              <a:pPr indent="0" lvl="0" marL="0" marR="0" rtl="0" algn="ctr">
                <a:lnSpc>
                  <a:spcPct val="90000"/>
                </a:lnSpc>
                <a:spcBef>
                  <a:spcPts val="0"/>
                </a:spcBef>
                <a:spcAft>
                  <a:spcPts val="0"/>
                </a:spcAft>
                <a:buClr>
                  <a:schemeClr val="lt1"/>
                </a:buClr>
                <a:buSzPts val="3300"/>
                <a:buFont typeface="Arial"/>
                <a:buNone/>
              </a:pPr>
              <a:r>
                <a:rPr b="0" i="0" lang="en-IE" sz="3300" u="none" cap="none" strike="noStrike">
                  <a:solidFill>
                    <a:schemeClr val="dk1"/>
                  </a:solidFill>
                  <a:latin typeface="Arial"/>
                  <a:ea typeface="Arial"/>
                  <a:cs typeface="Arial"/>
                  <a:sym typeface="Arial"/>
                </a:rPr>
                <a:t>Class 3 :</a:t>
              </a:r>
              <a:endParaRPr b="0" i="0" sz="1400" u="none" cap="none" strike="noStrike">
                <a:solidFill>
                  <a:schemeClr val="dk1"/>
                </a:solidFill>
                <a:latin typeface="Arial"/>
                <a:ea typeface="Arial"/>
                <a:cs typeface="Arial"/>
                <a:sym typeface="Arial"/>
              </a:endParaRPr>
            </a:p>
            <a:p>
              <a:pPr indent="0" lvl="0" marL="0" marR="0" rtl="0" algn="ctr">
                <a:lnSpc>
                  <a:spcPct val="90000"/>
                </a:lnSpc>
                <a:spcBef>
                  <a:spcPts val="1155"/>
                </a:spcBef>
                <a:spcAft>
                  <a:spcPts val="0"/>
                </a:spcAft>
                <a:buClr>
                  <a:schemeClr val="lt1"/>
                </a:buClr>
                <a:buSzPts val="3300"/>
                <a:buFont typeface="Arial"/>
                <a:buNone/>
              </a:pPr>
              <a:r>
                <a:rPr lang="en-IE" sz="3300">
                  <a:solidFill>
                    <a:schemeClr val="dk1"/>
                  </a:solidFill>
                </a:rPr>
                <a:t>Flash Fiction</a:t>
              </a:r>
              <a:r>
                <a:rPr b="0" i="0" lang="en-IE" sz="3300" u="none" cap="none" strike="noStrike">
                  <a:solidFill>
                    <a:schemeClr val="lt1"/>
                  </a:solidFill>
                  <a:latin typeface="Arial"/>
                  <a:ea typeface="Arial"/>
                  <a:cs typeface="Arial"/>
                  <a:sym typeface="Arial"/>
                </a:rPr>
                <a:t> </a:t>
              </a:r>
              <a:endParaRPr b="0" i="0" sz="3300" u="none" cap="none" strike="noStrike">
                <a:solidFill>
                  <a:schemeClr val="lt1"/>
                </a:solidFill>
                <a:latin typeface="Arial"/>
                <a:ea typeface="Arial"/>
                <a:cs typeface="Arial"/>
                <a:sym typeface="Arial"/>
              </a:endParaRPr>
            </a:p>
          </p:txBody>
        </p:sp>
        <p:sp>
          <p:nvSpPr>
            <p:cNvPr id="249" name="Google Shape;249;p15"/>
            <p:cNvSpPr/>
            <p:nvPr/>
          </p:nvSpPr>
          <p:spPr>
            <a:xfrm>
              <a:off x="3719512"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15"/>
            <p:cNvSpPr/>
            <p:nvPr/>
          </p:nvSpPr>
          <p:spPr>
            <a:xfrm>
              <a:off x="4057650"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15"/>
            <p:cNvSpPr txBox="1"/>
            <p:nvPr/>
          </p:nvSpPr>
          <p:spPr>
            <a:xfrm>
              <a:off x="4114250" y="1016018"/>
              <a:ext cx="2930037" cy="1819255"/>
            </a:xfrm>
            <a:prstGeom prst="rect">
              <a:avLst/>
            </a:prstGeom>
            <a:noFill/>
            <a:ln>
              <a:noFill/>
            </a:ln>
          </p:spPr>
          <p:txBody>
            <a:bodyPr anchorCtr="0" anchor="ctr" bIns="125725" lIns="125725" spcFirstLastPara="1" rIns="125725" wrap="square" tIns="125725">
              <a:noAutofit/>
            </a:bodyPr>
            <a:lstStyle/>
            <a:p>
              <a:pPr indent="0" lvl="0" marL="0" marR="0" rtl="0" algn="ctr">
                <a:lnSpc>
                  <a:spcPct val="90000"/>
                </a:lnSpc>
                <a:spcBef>
                  <a:spcPts val="0"/>
                </a:spcBef>
                <a:spcAft>
                  <a:spcPts val="0"/>
                </a:spcAft>
                <a:buClr>
                  <a:schemeClr val="lt1"/>
                </a:buClr>
                <a:buSzPts val="3300"/>
                <a:buFont typeface="Arial"/>
                <a:buNone/>
              </a:pPr>
              <a:r>
                <a:rPr b="0" i="0" lang="en-IE" sz="3300" u="none" cap="none" strike="noStrike">
                  <a:solidFill>
                    <a:schemeClr val="dk1"/>
                  </a:solidFill>
                  <a:latin typeface="Arial"/>
                  <a:ea typeface="Arial"/>
                  <a:cs typeface="Arial"/>
                  <a:sym typeface="Arial"/>
                </a:rPr>
                <a:t>Read  Sci-fi story (TBS)</a:t>
              </a:r>
              <a:endParaRPr b="0" i="0" sz="3300" u="none" cap="none" strike="noStrike">
                <a:solidFill>
                  <a:schemeClr val="dk1"/>
                </a:solidFill>
                <a:latin typeface="Arial"/>
                <a:ea typeface="Arial"/>
                <a:cs typeface="Arial"/>
                <a:sym typeface="Arial"/>
              </a:endParaRPr>
            </a:p>
          </p:txBody>
        </p:sp>
        <p:sp>
          <p:nvSpPr>
            <p:cNvPr id="252" name="Google Shape;252;p15"/>
            <p:cNvSpPr/>
            <p:nvPr/>
          </p:nvSpPr>
          <p:spPr>
            <a:xfrm>
              <a:off x="7439025" y="638187"/>
              <a:ext cx="3043237" cy="1932455"/>
            </a:xfrm>
            <a:prstGeom prst="roundRect">
              <a:avLst>
                <a:gd fmla="val 10000" name="adj"/>
              </a:avLst>
            </a:prstGeom>
            <a:gradFill>
              <a:gsLst>
                <a:gs pos="0">
                  <a:srgbClr val="E0514D"/>
                </a:gs>
                <a:gs pos="78000">
                  <a:srgbClr val="E7241D"/>
                </a:gs>
                <a:gs pos="100000">
                  <a:srgbClr val="E7241D"/>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15"/>
            <p:cNvSpPr/>
            <p:nvPr/>
          </p:nvSpPr>
          <p:spPr>
            <a:xfrm>
              <a:off x="7777162" y="959418"/>
              <a:ext cx="3043237" cy="1932455"/>
            </a:xfrm>
            <a:prstGeom prst="roundRect">
              <a:avLst>
                <a:gd fmla="val 10000" name="adj"/>
              </a:avLst>
            </a:prstGeom>
            <a:solidFill>
              <a:schemeClr val="lt1">
                <a:alpha val="89411"/>
              </a:schemeClr>
            </a:solidFill>
            <a:ln cap="flat" cmpd="sng" w="9525">
              <a:solidFill>
                <a:srgbClr val="DF2D2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15"/>
            <p:cNvSpPr txBox="1"/>
            <p:nvPr/>
          </p:nvSpPr>
          <p:spPr>
            <a:xfrm>
              <a:off x="7833762" y="1016018"/>
              <a:ext cx="2930037" cy="1819255"/>
            </a:xfrm>
            <a:prstGeom prst="rect">
              <a:avLst/>
            </a:prstGeom>
            <a:noFill/>
            <a:ln>
              <a:noFill/>
            </a:ln>
          </p:spPr>
          <p:txBody>
            <a:bodyPr anchorCtr="0" anchor="ctr" bIns="125725" lIns="125725" spcFirstLastPara="1" rIns="125725" wrap="square" tIns="125725">
              <a:noAutofit/>
            </a:bodyPr>
            <a:lstStyle/>
            <a:p>
              <a:pPr indent="0" lvl="0" marL="0" marR="0" rtl="0" algn="ctr">
                <a:lnSpc>
                  <a:spcPct val="90000"/>
                </a:lnSpc>
                <a:spcBef>
                  <a:spcPts val="0"/>
                </a:spcBef>
                <a:spcAft>
                  <a:spcPts val="0"/>
                </a:spcAft>
                <a:buClr>
                  <a:schemeClr val="lt1"/>
                </a:buClr>
                <a:buSzPts val="3300"/>
                <a:buFont typeface="Arial"/>
                <a:buNone/>
              </a:pPr>
              <a:r>
                <a:rPr b="0" i="0" lang="en-IE" sz="3300" u="none" cap="none" strike="noStrike">
                  <a:solidFill>
                    <a:schemeClr val="dk1"/>
                  </a:solidFill>
                  <a:latin typeface="Arial"/>
                  <a:ea typeface="Arial"/>
                  <a:cs typeface="Arial"/>
                  <a:sym typeface="Arial"/>
                </a:rPr>
                <a:t>Submit piece written in ‘Real World’ </a:t>
              </a:r>
              <a:endParaRPr b="0" i="0" sz="3300" u="none" cap="none" strike="noStrike">
                <a:solidFill>
                  <a:schemeClr val="dk1"/>
                </a:solidFill>
                <a:latin typeface="Arial"/>
                <a:ea typeface="Arial"/>
                <a:cs typeface="Arial"/>
                <a:sym typeface="Arial"/>
              </a:endParaRPr>
            </a:p>
          </p:txBody>
        </p:sp>
      </p:grpSp>
      <p:sp>
        <p:nvSpPr>
          <p:cNvPr id="255" name="Google Shape;255;p15"/>
          <p:cNvSpPr txBox="1"/>
          <p:nvPr/>
        </p:nvSpPr>
        <p:spPr>
          <a:xfrm>
            <a:off x="3294925" y="5589025"/>
            <a:ext cx="5491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sng" cap="none" strike="noStrike">
                <a:solidFill>
                  <a:schemeClr val="accent1"/>
                </a:solidFill>
                <a:latin typeface="Arial"/>
                <a:ea typeface="Arial"/>
                <a:cs typeface="Arial"/>
                <a:sym typeface="Arial"/>
                <a:hlinkClick r:id="rId3">
                  <a:extLst>
                    <a:ext uri="{A12FA001-AC4F-418D-AE19-62706E023703}">
                      <ahyp:hlinkClr val="tx"/>
                    </a:ext>
                  </a:extLst>
                </a:hlinkClick>
              </a:rPr>
              <a:t>www.martinkeaveney.com</a:t>
            </a:r>
            <a:r>
              <a:rPr b="0" i="0" lang="en-IE" sz="1400" u="none" cap="none" strike="noStrike">
                <a:solidFill>
                  <a:schemeClr val="lt1"/>
                </a:solidFill>
                <a:latin typeface="Arial"/>
                <a:ea typeface="Arial"/>
                <a:cs typeface="Arial"/>
                <a:sym typeface="Arial"/>
              </a:rPr>
              <a:t> 2023</a:t>
            </a:r>
            <a:endParaRPr b="0" i="0" sz="1400" u="none" cap="none" strike="noStrike">
              <a:solidFill>
                <a:schemeClr val="lt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2017-09-07T15:01:19Z</dcterms:created>
  <dc:creator>Martin</dc:creator>
</cp:coreProperties>
</file>