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6858000" cx="12192000"/>
  <p:notesSz cx="6858000" cy="9144000"/>
  <p:embeddedFontLst>
    <p:embeddedFont>
      <p:font typeface="Century Gothic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5" roundtripDataSignature="AMtx7mgLlR1XfvNLRUG0aPea+hufruT6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CenturyGothic-bold.fntdata"/><Relationship Id="rId21" Type="http://schemas.openxmlformats.org/officeDocument/2006/relationships/font" Target="fonts/CenturyGothic-regular.fntdata"/><Relationship Id="rId24" Type="http://schemas.openxmlformats.org/officeDocument/2006/relationships/font" Target="fonts/CenturyGothic-boldItalic.fntdata"/><Relationship Id="rId23" Type="http://schemas.openxmlformats.org/officeDocument/2006/relationships/font" Target="fonts/CenturyGothic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2" name="Google Shape;16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1" name="Google Shape;17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6" name="Google Shape;18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3" name="Google Shape;21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8" name="Google Shape;21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5" name="Google Shape;25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1" name="Google Shape;26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7" name="Google Shape;26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6" name="Google Shape;27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1" name="Google Shape;281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7" name="Google Shape;28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14c0c204cd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7" name="Google Shape;297;g14c0c204cd6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4" name="Google Shape;304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13" name="Google Shape;13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18"/>
          <p:cNvSpPr txBox="1"/>
          <p:nvPr>
            <p:ph type="ctrTitle"/>
          </p:nvPr>
        </p:nvSpPr>
        <p:spPr>
          <a:xfrm>
            <a:off x="1371600" y="1803405"/>
            <a:ext cx="9448800" cy="18250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entury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8"/>
          <p:cNvSpPr txBox="1"/>
          <p:nvPr>
            <p:ph idx="1" type="subTitle"/>
          </p:nvPr>
        </p:nvSpPr>
        <p:spPr>
          <a:xfrm>
            <a:off x="1371600" y="3632201"/>
            <a:ext cx="9448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18"/>
          <p:cNvSpPr txBox="1"/>
          <p:nvPr>
            <p:ph idx="10" type="dt"/>
          </p:nvPr>
        </p:nvSpPr>
        <p:spPr>
          <a:xfrm>
            <a:off x="7909561" y="4314328"/>
            <a:ext cx="2910840" cy="3746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8"/>
          <p:cNvSpPr txBox="1"/>
          <p:nvPr>
            <p:ph idx="11" type="ftr"/>
          </p:nvPr>
        </p:nvSpPr>
        <p:spPr>
          <a:xfrm>
            <a:off x="1371600" y="4323845"/>
            <a:ext cx="640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8"/>
          <p:cNvSpPr txBox="1"/>
          <p:nvPr>
            <p:ph idx="12" type="sldNum"/>
          </p:nvPr>
        </p:nvSpPr>
        <p:spPr>
          <a:xfrm>
            <a:off x="8077200" y="14308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0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0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20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0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0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26" name="Google Shape;26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22"/>
          <p:cNvSpPr txBox="1"/>
          <p:nvPr>
            <p:ph type="title"/>
          </p:nvPr>
        </p:nvSpPr>
        <p:spPr>
          <a:xfrm>
            <a:off x="685800" y="753533"/>
            <a:ext cx="10820399" cy="28019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2"/>
          <p:cNvSpPr txBox="1"/>
          <p:nvPr>
            <p:ph idx="1" type="body"/>
          </p:nvPr>
        </p:nvSpPr>
        <p:spPr>
          <a:xfrm>
            <a:off x="1024467" y="3641725"/>
            <a:ext cx="10490200" cy="955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p22"/>
          <p:cNvSpPr txBox="1"/>
          <p:nvPr>
            <p:ph idx="10" type="dt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2"/>
          <p:cNvSpPr txBox="1"/>
          <p:nvPr>
            <p:ph idx="11" type="ftr"/>
          </p:nvPr>
        </p:nvSpPr>
        <p:spPr>
          <a:xfrm>
            <a:off x="685800" y="381001"/>
            <a:ext cx="6991492" cy="364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2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3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3"/>
          <p:cNvSpPr txBox="1"/>
          <p:nvPr>
            <p:ph idx="1" type="body"/>
          </p:nvPr>
        </p:nvSpPr>
        <p:spPr>
          <a:xfrm>
            <a:off x="685800" y="2194559"/>
            <a:ext cx="53340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23"/>
          <p:cNvSpPr txBox="1"/>
          <p:nvPr>
            <p:ph idx="2" type="body"/>
          </p:nvPr>
        </p:nvSpPr>
        <p:spPr>
          <a:xfrm>
            <a:off x="6172200" y="2194559"/>
            <a:ext cx="53340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3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3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3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4"/>
          <p:cNvSpPr txBox="1"/>
          <p:nvPr>
            <p:ph type="title"/>
          </p:nvPr>
        </p:nvSpPr>
        <p:spPr>
          <a:xfrm>
            <a:off x="2895600" y="762000"/>
            <a:ext cx="86106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4"/>
          <p:cNvSpPr txBox="1"/>
          <p:nvPr>
            <p:ph idx="1" type="body"/>
          </p:nvPr>
        </p:nvSpPr>
        <p:spPr>
          <a:xfrm>
            <a:off x="914409" y="2183802"/>
            <a:ext cx="50799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0" sz="2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2" name="Google Shape;42;p24"/>
          <p:cNvSpPr txBox="1"/>
          <p:nvPr>
            <p:ph idx="2" type="body"/>
          </p:nvPr>
        </p:nvSpPr>
        <p:spPr>
          <a:xfrm>
            <a:off x="685800" y="3132666"/>
            <a:ext cx="5311775" cy="30860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24"/>
          <p:cNvSpPr txBox="1"/>
          <p:nvPr>
            <p:ph idx="3" type="body"/>
          </p:nvPr>
        </p:nvSpPr>
        <p:spPr>
          <a:xfrm>
            <a:off x="6400800" y="2183802"/>
            <a:ext cx="510540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0" sz="2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4"/>
          <p:cNvSpPr txBox="1"/>
          <p:nvPr>
            <p:ph idx="4" type="body"/>
          </p:nvPr>
        </p:nvSpPr>
        <p:spPr>
          <a:xfrm>
            <a:off x="6172200" y="3132666"/>
            <a:ext cx="5334000" cy="30860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4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4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4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5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5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5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5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6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6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6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7"/>
          <p:cNvSpPr txBox="1"/>
          <p:nvPr>
            <p:ph type="title"/>
          </p:nvPr>
        </p:nvSpPr>
        <p:spPr>
          <a:xfrm>
            <a:off x="685800" y="1524000"/>
            <a:ext cx="4114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7"/>
          <p:cNvSpPr txBox="1"/>
          <p:nvPr>
            <p:ph idx="1" type="body"/>
          </p:nvPr>
        </p:nvSpPr>
        <p:spPr>
          <a:xfrm>
            <a:off x="4995582" y="746759"/>
            <a:ext cx="6510618" cy="547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27"/>
          <p:cNvSpPr txBox="1"/>
          <p:nvPr>
            <p:ph idx="2" type="body"/>
          </p:nvPr>
        </p:nvSpPr>
        <p:spPr>
          <a:xfrm>
            <a:off x="685800" y="3124199"/>
            <a:ext cx="4114800" cy="30944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1" name="Google Shape;61;p27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7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7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8"/>
          <p:cNvSpPr txBox="1"/>
          <p:nvPr>
            <p:ph type="title"/>
          </p:nvPr>
        </p:nvSpPr>
        <p:spPr>
          <a:xfrm>
            <a:off x="685800" y="1524000"/>
            <a:ext cx="687324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8"/>
          <p:cNvSpPr/>
          <p:nvPr>
            <p:ph idx="2" type="pic"/>
          </p:nvPr>
        </p:nvSpPr>
        <p:spPr>
          <a:xfrm>
            <a:off x="7861238" y="751241"/>
            <a:ext cx="3644962" cy="5467443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28"/>
          <p:cNvSpPr txBox="1"/>
          <p:nvPr>
            <p:ph idx="1" type="body"/>
          </p:nvPr>
        </p:nvSpPr>
        <p:spPr>
          <a:xfrm>
            <a:off x="685800" y="3124199"/>
            <a:ext cx="6873240" cy="30944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8" name="Google Shape;68;p28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8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8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9"/>
          <p:cNvSpPr txBox="1"/>
          <p:nvPr>
            <p:ph type="title"/>
          </p:nvPr>
        </p:nvSpPr>
        <p:spPr>
          <a:xfrm>
            <a:off x="685777" y="4697360"/>
            <a:ext cx="10822034" cy="8193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9"/>
          <p:cNvSpPr/>
          <p:nvPr>
            <p:ph idx="2" type="pic"/>
          </p:nvPr>
        </p:nvSpPr>
        <p:spPr>
          <a:xfrm>
            <a:off x="681727" y="941439"/>
            <a:ext cx="10821840" cy="3478161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29"/>
          <p:cNvSpPr txBox="1"/>
          <p:nvPr>
            <p:ph idx="1" type="body"/>
          </p:nvPr>
        </p:nvSpPr>
        <p:spPr>
          <a:xfrm>
            <a:off x="685800" y="5516715"/>
            <a:ext cx="10820400" cy="701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5" name="Google Shape;75;p29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9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 showMasterSp="0">
  <p:cSld name="Title and Caption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79" name="Google Shape;79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30"/>
          <p:cNvSpPr txBox="1"/>
          <p:nvPr>
            <p:ph type="title"/>
          </p:nvPr>
        </p:nvSpPr>
        <p:spPr>
          <a:xfrm>
            <a:off x="685800" y="753532"/>
            <a:ext cx="10820400" cy="280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0"/>
          <p:cNvSpPr txBox="1"/>
          <p:nvPr>
            <p:ph idx="1" type="body"/>
          </p:nvPr>
        </p:nvSpPr>
        <p:spPr>
          <a:xfrm>
            <a:off x="1024467" y="3649133"/>
            <a:ext cx="10130516" cy="999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2" name="Google Shape;82;p30"/>
          <p:cNvSpPr txBox="1"/>
          <p:nvPr>
            <p:ph idx="10" type="dt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0"/>
          <p:cNvSpPr txBox="1"/>
          <p:nvPr>
            <p:ph idx="11" type="ftr"/>
          </p:nvPr>
        </p:nvSpPr>
        <p:spPr>
          <a:xfrm>
            <a:off x="685800" y="379941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0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 showMasterSp="0">
  <p:cSld name="Quote with Ca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86" name="Google Shape;86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31"/>
          <p:cNvSpPr txBox="1"/>
          <p:nvPr>
            <p:ph type="title"/>
          </p:nvPr>
        </p:nvSpPr>
        <p:spPr>
          <a:xfrm>
            <a:off x="1024467" y="753533"/>
            <a:ext cx="10151533" cy="26044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31"/>
          <p:cNvSpPr txBox="1"/>
          <p:nvPr>
            <p:ph idx="1" type="body"/>
          </p:nvPr>
        </p:nvSpPr>
        <p:spPr>
          <a:xfrm>
            <a:off x="1303865" y="3365556"/>
            <a:ext cx="9592736" cy="444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9" name="Google Shape;89;p31"/>
          <p:cNvSpPr txBox="1"/>
          <p:nvPr>
            <p:ph idx="2" type="body"/>
          </p:nvPr>
        </p:nvSpPr>
        <p:spPr>
          <a:xfrm>
            <a:off x="1024467" y="3959862"/>
            <a:ext cx="10151533" cy="6798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0" name="Google Shape;90;p31"/>
          <p:cNvSpPr txBox="1"/>
          <p:nvPr>
            <p:ph idx="10" type="dt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31"/>
          <p:cNvSpPr txBox="1"/>
          <p:nvPr>
            <p:ph idx="11" type="ftr"/>
          </p:nvPr>
        </p:nvSpPr>
        <p:spPr>
          <a:xfrm>
            <a:off x="685800" y="379941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31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sp>
        <p:nvSpPr>
          <p:cNvPr id="93" name="Google Shape;93;p31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Century Gothic"/>
              <a:buNone/>
            </a:pPr>
            <a:r>
              <a:rPr b="0" i="0" lang="en-IE" sz="8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31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Century Gothic"/>
              <a:buNone/>
            </a:pPr>
            <a:r>
              <a:rPr b="0" i="0" lang="en-IE" sz="8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 showMasterSp="0">
  <p:cSld name="Name Card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96" name="Google Shape;96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32"/>
          <p:cNvSpPr txBox="1"/>
          <p:nvPr>
            <p:ph type="title"/>
          </p:nvPr>
        </p:nvSpPr>
        <p:spPr>
          <a:xfrm>
            <a:off x="1024495" y="1124701"/>
            <a:ext cx="10146186" cy="25118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2"/>
          <p:cNvSpPr txBox="1"/>
          <p:nvPr>
            <p:ph idx="1" type="body"/>
          </p:nvPr>
        </p:nvSpPr>
        <p:spPr>
          <a:xfrm>
            <a:off x="1024467" y="3648315"/>
            <a:ext cx="10144654" cy="9998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9" name="Google Shape;99;p32"/>
          <p:cNvSpPr txBox="1"/>
          <p:nvPr>
            <p:ph idx="10" type="dt"/>
          </p:nvPr>
        </p:nvSpPr>
        <p:spPr>
          <a:xfrm>
            <a:off x="7814452" y="378883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2"/>
          <p:cNvSpPr txBox="1"/>
          <p:nvPr>
            <p:ph idx="11" type="ftr"/>
          </p:nvPr>
        </p:nvSpPr>
        <p:spPr>
          <a:xfrm>
            <a:off x="685800" y="378883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32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3 Column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3"/>
          <p:cNvSpPr txBox="1"/>
          <p:nvPr>
            <p:ph type="title"/>
          </p:nvPr>
        </p:nvSpPr>
        <p:spPr>
          <a:xfrm>
            <a:off x="2895600" y="761999"/>
            <a:ext cx="8610599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33"/>
          <p:cNvSpPr txBox="1"/>
          <p:nvPr>
            <p:ph idx="1" type="body"/>
          </p:nvPr>
        </p:nvSpPr>
        <p:spPr>
          <a:xfrm>
            <a:off x="685800" y="2202080"/>
            <a:ext cx="3456432" cy="617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5" name="Google Shape;105;p33"/>
          <p:cNvSpPr txBox="1"/>
          <p:nvPr>
            <p:ph idx="2" type="body"/>
          </p:nvPr>
        </p:nvSpPr>
        <p:spPr>
          <a:xfrm>
            <a:off x="685799" y="2904565"/>
            <a:ext cx="3456432" cy="33141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06" name="Google Shape;106;p33"/>
          <p:cNvSpPr txBox="1"/>
          <p:nvPr>
            <p:ph idx="3" type="body"/>
          </p:nvPr>
        </p:nvSpPr>
        <p:spPr>
          <a:xfrm>
            <a:off x="4368800" y="2201333"/>
            <a:ext cx="3456432" cy="6265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7" name="Google Shape;107;p33"/>
          <p:cNvSpPr txBox="1"/>
          <p:nvPr>
            <p:ph idx="4" type="body"/>
          </p:nvPr>
        </p:nvSpPr>
        <p:spPr>
          <a:xfrm>
            <a:off x="4366858" y="2904067"/>
            <a:ext cx="3456432" cy="33146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08" name="Google Shape;108;p33"/>
          <p:cNvSpPr txBox="1"/>
          <p:nvPr>
            <p:ph idx="5" type="body"/>
          </p:nvPr>
        </p:nvSpPr>
        <p:spPr>
          <a:xfrm>
            <a:off x="8051800" y="2192866"/>
            <a:ext cx="3456432" cy="6265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9" name="Google Shape;109;p33"/>
          <p:cNvSpPr txBox="1"/>
          <p:nvPr>
            <p:ph idx="6" type="body"/>
          </p:nvPr>
        </p:nvSpPr>
        <p:spPr>
          <a:xfrm>
            <a:off x="8051801" y="2904565"/>
            <a:ext cx="3456432" cy="33141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10" name="Google Shape;110;p33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33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33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cture Column">
  <p:cSld name="3 Picture Column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4"/>
          <p:cNvSpPr txBox="1"/>
          <p:nvPr>
            <p:ph type="title"/>
          </p:nvPr>
        </p:nvSpPr>
        <p:spPr>
          <a:xfrm>
            <a:off x="2895600" y="762000"/>
            <a:ext cx="8610599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34"/>
          <p:cNvSpPr txBox="1"/>
          <p:nvPr>
            <p:ph idx="1" type="body"/>
          </p:nvPr>
        </p:nvSpPr>
        <p:spPr>
          <a:xfrm>
            <a:off x="688618" y="4191000"/>
            <a:ext cx="3451582" cy="6827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6" name="Google Shape;116;p34"/>
          <p:cNvSpPr/>
          <p:nvPr>
            <p:ph idx="2" type="pic"/>
          </p:nvPr>
        </p:nvSpPr>
        <p:spPr>
          <a:xfrm>
            <a:off x="688618" y="2362200"/>
            <a:ext cx="3451582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352"/>
              </a:srgbClr>
            </a:outerShdw>
          </a:effectLst>
        </p:spPr>
      </p:sp>
      <p:sp>
        <p:nvSpPr>
          <p:cNvPr id="117" name="Google Shape;117;p34"/>
          <p:cNvSpPr txBox="1"/>
          <p:nvPr>
            <p:ph idx="3" type="body"/>
          </p:nvPr>
        </p:nvSpPr>
        <p:spPr>
          <a:xfrm>
            <a:off x="688618" y="4873764"/>
            <a:ext cx="3451582" cy="13449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18" name="Google Shape;118;p34"/>
          <p:cNvSpPr txBox="1"/>
          <p:nvPr>
            <p:ph idx="4" type="body"/>
          </p:nvPr>
        </p:nvSpPr>
        <p:spPr>
          <a:xfrm>
            <a:off x="4374263" y="4191000"/>
            <a:ext cx="3448935" cy="6827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9" name="Google Shape;119;p34"/>
          <p:cNvSpPr/>
          <p:nvPr>
            <p:ph idx="5" type="pic"/>
          </p:nvPr>
        </p:nvSpPr>
        <p:spPr>
          <a:xfrm>
            <a:off x="4374263" y="2362200"/>
            <a:ext cx="3448936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352"/>
              </a:srgbClr>
            </a:outerShdw>
          </a:effectLst>
        </p:spPr>
      </p:sp>
      <p:sp>
        <p:nvSpPr>
          <p:cNvPr id="120" name="Google Shape;120;p34"/>
          <p:cNvSpPr txBox="1"/>
          <p:nvPr>
            <p:ph idx="6" type="body"/>
          </p:nvPr>
        </p:nvSpPr>
        <p:spPr>
          <a:xfrm>
            <a:off x="4374264" y="4873763"/>
            <a:ext cx="3448935" cy="13449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21" name="Google Shape;121;p34"/>
          <p:cNvSpPr txBox="1"/>
          <p:nvPr>
            <p:ph idx="7" type="body"/>
          </p:nvPr>
        </p:nvSpPr>
        <p:spPr>
          <a:xfrm>
            <a:off x="8049731" y="4191000"/>
            <a:ext cx="3456469" cy="6827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4"/>
          <p:cNvSpPr/>
          <p:nvPr>
            <p:ph idx="8" type="pic"/>
          </p:nvPr>
        </p:nvSpPr>
        <p:spPr>
          <a:xfrm>
            <a:off x="8049855" y="2362200"/>
            <a:ext cx="3447878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352"/>
              </a:srgbClr>
            </a:outerShdw>
          </a:effectLst>
        </p:spPr>
      </p:sp>
      <p:sp>
        <p:nvSpPr>
          <p:cNvPr id="123" name="Google Shape;123;p34"/>
          <p:cNvSpPr txBox="1"/>
          <p:nvPr>
            <p:ph idx="9" type="body"/>
          </p:nvPr>
        </p:nvSpPr>
        <p:spPr>
          <a:xfrm>
            <a:off x="8049731" y="4873761"/>
            <a:ext cx="3452445" cy="13449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24" name="Google Shape;124;p34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34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4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5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35"/>
          <p:cNvSpPr txBox="1"/>
          <p:nvPr>
            <p:ph idx="1" type="body"/>
          </p:nvPr>
        </p:nvSpPr>
        <p:spPr>
          <a:xfrm rot="5400000">
            <a:off x="4083937" y="-1203579"/>
            <a:ext cx="4024125" cy="108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0" name="Google Shape;130;p35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5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5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showMasterSp="0" type="vertTitleAndTx">
  <p:cSld name="VERTICAL_TITLE_AND_VERTICAL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134" name="Google Shape;134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36"/>
          <p:cNvSpPr txBox="1"/>
          <p:nvPr>
            <p:ph type="title"/>
          </p:nvPr>
        </p:nvSpPr>
        <p:spPr>
          <a:xfrm rot="5400000">
            <a:off x="8525933" y="1667933"/>
            <a:ext cx="3903133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36"/>
          <p:cNvSpPr txBox="1"/>
          <p:nvPr>
            <p:ph idx="1" type="body"/>
          </p:nvPr>
        </p:nvSpPr>
        <p:spPr>
          <a:xfrm rot="5400000">
            <a:off x="3175000" y="-1405467"/>
            <a:ext cx="3903133" cy="82042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7" name="Google Shape;137;p36"/>
          <p:cNvSpPr txBox="1"/>
          <p:nvPr>
            <p:ph idx="10" type="dt"/>
          </p:nvPr>
        </p:nvSpPr>
        <p:spPr>
          <a:xfrm>
            <a:off x="7814452" y="379941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6"/>
          <p:cNvSpPr txBox="1"/>
          <p:nvPr>
            <p:ph idx="11" type="ftr"/>
          </p:nvPr>
        </p:nvSpPr>
        <p:spPr>
          <a:xfrm>
            <a:off x="685800" y="381000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6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1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21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1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21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8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TOP.png" id="6" name="Google Shape;6;p1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7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  <a:defRPr b="0" i="0" sz="4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7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55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302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302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302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302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9" name="Google Shape;9;p17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0" name="Google Shape;10;p17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1" name="Google Shape;11;p17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TOP.png" id="141" name="Google Shape;141;p1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9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  <a:defRPr b="0" i="0" sz="4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3" name="Google Shape;143;p19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55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302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302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302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302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4" name="Google Shape;144;p19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5" name="Google Shape;145;p19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6" name="Google Shape;146;p19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7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mailto:info@martinkeaveney.com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6.jpg"/><Relationship Id="rId5" Type="http://schemas.openxmlformats.org/officeDocument/2006/relationships/image" Target="../media/image1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"/>
          <p:cNvSpPr txBox="1"/>
          <p:nvPr>
            <p:ph type="ctrTitle"/>
          </p:nvPr>
        </p:nvSpPr>
        <p:spPr>
          <a:xfrm>
            <a:off x="675862" y="425179"/>
            <a:ext cx="10614990" cy="18250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None/>
            </a:pPr>
            <a:br>
              <a:rPr lang="en-IE" sz="5300"/>
            </a:br>
            <a:br>
              <a:rPr lang="en-IE" sz="5300"/>
            </a:br>
            <a:r>
              <a:rPr lang="en-IE" sz="5300"/>
              <a:t>SHORT FICTION: INTRODUCTION</a:t>
            </a:r>
            <a:br>
              <a:rPr lang="en-IE"/>
            </a:br>
            <a:br>
              <a:rPr lang="en-IE" sz="1600"/>
            </a:br>
            <a:r>
              <a:rPr lang="en-IE" sz="1600"/>
              <a:t>MKCW</a:t>
            </a:r>
            <a:br>
              <a:rPr lang="en-IE" sz="1600"/>
            </a:br>
            <a:r>
              <a:rPr lang="en-IE" sz="1600"/>
              <a:t>DR MARTIN KEAVENEY</a:t>
            </a:r>
            <a:endParaRPr/>
          </a:p>
        </p:txBody>
      </p:sp>
      <p:sp>
        <p:nvSpPr>
          <p:cNvPr id="158" name="Google Shape;158;p1"/>
          <p:cNvSpPr txBox="1"/>
          <p:nvPr>
            <p:ph idx="1" type="subTitle"/>
          </p:nvPr>
        </p:nvSpPr>
        <p:spPr>
          <a:xfrm>
            <a:off x="1040295" y="5747021"/>
            <a:ext cx="9448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IE"/>
              <a:t>Week 1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IE"/>
              <a:t>Introduction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</p:txBody>
      </p:sp>
      <p:pic>
        <p:nvPicPr>
          <p:cNvPr descr="A picture containing document&#10;&#10;Description generated with high confidence" id="159" name="Google Shape;15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63954" y="2403868"/>
            <a:ext cx="4838806" cy="3208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picture containing indoor, sitting&#10;&#10;Description generated with high confidence" id="165" name="Google Shape;16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"/>
          <p:cNvSpPr/>
          <p:nvPr/>
        </p:nvSpPr>
        <p:spPr>
          <a:xfrm>
            <a:off x="6095999" y="1066164"/>
            <a:ext cx="5305958" cy="5148371"/>
          </a:xfrm>
          <a:prstGeom prst="roundRect">
            <a:avLst>
              <a:gd fmla="val 2403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screenshot of a cell phone&#10;&#10;Description generated with high confidence" id="167" name="Google Shape;16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07004" y="2328844"/>
            <a:ext cx="4683948" cy="262301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"/>
          <p:cNvSpPr txBox="1"/>
          <p:nvPr>
            <p:ph idx="1" type="body"/>
          </p:nvPr>
        </p:nvSpPr>
        <p:spPr>
          <a:xfrm>
            <a:off x="685801" y="2194560"/>
            <a:ext cx="4753466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IE" sz="1800">
                <a:solidFill>
                  <a:schemeClr val="lt1"/>
                </a:solidFill>
              </a:rPr>
              <a:t>Welcome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IE" sz="1800">
                <a:solidFill>
                  <a:schemeClr val="lt1"/>
                </a:solidFill>
              </a:rPr>
              <a:t>Introduction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3"/>
          <p:cNvGrpSpPr/>
          <p:nvPr/>
        </p:nvGrpSpPr>
        <p:grpSpPr>
          <a:xfrm>
            <a:off x="1759386" y="1013097"/>
            <a:ext cx="8673227" cy="3523499"/>
            <a:chOff x="1073586" y="3281"/>
            <a:chExt cx="8673227" cy="3523499"/>
          </a:xfrm>
        </p:grpSpPr>
        <p:sp>
          <p:nvSpPr>
            <p:cNvPr id="174" name="Google Shape;174;p3"/>
            <p:cNvSpPr/>
            <p:nvPr/>
          </p:nvSpPr>
          <p:spPr>
            <a:xfrm>
              <a:off x="1073586" y="3281"/>
              <a:ext cx="2710383" cy="1626230"/>
            </a:xfrm>
            <a:prstGeom prst="rect">
              <a:avLst/>
            </a:prstGeom>
            <a:solidFill>
              <a:srgbClr val="C92621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3"/>
            <p:cNvSpPr txBox="1"/>
            <p:nvPr/>
          </p:nvSpPr>
          <p:spPr>
            <a:xfrm>
              <a:off x="1073586" y="3281"/>
              <a:ext cx="2710383" cy="16262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entury Gothic"/>
                <a:buNone/>
              </a:pPr>
              <a:r>
                <a:rPr b="0" i="0" lang="en-IE" sz="2500" u="sng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Course Objectives</a:t>
              </a:r>
              <a:endParaRPr b="0" i="0" sz="25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4055008" y="3281"/>
              <a:ext cx="2710383" cy="1626230"/>
            </a:xfrm>
            <a:prstGeom prst="rect">
              <a:avLst/>
            </a:prstGeom>
            <a:solidFill>
              <a:srgbClr val="DA3A35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3"/>
            <p:cNvSpPr txBox="1"/>
            <p:nvPr/>
          </p:nvSpPr>
          <p:spPr>
            <a:xfrm>
              <a:off x="4055008" y="3281"/>
              <a:ext cx="2710383" cy="16262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entury Gothic"/>
                <a:buNone/>
              </a:pPr>
              <a:r>
                <a:rPr b="0" i="0" lang="en-IE" sz="25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Introduction to </a:t>
              </a:r>
              <a:r>
                <a:rPr lang="en-IE" sz="25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Short Fiction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7036430" y="3281"/>
              <a:ext cx="2710383" cy="1626230"/>
            </a:xfrm>
            <a:prstGeom prst="rect">
              <a:avLst/>
            </a:prstGeom>
            <a:solidFill>
              <a:srgbClr val="DE5956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3"/>
            <p:cNvSpPr txBox="1"/>
            <p:nvPr/>
          </p:nvSpPr>
          <p:spPr>
            <a:xfrm>
              <a:off x="7036430" y="3281"/>
              <a:ext cx="2710383" cy="16262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entury Gothic"/>
                <a:buNone/>
              </a:pPr>
              <a:r>
                <a:rPr b="0" i="0" lang="en-IE" sz="25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Writing Craft</a:t>
              </a:r>
              <a:endParaRPr b="0" i="0" sz="25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2564297" y="1900550"/>
              <a:ext cx="2710383" cy="1626230"/>
            </a:xfrm>
            <a:prstGeom prst="rect">
              <a:avLst/>
            </a:prstGeom>
            <a:solidFill>
              <a:srgbClr val="E37876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3"/>
            <p:cNvSpPr txBox="1"/>
            <p:nvPr/>
          </p:nvSpPr>
          <p:spPr>
            <a:xfrm>
              <a:off x="2564297" y="1900550"/>
              <a:ext cx="2710383" cy="16262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entury Gothic"/>
                <a:buNone/>
              </a:pPr>
              <a:r>
                <a:rPr b="0" i="0" lang="en-IE" sz="25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Critique</a:t>
              </a:r>
              <a:endParaRPr b="0" i="0" sz="25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5545719" y="1900550"/>
              <a:ext cx="2710383" cy="1626230"/>
            </a:xfrm>
            <a:prstGeom prst="rect">
              <a:avLst/>
            </a:prstGeom>
            <a:solidFill>
              <a:srgbClr val="E89796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3"/>
            <p:cNvSpPr txBox="1"/>
            <p:nvPr/>
          </p:nvSpPr>
          <p:spPr>
            <a:xfrm>
              <a:off x="5545719" y="1900550"/>
              <a:ext cx="2710383" cy="16262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entury Gothic"/>
                <a:buNone/>
              </a:pPr>
              <a:r>
                <a:rPr b="0" i="0" lang="en-IE" sz="25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Develop writing practice for a hobby or a career</a:t>
              </a:r>
              <a:endParaRPr b="0" i="0" sz="25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Google Shape;188;p4"/>
          <p:cNvGrpSpPr/>
          <p:nvPr/>
        </p:nvGrpSpPr>
        <p:grpSpPr>
          <a:xfrm>
            <a:off x="689498" y="3538779"/>
            <a:ext cx="10813003" cy="1334605"/>
            <a:chOff x="3698" y="1097728"/>
            <a:chExt cx="10813003" cy="1334605"/>
          </a:xfrm>
        </p:grpSpPr>
        <p:sp>
          <p:nvSpPr>
            <p:cNvPr id="189" name="Google Shape;189;p4"/>
            <p:cNvSpPr/>
            <p:nvPr/>
          </p:nvSpPr>
          <p:spPr>
            <a:xfrm>
              <a:off x="3698" y="1097728"/>
              <a:ext cx="1802167" cy="1144376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C5DFB3"/>
                </a:gs>
                <a:gs pos="52000">
                  <a:srgbClr val="B3D39C"/>
                </a:gs>
                <a:gs pos="100000">
                  <a:srgbClr val="A6CB8A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4"/>
            <p:cNvSpPr/>
            <p:nvPr/>
          </p:nvSpPr>
          <p:spPr>
            <a:xfrm>
              <a:off x="203939" y="1287957"/>
              <a:ext cx="1802167" cy="1144376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80BB4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4"/>
            <p:cNvSpPr txBox="1"/>
            <p:nvPr/>
          </p:nvSpPr>
          <p:spPr>
            <a:xfrm>
              <a:off x="237457" y="1321475"/>
              <a:ext cx="1735131" cy="10773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375" lIns="72375" spcFirstLastPara="1" rIns="72375" wrap="square" tIns="7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entury Gothic"/>
                <a:buNone/>
              </a:pPr>
              <a:r>
                <a:rPr b="1" i="0" lang="en-IE" sz="1900" u="sng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Seminar format</a:t>
              </a:r>
              <a:endParaRPr b="1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2" name="Google Shape;192;p4"/>
            <p:cNvSpPr/>
            <p:nvPr/>
          </p:nvSpPr>
          <p:spPr>
            <a:xfrm>
              <a:off x="2206347" y="1097728"/>
              <a:ext cx="1802167" cy="1144376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C5DFB3"/>
                </a:gs>
                <a:gs pos="52000">
                  <a:srgbClr val="B3D39C"/>
                </a:gs>
                <a:gs pos="100000">
                  <a:srgbClr val="A6CB8A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4"/>
            <p:cNvSpPr/>
            <p:nvPr/>
          </p:nvSpPr>
          <p:spPr>
            <a:xfrm>
              <a:off x="2406587" y="1287957"/>
              <a:ext cx="1802167" cy="1144376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80BB4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4"/>
            <p:cNvSpPr txBox="1"/>
            <p:nvPr/>
          </p:nvSpPr>
          <p:spPr>
            <a:xfrm>
              <a:off x="2423355" y="1287950"/>
              <a:ext cx="1735200" cy="107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375" lIns="72375" spcFirstLastPara="1" rIns="72375" wrap="square" tIns="7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entury Gothic"/>
                <a:buNone/>
              </a:pPr>
              <a:r>
                <a:rPr b="0" i="0" lang="en-IE" sz="19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Short lecture on craft</a:t>
              </a:r>
              <a:endPara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5" name="Google Shape;195;p4"/>
            <p:cNvSpPr/>
            <p:nvPr/>
          </p:nvSpPr>
          <p:spPr>
            <a:xfrm>
              <a:off x="4408995" y="1097728"/>
              <a:ext cx="1802167" cy="1144376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C5DFB3"/>
                </a:gs>
                <a:gs pos="52000">
                  <a:srgbClr val="B3D39C"/>
                </a:gs>
                <a:gs pos="100000">
                  <a:srgbClr val="A6CB8A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4"/>
            <p:cNvSpPr/>
            <p:nvPr/>
          </p:nvSpPr>
          <p:spPr>
            <a:xfrm>
              <a:off x="4609236" y="1287957"/>
              <a:ext cx="1802167" cy="1144376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80BB4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4"/>
            <p:cNvSpPr txBox="1"/>
            <p:nvPr/>
          </p:nvSpPr>
          <p:spPr>
            <a:xfrm>
              <a:off x="4642754" y="1321475"/>
              <a:ext cx="1735131" cy="10773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375" lIns="72375" spcFirstLastPara="1" rIns="72375" wrap="square" tIns="7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entury Gothic"/>
                <a:buNone/>
              </a:pPr>
              <a:r>
                <a:rPr b="0" i="0" lang="en-IE" sz="19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Discussion on weekly reading</a:t>
              </a:r>
              <a:endPara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8" name="Google Shape;198;p4"/>
            <p:cNvSpPr/>
            <p:nvPr/>
          </p:nvSpPr>
          <p:spPr>
            <a:xfrm>
              <a:off x="6611644" y="1097728"/>
              <a:ext cx="1802167" cy="1144376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C5DFB3"/>
                </a:gs>
                <a:gs pos="52000">
                  <a:srgbClr val="B3D39C"/>
                </a:gs>
                <a:gs pos="100000">
                  <a:srgbClr val="A6CB8A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4"/>
            <p:cNvSpPr/>
            <p:nvPr/>
          </p:nvSpPr>
          <p:spPr>
            <a:xfrm>
              <a:off x="6811885" y="1287957"/>
              <a:ext cx="1802167" cy="1144376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80BB4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4"/>
            <p:cNvSpPr txBox="1"/>
            <p:nvPr/>
          </p:nvSpPr>
          <p:spPr>
            <a:xfrm>
              <a:off x="6845403" y="1321475"/>
              <a:ext cx="1735131" cy="10773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375" lIns="72375" spcFirstLastPara="1" rIns="72375" wrap="square" tIns="7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entury Gothic"/>
                <a:buNone/>
              </a:pPr>
              <a:r>
                <a:rPr b="0" i="0" lang="en-IE" sz="19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Workshop on submitted pieces</a:t>
              </a:r>
              <a:endPara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1" name="Google Shape;201;p4"/>
            <p:cNvSpPr/>
            <p:nvPr/>
          </p:nvSpPr>
          <p:spPr>
            <a:xfrm>
              <a:off x="8814293" y="1097728"/>
              <a:ext cx="1802167" cy="1144376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C5DFB3"/>
                </a:gs>
                <a:gs pos="52000">
                  <a:srgbClr val="B3D39C"/>
                </a:gs>
                <a:gs pos="100000">
                  <a:srgbClr val="A6CB8A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4"/>
            <p:cNvSpPr/>
            <p:nvPr/>
          </p:nvSpPr>
          <p:spPr>
            <a:xfrm>
              <a:off x="9014534" y="1287957"/>
              <a:ext cx="1802167" cy="1144376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80BB4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4"/>
            <p:cNvSpPr txBox="1"/>
            <p:nvPr/>
          </p:nvSpPr>
          <p:spPr>
            <a:xfrm>
              <a:off x="9048052" y="1321475"/>
              <a:ext cx="1735131" cy="10773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375" lIns="72375" spcFirstLastPara="1" rIns="72375" wrap="square" tIns="7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entury Gothic"/>
                <a:buNone/>
              </a:pPr>
              <a:r>
                <a:rPr b="0" i="0" lang="en-IE" sz="1900" u="none" cap="none" strike="noStrike">
                  <a:solidFill>
                    <a:schemeClr val="dk2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Short writing exercises</a:t>
              </a:r>
              <a:endParaRPr b="0" i="0" sz="19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5"/>
          <p:cNvSpPr txBox="1"/>
          <p:nvPr>
            <p:ph type="title"/>
          </p:nvPr>
        </p:nvSpPr>
        <p:spPr>
          <a:xfrm>
            <a:off x="685800" y="639315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IE"/>
              <a:t>READING</a:t>
            </a:r>
            <a:endParaRPr/>
          </a:p>
        </p:txBody>
      </p:sp>
      <p:sp>
        <p:nvSpPr>
          <p:cNvPr id="209" name="Google Shape;209;p5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Reading as a creative writer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Range of texts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Reading practice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Re-reading</a:t>
            </a:r>
            <a:endParaRPr/>
          </a:p>
        </p:txBody>
      </p:sp>
      <p:pic>
        <p:nvPicPr>
          <p:cNvPr id="210" name="Google Shape;21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34900" y="2655950"/>
            <a:ext cx="4072550" cy="2711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6"/>
          <p:cNvSpPr txBox="1"/>
          <p:nvPr>
            <p:ph idx="1" type="body"/>
          </p:nvPr>
        </p:nvSpPr>
        <p:spPr>
          <a:xfrm>
            <a:off x="631065" y="1004552"/>
            <a:ext cx="10875135" cy="52141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 u="sng"/>
              <a:t>Texts for discussion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Readings and links have been/will be supplied. If you require hard copy let Martin know. If desired, the following texts/items can be purchased in advance.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Google Shape;220;p7"/>
          <p:cNvGrpSpPr/>
          <p:nvPr/>
        </p:nvGrpSpPr>
        <p:grpSpPr>
          <a:xfrm>
            <a:off x="288795" y="3651847"/>
            <a:ext cx="4091157" cy="1559142"/>
            <a:chOff x="1882" y="577343"/>
            <a:chExt cx="4091157" cy="1559142"/>
          </a:xfrm>
        </p:grpSpPr>
        <p:sp>
          <p:nvSpPr>
            <p:cNvPr id="221" name="Google Shape;221;p7"/>
            <p:cNvSpPr/>
            <p:nvPr/>
          </p:nvSpPr>
          <p:spPr>
            <a:xfrm>
              <a:off x="1882" y="577343"/>
              <a:ext cx="1917062" cy="1424034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FB8F4B"/>
                </a:gs>
                <a:gs pos="78000">
                  <a:srgbClr val="FF7E0D"/>
                </a:gs>
                <a:gs pos="100000">
                  <a:srgbClr val="FF7E0D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7"/>
            <p:cNvSpPr/>
            <p:nvPr/>
          </p:nvSpPr>
          <p:spPr>
            <a:xfrm>
              <a:off x="87559" y="658737"/>
              <a:ext cx="1917062" cy="1424034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FB80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7"/>
            <p:cNvSpPr txBox="1"/>
            <p:nvPr/>
          </p:nvSpPr>
          <p:spPr>
            <a:xfrm>
              <a:off x="129268" y="700446"/>
              <a:ext cx="1833644" cy="13406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Week 7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900">
                  <a:solidFill>
                    <a:schemeClr val="dk1"/>
                  </a:solidFill>
                </a:rPr>
                <a:t>Markets</a:t>
              </a:r>
              <a:endPara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Century Gothic"/>
                <a:buNone/>
              </a:pPr>
              <a:r>
                <a:t/>
              </a:r>
              <a:endPara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4" name="Google Shape;224;p7"/>
            <p:cNvSpPr/>
            <p:nvPr/>
          </p:nvSpPr>
          <p:spPr>
            <a:xfrm>
              <a:off x="2090299" y="577343"/>
              <a:ext cx="1917062" cy="1477748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FB8F4B"/>
                </a:gs>
                <a:gs pos="78000">
                  <a:srgbClr val="FF7E0D"/>
                </a:gs>
                <a:gs pos="100000">
                  <a:srgbClr val="FF7E0D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7"/>
            <p:cNvSpPr/>
            <p:nvPr/>
          </p:nvSpPr>
          <p:spPr>
            <a:xfrm>
              <a:off x="2175977" y="658737"/>
              <a:ext cx="1917062" cy="1477748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FB80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7"/>
            <p:cNvSpPr txBox="1"/>
            <p:nvPr/>
          </p:nvSpPr>
          <p:spPr>
            <a:xfrm>
              <a:off x="2219259" y="702019"/>
              <a:ext cx="1830498" cy="13911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2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Week 8</a:t>
              </a:r>
              <a:endPara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Short Form/Long Form</a:t>
              </a:r>
              <a:endPara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Century Gothic"/>
                <a:buNone/>
              </a:pPr>
              <a:r>
                <a:t/>
              </a:r>
              <a:endPara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227" name="Google Shape;227;p7"/>
          <p:cNvGrpSpPr/>
          <p:nvPr/>
        </p:nvGrpSpPr>
        <p:grpSpPr>
          <a:xfrm>
            <a:off x="290488" y="1644983"/>
            <a:ext cx="11738909" cy="1944999"/>
            <a:chOff x="3575" y="717332"/>
            <a:chExt cx="11738909" cy="1944999"/>
          </a:xfrm>
        </p:grpSpPr>
        <p:sp>
          <p:nvSpPr>
            <p:cNvPr id="228" name="Google Shape;228;p7"/>
            <p:cNvSpPr/>
            <p:nvPr/>
          </p:nvSpPr>
          <p:spPr>
            <a:xfrm>
              <a:off x="3575" y="717332"/>
              <a:ext cx="1590240" cy="1888791"/>
            </a:xfrm>
            <a:prstGeom prst="roundRect">
              <a:avLst>
                <a:gd fmla="val 10000" name="adj"/>
              </a:avLst>
            </a:prstGeom>
            <a:solidFill>
              <a:srgbClr val="FB801A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7"/>
            <p:cNvSpPr/>
            <p:nvPr/>
          </p:nvSpPr>
          <p:spPr>
            <a:xfrm>
              <a:off x="62363" y="773180"/>
              <a:ext cx="1590240" cy="1888791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FB80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7"/>
            <p:cNvSpPr txBox="1"/>
            <p:nvPr/>
          </p:nvSpPr>
          <p:spPr>
            <a:xfrm>
              <a:off x="108940" y="819757"/>
              <a:ext cx="1497086" cy="17956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1" i="0" lang="en-IE" sz="1600" u="sng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Course outline</a:t>
              </a:r>
              <a:endParaRPr b="1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1" name="Google Shape;231;p7"/>
            <p:cNvSpPr/>
            <p:nvPr/>
          </p:nvSpPr>
          <p:spPr>
            <a:xfrm>
              <a:off x="1711391" y="717332"/>
              <a:ext cx="1590240" cy="1888791"/>
            </a:xfrm>
            <a:prstGeom prst="roundRect">
              <a:avLst>
                <a:gd fmla="val 10000" name="adj"/>
              </a:avLst>
            </a:prstGeom>
            <a:solidFill>
              <a:srgbClr val="FB801A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7"/>
            <p:cNvSpPr/>
            <p:nvPr/>
          </p:nvSpPr>
          <p:spPr>
            <a:xfrm>
              <a:off x="1770179" y="773180"/>
              <a:ext cx="1590240" cy="1888791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FB80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7"/>
            <p:cNvSpPr txBox="1"/>
            <p:nvPr/>
          </p:nvSpPr>
          <p:spPr>
            <a:xfrm>
              <a:off x="1816756" y="819757"/>
              <a:ext cx="1497086" cy="17956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t/>
              </a:r>
              <a:endPara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Week 1 Intro</a:t>
              </a:r>
              <a:r>
                <a:rPr lang="en-IE" sz="16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to Short Form</a:t>
              </a:r>
              <a:endPara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4" name="Google Shape;234;p7"/>
            <p:cNvSpPr/>
            <p:nvPr/>
          </p:nvSpPr>
          <p:spPr>
            <a:xfrm>
              <a:off x="3419207" y="717332"/>
              <a:ext cx="1590240" cy="1888791"/>
            </a:xfrm>
            <a:prstGeom prst="roundRect">
              <a:avLst>
                <a:gd fmla="val 10000" name="adj"/>
              </a:avLst>
            </a:prstGeom>
            <a:solidFill>
              <a:srgbClr val="FB801A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7"/>
            <p:cNvSpPr/>
            <p:nvPr/>
          </p:nvSpPr>
          <p:spPr>
            <a:xfrm>
              <a:off x="3477994" y="773180"/>
              <a:ext cx="1590240" cy="1888791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FB80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7"/>
            <p:cNvSpPr txBox="1"/>
            <p:nvPr/>
          </p:nvSpPr>
          <p:spPr>
            <a:xfrm>
              <a:off x="3524571" y="819757"/>
              <a:ext cx="1497086" cy="17956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Week 2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Realism/</a:t>
              </a:r>
              <a:endPara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Micro Fiction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7"/>
            <p:cNvSpPr/>
            <p:nvPr/>
          </p:nvSpPr>
          <p:spPr>
            <a:xfrm>
              <a:off x="5127022" y="717332"/>
              <a:ext cx="1590240" cy="1888791"/>
            </a:xfrm>
            <a:prstGeom prst="roundRect">
              <a:avLst>
                <a:gd fmla="val 10000" name="adj"/>
              </a:avLst>
            </a:prstGeom>
            <a:solidFill>
              <a:srgbClr val="FB801A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7"/>
            <p:cNvSpPr/>
            <p:nvPr/>
          </p:nvSpPr>
          <p:spPr>
            <a:xfrm>
              <a:off x="5185810" y="773180"/>
              <a:ext cx="1590240" cy="1888791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FB80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7"/>
            <p:cNvSpPr txBox="1"/>
            <p:nvPr/>
          </p:nvSpPr>
          <p:spPr>
            <a:xfrm>
              <a:off x="5256300" y="820195"/>
              <a:ext cx="1497000" cy="179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Week 3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Sci-fi/</a:t>
              </a:r>
              <a:r>
                <a:rPr lang="en-IE" sz="16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Flash Fiction</a:t>
              </a:r>
              <a:endPara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entury Gothic"/>
                <a:buNone/>
              </a:pPr>
              <a:r>
                <a:t/>
              </a:r>
              <a:endParaRPr b="0" i="0" sz="1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0" name="Google Shape;240;p7"/>
            <p:cNvSpPr/>
            <p:nvPr/>
          </p:nvSpPr>
          <p:spPr>
            <a:xfrm>
              <a:off x="6840621" y="717692"/>
              <a:ext cx="1433227" cy="1888791"/>
            </a:xfrm>
            <a:prstGeom prst="roundRect">
              <a:avLst>
                <a:gd fmla="val 10000" name="adj"/>
              </a:avLst>
            </a:prstGeom>
            <a:solidFill>
              <a:srgbClr val="FB801A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7"/>
            <p:cNvSpPr/>
            <p:nvPr/>
          </p:nvSpPr>
          <p:spPr>
            <a:xfrm>
              <a:off x="6899408" y="773540"/>
              <a:ext cx="1433227" cy="1888791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FB80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7"/>
            <p:cNvSpPr txBox="1"/>
            <p:nvPr/>
          </p:nvSpPr>
          <p:spPr>
            <a:xfrm>
              <a:off x="6941386" y="815518"/>
              <a:ext cx="1349271" cy="18048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Week 4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Crime/</a:t>
              </a:r>
              <a:endPara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Episodes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7"/>
            <p:cNvSpPr/>
            <p:nvPr/>
          </p:nvSpPr>
          <p:spPr>
            <a:xfrm>
              <a:off x="8385641" y="717332"/>
              <a:ext cx="1590240" cy="1888791"/>
            </a:xfrm>
            <a:prstGeom prst="roundRect">
              <a:avLst>
                <a:gd fmla="val 10000" name="adj"/>
              </a:avLst>
            </a:prstGeom>
            <a:solidFill>
              <a:srgbClr val="FB801A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7"/>
            <p:cNvSpPr/>
            <p:nvPr/>
          </p:nvSpPr>
          <p:spPr>
            <a:xfrm>
              <a:off x="8444429" y="773180"/>
              <a:ext cx="1590240" cy="1888791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FB80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7"/>
            <p:cNvSpPr txBox="1"/>
            <p:nvPr/>
          </p:nvSpPr>
          <p:spPr>
            <a:xfrm>
              <a:off x="8491006" y="819757"/>
              <a:ext cx="1497086" cy="17956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Week 5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Relationships/</a:t>
              </a:r>
              <a:r>
                <a:rPr lang="en-IE" sz="16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Prose-Poetry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entury Gothic"/>
                <a:buNone/>
              </a:pPr>
              <a:r>
                <a:t/>
              </a:r>
              <a:endParaRPr b="0" i="0" sz="1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6" name="Google Shape;246;p7"/>
            <p:cNvSpPr/>
            <p:nvPr/>
          </p:nvSpPr>
          <p:spPr>
            <a:xfrm>
              <a:off x="10093457" y="717332"/>
              <a:ext cx="1590240" cy="1888791"/>
            </a:xfrm>
            <a:prstGeom prst="roundRect">
              <a:avLst>
                <a:gd fmla="val 10000" name="adj"/>
              </a:avLst>
            </a:prstGeom>
            <a:solidFill>
              <a:srgbClr val="FB801A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7"/>
            <p:cNvSpPr/>
            <p:nvPr/>
          </p:nvSpPr>
          <p:spPr>
            <a:xfrm>
              <a:off x="10152244" y="773180"/>
              <a:ext cx="1590240" cy="1888791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FB80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7"/>
            <p:cNvSpPr txBox="1"/>
            <p:nvPr/>
          </p:nvSpPr>
          <p:spPr>
            <a:xfrm>
              <a:off x="10198821" y="819757"/>
              <a:ext cx="1497086" cy="17956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Week 6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Horror/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Publishing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entury Gothic"/>
                <a:buNone/>
              </a:pPr>
              <a:r>
                <a:t/>
              </a:r>
              <a:endParaRPr b="0" i="0" sz="13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249" name="Google Shape;249;p7"/>
          <p:cNvGrpSpPr/>
          <p:nvPr/>
        </p:nvGrpSpPr>
        <p:grpSpPr>
          <a:xfrm>
            <a:off x="4511140" y="3658581"/>
            <a:ext cx="2001891" cy="1545691"/>
            <a:chOff x="1867" y="577343"/>
            <a:chExt cx="2002692" cy="1505494"/>
          </a:xfrm>
        </p:grpSpPr>
        <p:sp>
          <p:nvSpPr>
            <p:cNvPr id="250" name="Google Shape;250;p7"/>
            <p:cNvSpPr/>
            <p:nvPr/>
          </p:nvSpPr>
          <p:spPr>
            <a:xfrm>
              <a:off x="1882" y="577343"/>
              <a:ext cx="1917000" cy="1424100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FB8F4B"/>
                </a:gs>
                <a:gs pos="78000">
                  <a:srgbClr val="FF7E0D"/>
                </a:gs>
                <a:gs pos="100000">
                  <a:srgbClr val="FF7E0D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7"/>
            <p:cNvSpPr/>
            <p:nvPr/>
          </p:nvSpPr>
          <p:spPr>
            <a:xfrm>
              <a:off x="87559" y="658737"/>
              <a:ext cx="1917000" cy="142410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0"/>
              </a:schemeClr>
            </a:solidFill>
            <a:ln cap="flat" cmpd="sng" w="9525">
              <a:solidFill>
                <a:srgbClr val="FB80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7"/>
            <p:cNvSpPr txBox="1"/>
            <p:nvPr/>
          </p:nvSpPr>
          <p:spPr>
            <a:xfrm>
              <a:off x="1867" y="619057"/>
              <a:ext cx="1833600" cy="134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Week </a:t>
              </a:r>
              <a:r>
                <a:rPr lang="en-IE" sz="16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9-12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900">
                  <a:solidFill>
                    <a:schemeClr val="dk1"/>
                  </a:solidFill>
                </a:rPr>
                <a:t>Special Focus</a:t>
              </a:r>
              <a:endPara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Century Gothic"/>
                <a:buNone/>
              </a:pPr>
              <a:r>
                <a:t/>
              </a:r>
              <a:endPara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8"/>
          <p:cNvSpPr txBox="1"/>
          <p:nvPr>
            <p:ph type="ctrTitle"/>
          </p:nvPr>
        </p:nvSpPr>
        <p:spPr>
          <a:xfrm>
            <a:off x="1371600" y="1803405"/>
            <a:ext cx="9448800" cy="18250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entury Gothic"/>
              <a:buNone/>
            </a:pPr>
            <a:r>
              <a:rPr lang="en-IE"/>
              <a:t>FINAL PROJECT </a:t>
            </a:r>
            <a:endParaRPr/>
          </a:p>
        </p:txBody>
      </p:sp>
      <p:sp>
        <p:nvSpPr>
          <p:cNvPr id="258" name="Google Shape;258;p8"/>
          <p:cNvSpPr txBox="1"/>
          <p:nvPr>
            <p:ph idx="1" type="subTitle"/>
          </p:nvPr>
        </p:nvSpPr>
        <p:spPr>
          <a:xfrm>
            <a:off x="1371600" y="4639367"/>
            <a:ext cx="9448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IE"/>
              <a:t>Optional - more details to follow…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9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IE"/>
              <a:t>INTRODUCTIONS</a:t>
            </a:r>
            <a:endParaRPr/>
          </a:p>
        </p:txBody>
      </p:sp>
      <p:pic>
        <p:nvPicPr>
          <p:cNvPr id="264" name="Google Shape;26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8187" y="2690812"/>
            <a:ext cx="6500814" cy="3100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" name="Google Shape;269;p10"/>
          <p:cNvGrpSpPr/>
          <p:nvPr/>
        </p:nvGrpSpPr>
        <p:grpSpPr>
          <a:xfrm>
            <a:off x="695310" y="3069094"/>
            <a:ext cx="10801379" cy="2273974"/>
            <a:chOff x="9510" y="628043"/>
            <a:chExt cx="10801379" cy="2273974"/>
          </a:xfrm>
        </p:grpSpPr>
        <p:sp>
          <p:nvSpPr>
            <p:cNvPr id="270" name="Google Shape;270;p10"/>
            <p:cNvSpPr/>
            <p:nvPr/>
          </p:nvSpPr>
          <p:spPr>
            <a:xfrm>
              <a:off x="9510" y="628043"/>
              <a:ext cx="5684936" cy="2273974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chemeClr val="lt1"/>
                </a:gs>
                <a:gs pos="52000">
                  <a:schemeClr val="lt1"/>
                </a:gs>
                <a:gs pos="100000">
                  <a:schemeClr val="lt1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10"/>
            <p:cNvSpPr txBox="1"/>
            <p:nvPr/>
          </p:nvSpPr>
          <p:spPr>
            <a:xfrm>
              <a:off x="1146497" y="628043"/>
              <a:ext cx="3410962" cy="2273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9325" lIns="208025" spcFirstLastPara="1" rIns="69325" wrap="square" tIns="69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200"/>
                <a:buFont typeface="Century Gothic"/>
                <a:buNone/>
              </a:pPr>
              <a:r>
                <a:rPr b="0" i="0" lang="en-IE" sz="52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Writing Exercise</a:t>
              </a:r>
              <a:endParaRPr b="0" i="0" sz="5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2" name="Google Shape;272;p10"/>
            <p:cNvSpPr/>
            <p:nvPr/>
          </p:nvSpPr>
          <p:spPr>
            <a:xfrm>
              <a:off x="5125953" y="628043"/>
              <a:ext cx="5684936" cy="2273974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chemeClr val="lt1"/>
                </a:gs>
                <a:gs pos="52000">
                  <a:schemeClr val="lt1"/>
                </a:gs>
                <a:gs pos="100000">
                  <a:schemeClr val="lt1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10"/>
            <p:cNvSpPr txBox="1"/>
            <p:nvPr/>
          </p:nvSpPr>
          <p:spPr>
            <a:xfrm>
              <a:off x="6262940" y="628043"/>
              <a:ext cx="3410962" cy="2273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9325" lIns="208025" spcFirstLastPara="1" rIns="69325" wrap="square" tIns="69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200"/>
                <a:buFont typeface="Century Gothic"/>
                <a:buNone/>
              </a:pPr>
              <a:r>
                <a:rPr b="0" i="0" lang="en-IE" sz="52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Introduce </a:t>
              </a:r>
              <a:endParaRPr b="0" i="0" sz="5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200"/>
                <a:buFont typeface="Century Gothic"/>
                <a:buNone/>
              </a:pPr>
              <a:r>
                <a:rPr b="0" i="0" lang="en-IE" sz="52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yourself!</a:t>
              </a:r>
              <a:endParaRPr b="0" i="0" sz="5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1"/>
          <p:cNvSpPr/>
          <p:nvPr/>
        </p:nvSpPr>
        <p:spPr>
          <a:xfrm>
            <a:off x="778617" y="1136900"/>
            <a:ext cx="6096000" cy="3693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IE" sz="1800" u="sng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Freewriting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sng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IE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‘Freewriting enables the writer to get past the conventional frame of work because it allows ideas to flow from the mind to the pen.’ (University of Lychburg.edu/drafting a document)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IE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‘Producing writing is not so much like filling a basin or pool once, but rather getting water to keep flowing through finally it runs clear.’ (www.peterelbow.com)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2"/>
          <p:cNvSpPr txBox="1"/>
          <p:nvPr>
            <p:ph type="title"/>
          </p:nvPr>
        </p:nvSpPr>
        <p:spPr>
          <a:xfrm>
            <a:off x="954155" y="822019"/>
            <a:ext cx="3806687" cy="10465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IE"/>
              <a:t>PEER GROUPS</a:t>
            </a:r>
            <a:endParaRPr/>
          </a:p>
        </p:txBody>
      </p:sp>
      <p:sp>
        <p:nvSpPr>
          <p:cNvPr id="284" name="Google Shape;284;p12"/>
          <p:cNvSpPr txBox="1"/>
          <p:nvPr>
            <p:ph idx="1" type="body"/>
          </p:nvPr>
        </p:nvSpPr>
        <p:spPr>
          <a:xfrm>
            <a:off x="717453" y="1868558"/>
            <a:ext cx="8778240" cy="4475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IE" sz="2000"/>
              <a:t>(Optional) Email submission by Saturday (for Wednesday class) at midnight to members of your group &amp; to </a:t>
            </a:r>
            <a:r>
              <a:rPr lang="en-IE" sz="2000" u="sng">
                <a:solidFill>
                  <a:schemeClr val="hlink"/>
                </a:solidFill>
                <a:hlinkClick r:id="rId3"/>
              </a:rPr>
              <a:t>info@martinkeaveney.com</a:t>
            </a:r>
            <a:r>
              <a:rPr lang="en-IE" sz="2000"/>
              <a:t>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IE" sz="2000"/>
              <a:t>Put name and week in Subject title: example – ‘MARY – WEEK 1’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IE" sz="2000"/>
              <a:t>Please put your name in the document!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IE" sz="2000"/>
              <a:t>Name file with your name and week: example – ’MARY – WEEK 1’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IE" sz="2000"/>
              <a:t>Read other group members’ work before class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IE" sz="2000"/>
              <a:t>Please use .doc format  and attach to email</a:t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picture containing indoor, sitting&#10;&#10;Description generated with high confidence" id="290" name="Google Shape;29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14"/>
          <p:cNvSpPr/>
          <p:nvPr/>
        </p:nvSpPr>
        <p:spPr>
          <a:xfrm>
            <a:off x="8098475" y="1075591"/>
            <a:ext cx="3303482" cy="5148371"/>
          </a:xfrm>
          <a:prstGeom prst="roundRect">
            <a:avLst>
              <a:gd fmla="val 3468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picture containing book, indoor, shelf&#10;&#10;Description generated with very high confidence" id="292" name="Google Shape;292;p14"/>
          <p:cNvPicPr preferRelativeResize="0"/>
          <p:nvPr/>
        </p:nvPicPr>
        <p:blipFill rotWithShape="1">
          <a:blip r:embed="rId4">
            <a:alphaModFix/>
          </a:blip>
          <a:srcRect b="-2" l="22862" r="8127" t="0"/>
          <a:stretch/>
        </p:blipFill>
        <p:spPr>
          <a:xfrm>
            <a:off x="8422081" y="1381279"/>
            <a:ext cx="2656271" cy="2175579"/>
          </a:xfrm>
          <a:custGeom>
            <a:rect b="b" l="l" r="r" t="t"/>
            <a:pathLst>
              <a:path extrusionOk="0" h="2220471" w="3023405">
                <a:moveTo>
                  <a:pt x="123891" y="0"/>
                </a:moveTo>
                <a:lnTo>
                  <a:pt x="2899513" y="0"/>
                </a:lnTo>
                <a:lnTo>
                  <a:pt x="2947731" y="9735"/>
                </a:lnTo>
                <a:cubicBezTo>
                  <a:pt x="2992202" y="28544"/>
                  <a:pt x="3023405" y="72578"/>
                  <a:pt x="3023405" y="123900"/>
                </a:cubicBezTo>
                <a:lnTo>
                  <a:pt x="3023405" y="2220471"/>
                </a:lnTo>
                <a:lnTo>
                  <a:pt x="0" y="2220471"/>
                </a:lnTo>
                <a:lnTo>
                  <a:pt x="0" y="123895"/>
                </a:lnTo>
                <a:lnTo>
                  <a:pt x="9736" y="75672"/>
                </a:lnTo>
                <a:cubicBezTo>
                  <a:pt x="22276" y="46025"/>
                  <a:pt x="46026" y="22275"/>
                  <a:pt x="75673" y="9735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A close up of a document&#10;&#10;Description generated with high confidence" id="293" name="Google Shape;293;p14"/>
          <p:cNvPicPr preferRelativeResize="0"/>
          <p:nvPr/>
        </p:nvPicPr>
        <p:blipFill rotWithShape="1">
          <a:blip r:embed="rId5">
            <a:alphaModFix/>
          </a:blip>
          <a:srcRect b="-3" l="18854" r="-3" t="0"/>
          <a:stretch/>
        </p:blipFill>
        <p:spPr>
          <a:xfrm>
            <a:off x="8422081" y="3714472"/>
            <a:ext cx="2656270" cy="2178313"/>
          </a:xfrm>
          <a:custGeom>
            <a:rect b="b" l="l" r="r" t="t"/>
            <a:pathLst>
              <a:path extrusionOk="0" h="2223262" w="3023404">
                <a:moveTo>
                  <a:pt x="0" y="0"/>
                </a:moveTo>
                <a:lnTo>
                  <a:pt x="3023404" y="0"/>
                </a:lnTo>
                <a:lnTo>
                  <a:pt x="3023404" y="2119740"/>
                </a:lnTo>
                <a:cubicBezTo>
                  <a:pt x="3023404" y="2176914"/>
                  <a:pt x="2977056" y="2223262"/>
                  <a:pt x="2919882" y="2223262"/>
                </a:cubicBezTo>
                <a:lnTo>
                  <a:pt x="103519" y="2223262"/>
                </a:lnTo>
                <a:cubicBezTo>
                  <a:pt x="60639" y="2223262"/>
                  <a:pt x="23848" y="2197191"/>
                  <a:pt x="8132" y="2160036"/>
                </a:cubicBezTo>
                <a:lnTo>
                  <a:pt x="0" y="2119755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94" name="Google Shape;294;p14"/>
          <p:cNvSpPr txBox="1"/>
          <p:nvPr>
            <p:ph idx="1" type="body"/>
          </p:nvPr>
        </p:nvSpPr>
        <p:spPr>
          <a:xfrm>
            <a:off x="790043" y="565899"/>
            <a:ext cx="6770802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en-IE"/>
              <a:t>Sample.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14c0c204cd6_0_5"/>
          <p:cNvSpPr txBox="1"/>
          <p:nvPr>
            <p:ph type="title"/>
          </p:nvPr>
        </p:nvSpPr>
        <p:spPr>
          <a:xfrm>
            <a:off x="790821" y="660800"/>
            <a:ext cx="5060700" cy="9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IE"/>
              <a:t>FOR NEXT TIME</a:t>
            </a:r>
            <a:endParaRPr/>
          </a:p>
        </p:txBody>
      </p:sp>
      <p:sp>
        <p:nvSpPr>
          <p:cNvPr id="300" name="Google Shape;300;g14c0c204cd6_0_5"/>
          <p:cNvSpPr txBox="1"/>
          <p:nvPr>
            <p:ph idx="1" type="body"/>
          </p:nvPr>
        </p:nvSpPr>
        <p:spPr>
          <a:xfrm>
            <a:off x="685800" y="1652569"/>
            <a:ext cx="10820400" cy="40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Write a 500 word story. Use the class exercise, if you wish.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t/>
            </a:r>
            <a:endParaRPr/>
          </a:p>
        </p:txBody>
      </p:sp>
      <p:pic>
        <p:nvPicPr>
          <p:cNvPr id="301" name="Google Shape;301;g14c0c204cd6_0_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56275" y="2430750"/>
            <a:ext cx="4144527" cy="41445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6"/>
          <p:cNvSpPr txBox="1"/>
          <p:nvPr>
            <p:ph type="title"/>
          </p:nvPr>
        </p:nvSpPr>
        <p:spPr>
          <a:xfrm>
            <a:off x="685800" y="505066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IE"/>
              <a:t>NEXT WEEK</a:t>
            </a:r>
            <a:endParaRPr/>
          </a:p>
        </p:txBody>
      </p:sp>
      <p:sp>
        <p:nvSpPr>
          <p:cNvPr id="307" name="Google Shape;307;p16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This week’s slides will be emailed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Reading for next week will be emailed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Read the other work in your peer group and read the short story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Write your story!!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Any questions – email info@martinkeaveney.com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Vapor Trail">
  <a:themeElements>
    <a:clrScheme name="Vapor Trail">
      <a:dk1>
        <a:srgbClr val="000000"/>
      </a:dk1>
      <a:lt1>
        <a:srgbClr val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Vapor Trail">
  <a:themeElements>
    <a:clrScheme name="Vapor Trail">
      <a:dk1>
        <a:srgbClr val="000000"/>
      </a:dk1>
      <a:lt1>
        <a:srgbClr val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2017-09-07T15:01:19Z</dcterms:created>
  <dc:creator>Martin</dc:creator>
</cp:coreProperties>
</file>