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Nuni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Nunito-bold.fntdata"/><Relationship Id="rId16" Type="http://schemas.openxmlformats.org/officeDocument/2006/relationships/font" Target="fonts/Nuni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Nunito-boldItalic.fntdata"/><Relationship Id="rId6" Type="http://schemas.openxmlformats.org/officeDocument/2006/relationships/slide" Target="slides/slide1.xml"/><Relationship Id="rId18" Type="http://schemas.openxmlformats.org/officeDocument/2006/relationships/font" Target="fonts/Nuni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9806ea4fdf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9806ea4fdf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480233912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480233912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480233912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480233912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480233912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480233912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480233912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480233912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4802339127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480233912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9806ea4fdf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9806ea4fdf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9a892943a4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9a892943a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9806ea4fdf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9806ea4fdf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martinekavene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Writing for Well-Being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 Martin Keaveney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Session 8 -  Meditative Writing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Meditative</a:t>
            </a:r>
            <a:r>
              <a:rPr lang="en-GB"/>
              <a:t> Writing</a:t>
            </a:r>
            <a:endParaRPr/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622300" y="19012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7280"/>
              <a:t>‘</a:t>
            </a:r>
            <a:r>
              <a:rPr lang="en-GB" sz="7280"/>
              <a:t>Writing</a:t>
            </a:r>
            <a:r>
              <a:rPr lang="en-GB" sz="7280"/>
              <a:t> and meditating are naturally allied </a:t>
            </a:r>
            <a:r>
              <a:rPr lang="en-GB" sz="7280"/>
              <a:t>activities</a:t>
            </a:r>
            <a:r>
              <a:rPr lang="en-GB" sz="7280"/>
              <a:t>. (Moffett 231)</a:t>
            </a:r>
            <a:endParaRPr sz="72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4080"/>
              <a:t>Moffett James, </a:t>
            </a:r>
            <a:r>
              <a:rPr lang="en-GB" sz="4080"/>
              <a:t>Writing, Inner Speech, and Meditation’ College English 44. 3 (Mar., 1982), (231-246)</a:t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•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11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Meditative Writing</a:t>
            </a:r>
            <a:endParaRPr/>
          </a:p>
        </p:txBody>
      </p:sp>
      <p:sp>
        <p:nvSpPr>
          <p:cNvPr id="141" name="Google Shape;141;p15"/>
          <p:cNvSpPr txBox="1"/>
          <p:nvPr>
            <p:ph idx="1" type="body"/>
          </p:nvPr>
        </p:nvSpPr>
        <p:spPr>
          <a:xfrm>
            <a:off x="605800" y="18847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84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480"/>
              <a:t>Lucky’s Speech</a:t>
            </a:r>
            <a:endParaRPr sz="84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480"/>
              <a:t>Beckett, Samuel, </a:t>
            </a:r>
            <a:r>
              <a:rPr i="1" lang="en-GB" sz="8480"/>
              <a:t>Waiting for Godot</a:t>
            </a:r>
            <a:r>
              <a:rPr lang="en-GB" sz="8480"/>
              <a:t>, 1953.</a:t>
            </a:r>
            <a:endParaRPr sz="84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480"/>
              <a:t>https://www.youtube.com/watch?v=Q77jgal4Gto&amp;t=7370s</a:t>
            </a:r>
            <a:endParaRPr sz="84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•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11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1425" y="1800200"/>
            <a:ext cx="3528250" cy="197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Meditative Writing</a:t>
            </a:r>
            <a:endParaRPr/>
          </a:p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>
            <a:off x="622300" y="19012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6100"/>
              <a:t>‘</a:t>
            </a:r>
            <a:r>
              <a:rPr lang="en-GB" sz="6100"/>
              <a:t>Most </a:t>
            </a:r>
            <a:r>
              <a:rPr lang="en-GB" sz="6100"/>
              <a:t>discourse</a:t>
            </a:r>
            <a:r>
              <a:rPr lang="en-GB" sz="6100"/>
              <a:t> in society today follows the now </a:t>
            </a:r>
            <a:r>
              <a:rPr lang="en-GB" sz="6100"/>
              <a:t>notorious</a:t>
            </a:r>
            <a:r>
              <a:rPr lang="en-GB" sz="6100"/>
              <a:t> circuit of the computer “gardbadge in, garbage out”. </a:t>
            </a:r>
            <a:r>
              <a:rPr lang="en-GB" sz="6100"/>
              <a:t>Something</a:t>
            </a:r>
            <a:r>
              <a:rPr lang="en-GB" sz="6100"/>
              <a:t> really </a:t>
            </a:r>
            <a:r>
              <a:rPr lang="en-GB" sz="6100"/>
              <a:t>significant</a:t>
            </a:r>
            <a:r>
              <a:rPr lang="en-GB" sz="6100"/>
              <a:t> has to happen inside –meditation by mind. If “output’ differs form ‘input mainly in being </a:t>
            </a:r>
            <a:r>
              <a:rPr lang="en-GB" sz="6100"/>
              <a:t>more</a:t>
            </a:r>
            <a:r>
              <a:rPr lang="en-GB" sz="6100"/>
              <a:t> amateurishly put together, then </a:t>
            </a:r>
            <a:r>
              <a:rPr lang="en-GB" sz="6100"/>
              <a:t>subjectivity</a:t>
            </a:r>
            <a:r>
              <a:rPr lang="en-GB" sz="6100"/>
              <a:t> has little meaning, and </a:t>
            </a:r>
            <a:r>
              <a:rPr lang="en-GB" sz="6100"/>
              <a:t>objectivity</a:t>
            </a:r>
            <a:r>
              <a:rPr lang="en-GB" sz="6100"/>
              <a:t> cannot be authentic enough issue to be </a:t>
            </a:r>
            <a:r>
              <a:rPr lang="en-GB" sz="6100"/>
              <a:t>dealt</a:t>
            </a:r>
            <a:r>
              <a:rPr lang="en-GB" sz="6100"/>
              <a:t> with. </a:t>
            </a:r>
            <a:endParaRPr sz="6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6100"/>
              <a:t>What really </a:t>
            </a:r>
            <a:r>
              <a:rPr lang="en-GB" sz="6100"/>
              <a:t>teaches</a:t>
            </a:r>
            <a:r>
              <a:rPr lang="en-GB" sz="6100"/>
              <a:t> composition– ‘putting together’ – is disorder.’ (Moffett 234).</a:t>
            </a:r>
            <a:endParaRPr sz="6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•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11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Meditative Writing</a:t>
            </a:r>
            <a:endParaRPr/>
          </a:p>
        </p:txBody>
      </p:sp>
      <p:sp>
        <p:nvSpPr>
          <p:cNvPr id="154" name="Google Shape;154;p17"/>
          <p:cNvSpPr txBox="1"/>
          <p:nvPr>
            <p:ph idx="1" type="body"/>
          </p:nvPr>
        </p:nvSpPr>
        <p:spPr>
          <a:xfrm>
            <a:off x="622300" y="19012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900"/>
              <a:t>‘</a:t>
            </a:r>
            <a:r>
              <a:rPr lang="en-GB" sz="6900"/>
              <a:t>I invite the </a:t>
            </a:r>
            <a:r>
              <a:rPr lang="en-GB" sz="6900"/>
              <a:t>reader</a:t>
            </a:r>
            <a:r>
              <a:rPr lang="en-GB" sz="6900"/>
              <a:t> to think of writing not only as Lucky’s descent into self but also as the </a:t>
            </a:r>
            <a:r>
              <a:rPr lang="en-GB" sz="6900"/>
              <a:t>ascent</a:t>
            </a:r>
            <a:r>
              <a:rPr lang="en-GB" sz="6900"/>
              <a:t> </a:t>
            </a:r>
            <a:r>
              <a:rPr lang="en-GB" sz="6900"/>
              <a:t>from</a:t>
            </a:r>
            <a:r>
              <a:rPr lang="en-GB" sz="6900"/>
              <a:t> chaos to </a:t>
            </a:r>
            <a:r>
              <a:rPr lang="en-GB" sz="6900"/>
              <a:t>cosmos</a:t>
            </a:r>
            <a:r>
              <a:rPr lang="en-GB" sz="6900"/>
              <a:t>. I certainly do not mean to equate the self with </a:t>
            </a:r>
            <a:r>
              <a:rPr lang="en-GB" sz="6900"/>
              <a:t>chaos</a:t>
            </a:r>
            <a:r>
              <a:rPr lang="en-GB" sz="6900"/>
              <a:t>, butt eh inner speech that boils off the self represents some sort of confused </a:t>
            </a:r>
            <a:r>
              <a:rPr lang="en-GB" sz="6900"/>
              <a:t>concoction</a:t>
            </a:r>
            <a:r>
              <a:rPr lang="en-GB" sz="6900"/>
              <a:t> of self and society. Through ordering this chaos we may use composition to </a:t>
            </a:r>
            <a:r>
              <a:rPr lang="en-GB" sz="6900"/>
              <a:t>achieve</a:t>
            </a:r>
            <a:r>
              <a:rPr lang="en-GB" sz="6900"/>
              <a:t> composure’ (Moffett 234)</a:t>
            </a:r>
            <a:endParaRPr sz="6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4080"/>
              <a:t>Moffett James, Writing, Inner Speech, and Meditation’ College English 44. 3 (Mar., 1982), (231-246)</a:t>
            </a:r>
            <a:endParaRPr sz="40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•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11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Meditative &amp; Mindful Writing</a:t>
            </a:r>
            <a:endParaRPr/>
          </a:p>
        </p:txBody>
      </p:sp>
      <p:sp>
        <p:nvSpPr>
          <p:cNvPr id="160" name="Google Shape;160;p18"/>
          <p:cNvSpPr txBox="1"/>
          <p:nvPr>
            <p:ph idx="1" type="body"/>
          </p:nvPr>
        </p:nvSpPr>
        <p:spPr>
          <a:xfrm>
            <a:off x="622300" y="19012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480"/>
              <a:t>Introduction of Mindfulness to Western World – 1979 by Jon Kabat-Zinn</a:t>
            </a:r>
            <a:endParaRPr sz="64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64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64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6480"/>
              <a:t>https://psychcentral.com/lib/a-brief-history-of-mindfulness-in-the-usa-and-its-impact-on-our-lives#how-has-mindfulness-evolved</a:t>
            </a:r>
            <a:endParaRPr sz="64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•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11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Meditative Writing</a:t>
            </a:r>
            <a:endParaRPr/>
          </a:p>
        </p:txBody>
      </p:sp>
      <p:sp>
        <p:nvSpPr>
          <p:cNvPr id="166" name="Google Shape;166;p19"/>
          <p:cNvSpPr txBox="1"/>
          <p:nvPr>
            <p:ph idx="1" type="body"/>
          </p:nvPr>
        </p:nvSpPr>
        <p:spPr>
          <a:xfrm>
            <a:off x="622300" y="19012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Mindful Meditation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https://depts.washington.edu/abrc/mbrp/recordings/Mountain_2013.mp3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•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7" name="Google Shape;16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4862" y="2571750"/>
            <a:ext cx="2673360" cy="177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WRITING EXERCISE</a:t>
            </a:r>
            <a:endParaRPr/>
          </a:p>
        </p:txBody>
      </p:sp>
      <p:pic>
        <p:nvPicPr>
          <p:cNvPr id="173" name="Google Shape;17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0810" y="1800200"/>
            <a:ext cx="3685240" cy="24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WORKSHOP</a:t>
            </a:r>
            <a:endParaRPr/>
          </a:p>
        </p:txBody>
      </p:sp>
      <p:pic>
        <p:nvPicPr>
          <p:cNvPr id="179" name="Google Shape;17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4647" y="2724051"/>
            <a:ext cx="2814026" cy="1875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Congratulations!</a:t>
            </a:r>
            <a:endParaRPr/>
          </a:p>
        </p:txBody>
      </p:sp>
      <p:sp>
        <p:nvSpPr>
          <p:cNvPr id="185" name="Google Shape;185;p22"/>
          <p:cNvSpPr txBox="1"/>
          <p:nvPr>
            <p:ph idx="1" type="body"/>
          </p:nvPr>
        </p:nvSpPr>
        <p:spPr>
          <a:xfrm>
            <a:off x="819150" y="1975150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14"/>
              <a:t>Thank you for </a:t>
            </a:r>
            <a:r>
              <a:rPr lang="en-GB" sz="1814"/>
              <a:t>attending</a:t>
            </a:r>
            <a:r>
              <a:rPr lang="en-GB" sz="1814"/>
              <a:t> ‘Writing for Well-Being’.</a:t>
            </a:r>
            <a:endParaRPr sz="181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1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814"/>
              <a:t>Please let us know your </a:t>
            </a:r>
            <a:r>
              <a:rPr lang="en-GB" sz="1814"/>
              <a:t>thoughts</a:t>
            </a:r>
            <a:r>
              <a:rPr lang="en-GB" sz="1814"/>
              <a:t> on this </a:t>
            </a:r>
            <a:r>
              <a:rPr lang="en-GB" sz="1814"/>
              <a:t>course at info@martinkeaveney.com</a:t>
            </a:r>
            <a:endParaRPr sz="181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24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			</a:t>
            </a:r>
            <a:r>
              <a:rPr lang="en-GB" u="sng">
                <a:solidFill>
                  <a:schemeClr val="hlink"/>
                </a:solidFill>
                <a:hlinkClick r:id="rId3"/>
              </a:rPr>
              <a:t>www.martinkeaveney.com</a:t>
            </a:r>
            <a:r>
              <a:rPr lang="en-GB"/>
              <a:t>       2023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