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  <p:sldMasterId id="214748365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15" roundtripDataSignature="AMtx7mjjD79XeiyB7VLJcEdQkRE4kWKq8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15" Type="http://customschemas.google.com/relationships/presentationmetadata" Target="metadata"/><Relationship Id="rId14" Type="http://schemas.openxmlformats.org/officeDocument/2006/relationships/slide" Target="slides/slide9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5" name="Google Shape;115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1dca259d10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7" name="Google Shape;127;g1dca259d10a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4" name="Google Shape;134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1dca259d10a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1" name="Google Shape;141;g1dca259d10a_0_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2047e7adbe7_0_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8" name="Google Shape;148;g2047e7adbe7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5" name="Google Shape;155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3" name="Google Shape;163;p1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1d0f416650e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1" name="Google Shape;171;g1d0f416650e_0_1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9" name="Google Shape;179;p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6"/>
          <p:cNvSpPr txBox="1"/>
          <p:nvPr>
            <p:ph type="ctrTitle"/>
          </p:nvPr>
        </p:nvSpPr>
        <p:spPr>
          <a:xfrm>
            <a:off x="576072" y="1124712"/>
            <a:ext cx="11036808" cy="317296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Arial"/>
              <a:buNone/>
              <a:defRPr sz="8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6"/>
          <p:cNvSpPr txBox="1"/>
          <p:nvPr>
            <p:ph idx="1" type="subTitle"/>
          </p:nvPr>
        </p:nvSpPr>
        <p:spPr>
          <a:xfrm>
            <a:off x="576072" y="4727448"/>
            <a:ext cx="11036808" cy="14813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/>
            </a:lvl1pPr>
            <a:lvl2pPr lvl="1" algn="ctr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2pPr>
            <a:lvl3pPr lvl="2" algn="ctr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3pPr>
            <a:lvl4pPr lvl="3" algn="ctr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4pPr>
            <a:lvl5pPr lvl="4" algn="ctr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16"/>
          <p:cNvSpPr txBox="1"/>
          <p:nvPr>
            <p:ph idx="10" type="dt"/>
          </p:nvPr>
        </p:nvSpPr>
        <p:spPr>
          <a:xfrm>
            <a:off x="576072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16"/>
          <p:cNvSpPr txBox="1"/>
          <p:nvPr>
            <p:ph idx="12" type="sldNum"/>
          </p:nvPr>
        </p:nvSpPr>
        <p:spPr>
          <a:xfrm>
            <a:off x="886968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7" name="Google Shape;17;p16"/>
          <p:cNvSpPr/>
          <p:nvPr/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16"/>
          <p:cNvSpPr/>
          <p:nvPr/>
        </p:nvSpPr>
        <p:spPr>
          <a:xfrm flipH="1" rot="10800000">
            <a:off x="578652" y="4501201"/>
            <a:ext cx="11034696" cy="18288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7"/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E8E8E8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D8D8D8">
                <a:alpha val="2901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27;p17"/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17"/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29;p17"/>
          <p:cNvSpPr txBox="1"/>
          <p:nvPr>
            <p:ph type="title"/>
          </p:nvPr>
        </p:nvSpPr>
        <p:spPr>
          <a:xfrm>
            <a:off x="1115568" y="548640"/>
            <a:ext cx="10168128" cy="11795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sz="4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7"/>
          <p:cNvSpPr txBox="1"/>
          <p:nvPr>
            <p:ph idx="1" type="body"/>
          </p:nvPr>
        </p:nvSpPr>
        <p:spPr>
          <a:xfrm>
            <a:off x="1115568" y="2478024"/>
            <a:ext cx="10168128" cy="36941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1" name="Google Shape;31;p17"/>
          <p:cNvSpPr txBox="1"/>
          <p:nvPr>
            <p:ph idx="10" type="dt"/>
          </p:nvPr>
        </p:nvSpPr>
        <p:spPr>
          <a:xfrm>
            <a:off x="1115568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7"/>
          <p:cNvSpPr txBox="1"/>
          <p:nvPr>
            <p:ph idx="12" type="sldNum"/>
          </p:nvPr>
        </p:nvSpPr>
        <p:spPr>
          <a:xfrm>
            <a:off x="8540496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5"/>
          <p:cNvSpPr txBox="1"/>
          <p:nvPr>
            <p:ph type="ctrTitle"/>
          </p:nvPr>
        </p:nvSpPr>
        <p:spPr>
          <a:xfrm>
            <a:off x="576072" y="1124712"/>
            <a:ext cx="11036808" cy="317296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None/>
              <a:defRPr sz="8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5"/>
          <p:cNvSpPr txBox="1"/>
          <p:nvPr>
            <p:ph idx="1" type="subTitle"/>
          </p:nvPr>
        </p:nvSpPr>
        <p:spPr>
          <a:xfrm>
            <a:off x="576072" y="4727448"/>
            <a:ext cx="11036808" cy="14813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1pPr>
            <a:lvl2pPr lvl="1" algn="ctr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37" name="Google Shape;37;p15"/>
          <p:cNvSpPr txBox="1"/>
          <p:nvPr>
            <p:ph idx="10" type="dt"/>
          </p:nvPr>
        </p:nvSpPr>
        <p:spPr>
          <a:xfrm>
            <a:off x="576072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5"/>
          <p:cNvSpPr txBox="1"/>
          <p:nvPr>
            <p:ph idx="12" type="sldNum"/>
          </p:nvPr>
        </p:nvSpPr>
        <p:spPr>
          <a:xfrm>
            <a:off x="886968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0" name="Google Shape;40;p15"/>
          <p:cNvSpPr/>
          <p:nvPr/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15"/>
          <p:cNvSpPr/>
          <p:nvPr/>
        </p:nvSpPr>
        <p:spPr>
          <a:xfrm flipH="1" rot="10800000">
            <a:off x="578652" y="4501201"/>
            <a:ext cx="11034696" cy="18288"/>
          </a:xfrm>
          <a:prstGeom prst="rect">
            <a:avLst/>
          </a:prstGeom>
          <a:solidFill>
            <a:srgbClr val="C8C8C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8"/>
          <p:cNvSpPr/>
          <p:nvPr/>
        </p:nvSpPr>
        <p:spPr>
          <a:xfrm>
            <a:off x="558210" y="4981421"/>
            <a:ext cx="11134956" cy="82296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E8E8E8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D8D8D8">
                <a:alpha val="2901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" name="Google Shape;44;p18"/>
          <p:cNvSpPr/>
          <p:nvPr/>
        </p:nvSpPr>
        <p:spPr>
          <a:xfrm>
            <a:off x="498834" y="5118581"/>
            <a:ext cx="146304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18"/>
          <p:cNvSpPr txBox="1"/>
          <p:nvPr>
            <p:ph type="title"/>
          </p:nvPr>
        </p:nvSpPr>
        <p:spPr>
          <a:xfrm>
            <a:off x="557784" y="640080"/>
            <a:ext cx="10890504" cy="4114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  <a:defRPr sz="6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8"/>
          <p:cNvSpPr txBox="1"/>
          <p:nvPr>
            <p:ph idx="1" type="body"/>
          </p:nvPr>
        </p:nvSpPr>
        <p:spPr>
          <a:xfrm>
            <a:off x="841248" y="5102352"/>
            <a:ext cx="10607040" cy="58521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47" name="Google Shape;47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9"/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E8E8E8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D8D8D8">
                <a:alpha val="2901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" name="Google Shape;52;p19"/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" name="Google Shape;53;p19"/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" name="Google Shape;54;p19"/>
          <p:cNvSpPr txBox="1"/>
          <p:nvPr>
            <p:ph type="title"/>
          </p:nvPr>
        </p:nvSpPr>
        <p:spPr>
          <a:xfrm>
            <a:off x="1115568" y="548640"/>
            <a:ext cx="10168128" cy="11795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sz="4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9"/>
          <p:cNvSpPr txBox="1"/>
          <p:nvPr>
            <p:ph idx="1" type="body"/>
          </p:nvPr>
        </p:nvSpPr>
        <p:spPr>
          <a:xfrm>
            <a:off x="1115568" y="2478024"/>
            <a:ext cx="4937760" cy="36941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6" name="Google Shape;56;p19"/>
          <p:cNvSpPr txBox="1"/>
          <p:nvPr>
            <p:ph idx="2" type="body"/>
          </p:nvPr>
        </p:nvSpPr>
        <p:spPr>
          <a:xfrm>
            <a:off x="6345936" y="2478024"/>
            <a:ext cx="4937760" cy="36941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7" name="Google Shape;57;p19"/>
          <p:cNvSpPr txBox="1"/>
          <p:nvPr>
            <p:ph idx="10" type="dt"/>
          </p:nvPr>
        </p:nvSpPr>
        <p:spPr>
          <a:xfrm>
            <a:off x="1115568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9"/>
          <p:cNvSpPr txBox="1"/>
          <p:nvPr>
            <p:ph idx="12" type="sldNum"/>
          </p:nvPr>
        </p:nvSpPr>
        <p:spPr>
          <a:xfrm>
            <a:off x="8540496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20"/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E8E8E8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D8D8D8">
                <a:alpha val="2901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" name="Google Shape;62;p20"/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20"/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20"/>
          <p:cNvSpPr txBox="1"/>
          <p:nvPr>
            <p:ph type="title"/>
          </p:nvPr>
        </p:nvSpPr>
        <p:spPr>
          <a:xfrm>
            <a:off x="1115568" y="548640"/>
            <a:ext cx="10168128" cy="11795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sz="4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20"/>
          <p:cNvSpPr txBox="1"/>
          <p:nvPr>
            <p:ph idx="1" type="body"/>
          </p:nvPr>
        </p:nvSpPr>
        <p:spPr>
          <a:xfrm>
            <a:off x="1115568" y="2372650"/>
            <a:ext cx="4937760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 cap="none"/>
            </a:lvl1pPr>
            <a:lvl2pPr indent="-2286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6" name="Google Shape;66;p20"/>
          <p:cNvSpPr txBox="1"/>
          <p:nvPr>
            <p:ph idx="2" type="body"/>
          </p:nvPr>
        </p:nvSpPr>
        <p:spPr>
          <a:xfrm>
            <a:off x="1115568" y="3203688"/>
            <a:ext cx="4937760" cy="29685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2pPr>
            <a:lvl3pPr indent="-3429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429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20"/>
          <p:cNvSpPr txBox="1"/>
          <p:nvPr>
            <p:ph idx="3" type="body"/>
          </p:nvPr>
        </p:nvSpPr>
        <p:spPr>
          <a:xfrm>
            <a:off x="6345936" y="2372650"/>
            <a:ext cx="4937760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 cap="none"/>
            </a:lvl1pPr>
            <a:lvl2pPr indent="-2286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8" name="Google Shape;68;p20"/>
          <p:cNvSpPr txBox="1"/>
          <p:nvPr>
            <p:ph idx="4" type="body"/>
          </p:nvPr>
        </p:nvSpPr>
        <p:spPr>
          <a:xfrm>
            <a:off x="6345936" y="3203687"/>
            <a:ext cx="4937760" cy="29685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2pPr>
            <a:lvl3pPr indent="-3429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429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9" name="Google Shape;69;p20"/>
          <p:cNvSpPr txBox="1"/>
          <p:nvPr>
            <p:ph idx="10" type="dt"/>
          </p:nvPr>
        </p:nvSpPr>
        <p:spPr>
          <a:xfrm>
            <a:off x="1115568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0"/>
          <p:cNvSpPr txBox="1"/>
          <p:nvPr>
            <p:ph idx="12" type="sldNum"/>
          </p:nvPr>
        </p:nvSpPr>
        <p:spPr>
          <a:xfrm>
            <a:off x="8540496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1"/>
          <p:cNvSpPr/>
          <p:nvPr/>
        </p:nvSpPr>
        <p:spPr>
          <a:xfrm>
            <a:off x="665853" y="1533525"/>
            <a:ext cx="10917063" cy="379095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E8E8E8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D8D8D8">
                <a:alpha val="2901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p21"/>
          <p:cNvSpPr/>
          <p:nvPr/>
        </p:nvSpPr>
        <p:spPr>
          <a:xfrm>
            <a:off x="609084" y="2971798"/>
            <a:ext cx="128016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p21"/>
          <p:cNvSpPr txBox="1"/>
          <p:nvPr>
            <p:ph type="title"/>
          </p:nvPr>
        </p:nvSpPr>
        <p:spPr>
          <a:xfrm>
            <a:off x="1078992" y="1938528"/>
            <a:ext cx="10177272" cy="29900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  <a:defRPr sz="5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3"/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E8E8E8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D8D8D8">
                <a:alpha val="2901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23"/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23"/>
          <p:cNvSpPr txBox="1"/>
          <p:nvPr>
            <p:ph type="title"/>
          </p:nvPr>
        </p:nvSpPr>
        <p:spPr>
          <a:xfrm>
            <a:off x="868680" y="1709928"/>
            <a:ext cx="3099816" cy="17099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None/>
              <a:defRPr sz="3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23"/>
          <p:cNvSpPr txBox="1"/>
          <p:nvPr>
            <p:ph idx="1" type="body"/>
          </p:nvPr>
        </p:nvSpPr>
        <p:spPr>
          <a:xfrm>
            <a:off x="4965192" y="1709928"/>
            <a:ext cx="6729984" cy="40965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2pPr>
            <a:lvl3pPr indent="-3556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556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88" name="Google Shape;88;p23"/>
          <p:cNvSpPr txBox="1"/>
          <p:nvPr>
            <p:ph idx="2" type="body"/>
          </p:nvPr>
        </p:nvSpPr>
        <p:spPr>
          <a:xfrm>
            <a:off x="868680" y="3429000"/>
            <a:ext cx="3099816" cy="20665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indent="-2286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89" name="Google Shape;89;p23"/>
          <p:cNvSpPr txBox="1"/>
          <p:nvPr>
            <p:ph idx="10" type="dt"/>
          </p:nvPr>
        </p:nvSpPr>
        <p:spPr>
          <a:xfrm>
            <a:off x="86868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4"/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E8E8E8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D8D8D8">
                <a:alpha val="2901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24"/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24"/>
          <p:cNvSpPr txBox="1"/>
          <p:nvPr>
            <p:ph type="title"/>
          </p:nvPr>
        </p:nvSpPr>
        <p:spPr>
          <a:xfrm>
            <a:off x="868680" y="1709928"/>
            <a:ext cx="3099816" cy="17099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None/>
              <a:defRPr sz="3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24"/>
          <p:cNvSpPr/>
          <p:nvPr>
            <p:ph idx="2" type="pic"/>
          </p:nvPr>
        </p:nvSpPr>
        <p:spPr>
          <a:xfrm>
            <a:off x="4965192" y="1161288"/>
            <a:ext cx="6729984" cy="4645152"/>
          </a:xfrm>
          <a:prstGeom prst="rect">
            <a:avLst/>
          </a:prstGeom>
          <a:noFill/>
          <a:ln>
            <a:noFill/>
          </a:ln>
        </p:spPr>
      </p:sp>
      <p:sp>
        <p:nvSpPr>
          <p:cNvPr id="97" name="Google Shape;97;p24"/>
          <p:cNvSpPr txBox="1"/>
          <p:nvPr>
            <p:ph idx="1" type="body"/>
          </p:nvPr>
        </p:nvSpPr>
        <p:spPr>
          <a:xfrm>
            <a:off x="868680" y="3438144"/>
            <a:ext cx="3099816" cy="20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indent="-2286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98" name="Google Shape;98;p24"/>
          <p:cNvSpPr txBox="1"/>
          <p:nvPr>
            <p:ph idx="10" type="dt"/>
          </p:nvPr>
        </p:nvSpPr>
        <p:spPr>
          <a:xfrm>
            <a:off x="86868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5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4" name="Google Shape;104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6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p26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0" name="Google Shape;110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2" name="Google Shape;112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slideLayout" Target="../slideLayouts/slideLayout3.xml"/><Relationship Id="rId3" Type="http://schemas.openxmlformats.org/officeDocument/2006/relationships/slideLayout" Target="../slideLayouts/slideLayout4.xml"/><Relationship Id="rId4" Type="http://schemas.openxmlformats.org/officeDocument/2006/relationships/slideLayout" Target="../slideLayouts/slideLayout5.xml"/><Relationship Id="rId11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10.xml"/><Relationship Id="rId5" Type="http://schemas.openxmlformats.org/officeDocument/2006/relationships/slideLayout" Target="../slideLayouts/slideLayout6.xml"/><Relationship Id="rId6" Type="http://schemas.openxmlformats.org/officeDocument/2006/relationships/slideLayout" Target="../slideLayouts/slideLayout7.xml"/><Relationship Id="rId7" Type="http://schemas.openxmlformats.org/officeDocument/2006/relationships/slideLayout" Target="../slideLayouts/slideLayout8.xml"/><Relationship Id="rId8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  <a:defRPr b="1" i="0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marR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0200" lvl="3" marL="1828800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30200" lvl="4" marL="2286000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b="1" i="0" sz="4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1" name="Google Shape;21;p1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marR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0200" lvl="3" marL="1828800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30200" lvl="4" marL="2286000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2" name="Google Shape;22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3" name="Google Shape;23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4" name="Google Shape;24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3.jpg"/><Relationship Id="rId5" Type="http://schemas.openxmlformats.org/officeDocument/2006/relationships/hyperlink" Target="https://dancpicturez.deviantart.com/art/Sky-Castle-299795447" TargetMode="External"/><Relationship Id="rId6" Type="http://schemas.openxmlformats.org/officeDocument/2006/relationships/hyperlink" Target="https://creativecommons.org/licenses/by-nc-nd/3.0/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hyperlink" Target="http://www.martinkeaveney.com/" TargetMode="Externa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-72981" l="0" r="0" t="-72978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8" name="Google Shape;118;p1"/>
          <p:cNvPicPr preferRelativeResize="0"/>
          <p:nvPr/>
        </p:nvPicPr>
        <p:blipFill rotWithShape="1">
          <a:blip r:embed="rId4">
            <a:alphaModFix/>
          </a:blip>
          <a:srcRect b="0" l="7870" r="7862" t="0"/>
          <a:stretch/>
        </p:blipFill>
        <p:spPr>
          <a:xfrm>
            <a:off x="3523488" y="10"/>
            <a:ext cx="8668508" cy="6857991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1"/>
          <p:cNvSpPr/>
          <p:nvPr/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33000">
                <a:srgbClr val="000000">
                  <a:alpha val="63137"/>
                </a:srgbClr>
              </a:gs>
              <a:gs pos="58000">
                <a:schemeClr val="dk1"/>
              </a:gs>
              <a:gs pos="100000">
                <a:schemeClr val="dk1"/>
              </a:gs>
            </a:gsLst>
            <a:lin ang="108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1"/>
          <p:cNvSpPr txBox="1"/>
          <p:nvPr>
            <p:ph type="ctrTitle"/>
          </p:nvPr>
        </p:nvSpPr>
        <p:spPr>
          <a:xfrm>
            <a:off x="477974" y="1122375"/>
            <a:ext cx="4597200" cy="3204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</a:pPr>
            <a:r>
              <a:rPr lang="en-US" sz="4800"/>
              <a:t>The World on Stage</a:t>
            </a:r>
            <a:endParaRPr/>
          </a:p>
        </p:txBody>
      </p:sp>
      <p:sp>
        <p:nvSpPr>
          <p:cNvPr id="121" name="Google Shape;121;p1"/>
          <p:cNvSpPr txBox="1"/>
          <p:nvPr>
            <p:ph idx="1" type="subTitle"/>
          </p:nvPr>
        </p:nvSpPr>
        <p:spPr>
          <a:xfrm>
            <a:off x="477980" y="4872922"/>
            <a:ext cx="4023359" cy="12081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r>
              <a:rPr lang="en-US" sz="2000"/>
              <a:t>Specialist Course</a:t>
            </a:r>
            <a:endParaRPr/>
          </a:p>
          <a:p>
            <a:pPr indent="0" lvl="0" marL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r>
              <a:rPr lang="en-US" sz="2000"/>
              <a:t>MKCW</a:t>
            </a:r>
            <a:endParaRPr/>
          </a:p>
        </p:txBody>
      </p:sp>
      <p:sp>
        <p:nvSpPr>
          <p:cNvPr id="122" name="Google Shape;122;p1"/>
          <p:cNvSpPr/>
          <p:nvPr/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1"/>
          <p:cNvSpPr/>
          <p:nvPr/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1"/>
          <p:cNvSpPr txBox="1"/>
          <p:nvPr/>
        </p:nvSpPr>
        <p:spPr>
          <a:xfrm>
            <a:off x="3523488" y="6858000"/>
            <a:ext cx="8668512" cy="2308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sng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This Photo</a:t>
            </a:r>
            <a:r>
              <a:rPr b="0" i="0" lang="en-US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by Unknown Author is licensed under </a:t>
            </a:r>
            <a:r>
              <a:rPr b="0" i="0" lang="en-US" sz="900" u="sng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CC BY-NC-ND</a:t>
            </a:r>
            <a:endParaRPr b="0" i="0" sz="9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1dca259d10a_0_0"/>
          <p:cNvSpPr txBox="1"/>
          <p:nvPr>
            <p:ph type="title"/>
          </p:nvPr>
        </p:nvSpPr>
        <p:spPr>
          <a:xfrm>
            <a:off x="1115568" y="548640"/>
            <a:ext cx="10168200" cy="117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en-US"/>
              <a:t>Dionysos - God of Theatre</a:t>
            </a:r>
            <a:endParaRPr/>
          </a:p>
        </p:txBody>
      </p:sp>
      <p:sp>
        <p:nvSpPr>
          <p:cNvPr id="130" name="Google Shape;130;g1dca259d10a_0_0"/>
          <p:cNvSpPr txBox="1"/>
          <p:nvPr>
            <p:ph idx="1" type="body"/>
          </p:nvPr>
        </p:nvSpPr>
        <p:spPr>
          <a:xfrm>
            <a:off x="1115568" y="2478024"/>
            <a:ext cx="10168200" cy="369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Olympian god of wine, vegetation, pleasure, festivity, madness and wild frenzy</a:t>
            </a:r>
            <a:endParaRPr/>
          </a:p>
          <a:p>
            <a:pPr indent="-228600" lvl="0" marL="2286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Trag - odia - Sacrifice of Goats</a:t>
            </a:r>
            <a:r>
              <a:rPr lang="en-US"/>
              <a:t> – Wearing of Masks</a:t>
            </a:r>
            <a:endParaRPr/>
          </a:p>
          <a:p>
            <a:pPr indent="-190500" lvl="0" marL="2286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Drinking Rites — Worshippers </a:t>
            </a:r>
            <a:r>
              <a:rPr lang="en-US"/>
              <a:t>losing</a:t>
            </a:r>
            <a:r>
              <a:rPr lang="en-US"/>
              <a:t> control – Acting</a:t>
            </a:r>
            <a:endParaRPr/>
          </a:p>
          <a:p>
            <a:pPr indent="-190500" lvl="0" marL="2286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Chorus</a:t>
            </a:r>
            <a:endParaRPr/>
          </a:p>
          <a:p>
            <a:pPr indent="-190500" lvl="0" marL="2286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t/>
            </a:r>
            <a:endParaRPr/>
          </a:p>
          <a:p>
            <a:pPr indent="0" lvl="0" marL="4572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-76200" lvl="0" marL="2286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</p:txBody>
      </p:sp>
      <p:pic>
        <p:nvPicPr>
          <p:cNvPr id="131" name="Google Shape;131;g1dca259d10a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07350" y="4520950"/>
            <a:ext cx="2914650" cy="152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"/>
          <p:cNvSpPr txBox="1"/>
          <p:nvPr>
            <p:ph type="title"/>
          </p:nvPr>
        </p:nvSpPr>
        <p:spPr>
          <a:xfrm>
            <a:off x="1115568" y="548640"/>
            <a:ext cx="10168128" cy="11795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en-US"/>
              <a:t>Greek Theatre</a:t>
            </a:r>
            <a:endParaRPr/>
          </a:p>
        </p:txBody>
      </p:sp>
      <p:sp>
        <p:nvSpPr>
          <p:cNvPr id="137" name="Google Shape;137;p2"/>
          <p:cNvSpPr txBox="1"/>
          <p:nvPr>
            <p:ph idx="1" type="body"/>
          </p:nvPr>
        </p:nvSpPr>
        <p:spPr>
          <a:xfrm>
            <a:off x="1115568" y="2478024"/>
            <a:ext cx="10168128" cy="36941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Tragedies </a:t>
            </a:r>
            <a:endParaRPr/>
          </a:p>
          <a:p>
            <a:pPr indent="-190500" lvl="0" marL="2286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6th Century B.C.</a:t>
            </a:r>
            <a:endParaRPr/>
          </a:p>
          <a:p>
            <a:pPr indent="-190500" lvl="0" marL="2286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Comedies</a:t>
            </a:r>
            <a:endParaRPr/>
          </a:p>
          <a:p>
            <a:pPr indent="-190500" lvl="0" marL="2286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Sophocles</a:t>
            </a:r>
            <a:endParaRPr/>
          </a:p>
          <a:p>
            <a:pPr indent="-190500" lvl="0" marL="2286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Euripides</a:t>
            </a:r>
            <a:endParaRPr/>
          </a:p>
          <a:p>
            <a:pPr indent="-190500" lvl="0" marL="2286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Aristophanes</a:t>
            </a:r>
            <a:endParaRPr/>
          </a:p>
          <a:p>
            <a:pPr indent="0" lvl="0" marL="4572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-76200" lvl="0" marL="2286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</p:txBody>
      </p:sp>
      <p:pic>
        <p:nvPicPr>
          <p:cNvPr id="138" name="Google Shape;138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74925" y="2857788"/>
            <a:ext cx="4762500" cy="3171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1dca259d10a_0_6"/>
          <p:cNvSpPr txBox="1"/>
          <p:nvPr>
            <p:ph type="title"/>
          </p:nvPr>
        </p:nvSpPr>
        <p:spPr>
          <a:xfrm>
            <a:off x="1115568" y="548640"/>
            <a:ext cx="10168200" cy="117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en-US"/>
              <a:t>Early Tragedy Plays</a:t>
            </a:r>
            <a:endParaRPr/>
          </a:p>
        </p:txBody>
      </p:sp>
      <p:sp>
        <p:nvSpPr>
          <p:cNvPr id="144" name="Google Shape;144;g1dca259d10a_0_6"/>
          <p:cNvSpPr txBox="1"/>
          <p:nvPr>
            <p:ph idx="1" type="body"/>
          </p:nvPr>
        </p:nvSpPr>
        <p:spPr>
          <a:xfrm>
            <a:off x="1115568" y="2478024"/>
            <a:ext cx="10168200" cy="369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85000" lnSpcReduction="20000"/>
          </a:bodyPr>
          <a:lstStyle/>
          <a:p>
            <a:pPr indent="-205740" lvl="0" marL="2286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5th century B.C. </a:t>
            </a:r>
            <a:endParaRPr/>
          </a:p>
          <a:p>
            <a:pPr indent="-173355" lvl="0" marL="2286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ct val="75000"/>
              <a:buChar char="•"/>
            </a:pPr>
            <a:r>
              <a:rPr lang="en-US"/>
              <a:t>Theatron</a:t>
            </a:r>
            <a:endParaRPr/>
          </a:p>
          <a:p>
            <a:pPr indent="-173355" lvl="0" marL="2286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ct val="75000"/>
              <a:buChar char="•"/>
            </a:pPr>
            <a:r>
              <a:rPr lang="en-US"/>
              <a:t>Plots inspired by Greek Mythology</a:t>
            </a:r>
            <a:endParaRPr/>
          </a:p>
          <a:p>
            <a:pPr indent="-173355" lvl="0" marL="2286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ct val="75000"/>
              <a:buChar char="•"/>
            </a:pPr>
            <a:r>
              <a:rPr lang="en-US"/>
              <a:t>Serious subject matter</a:t>
            </a:r>
            <a:endParaRPr/>
          </a:p>
          <a:p>
            <a:pPr indent="-173355" lvl="0" marL="2286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ct val="75000"/>
              <a:buChar char="•"/>
            </a:pPr>
            <a:r>
              <a:rPr lang="en-US"/>
              <a:t>No-win dilemmas</a:t>
            </a:r>
            <a:endParaRPr/>
          </a:p>
          <a:p>
            <a:pPr indent="-173355" lvl="0" marL="2286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ct val="75000"/>
              <a:buChar char="•"/>
            </a:pPr>
            <a:r>
              <a:rPr lang="en-US"/>
              <a:t>No violence</a:t>
            </a:r>
            <a:endParaRPr/>
          </a:p>
          <a:p>
            <a:pPr indent="-173355" lvl="0" marL="2286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ct val="75000"/>
              <a:buChar char="•"/>
            </a:pPr>
            <a:r>
              <a:rPr lang="en-US"/>
              <a:t>Death heard, not seen</a:t>
            </a:r>
            <a:endParaRPr/>
          </a:p>
          <a:p>
            <a:pPr indent="-173355" lvl="0" marL="2286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ct val="75000"/>
              <a:buChar char="•"/>
            </a:pPr>
            <a:r>
              <a:rPr lang="en-US"/>
              <a:t>Early </a:t>
            </a:r>
            <a:r>
              <a:rPr lang="en-US"/>
              <a:t>stage</a:t>
            </a:r>
            <a:r>
              <a:rPr lang="en-US"/>
              <a:t> - no comments or political comments</a:t>
            </a:r>
            <a:endParaRPr/>
          </a:p>
          <a:p>
            <a:pPr indent="-173355" lvl="0" marL="2286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ct val="75000"/>
              <a:buChar char="•"/>
            </a:pPr>
            <a:r>
              <a:t/>
            </a:r>
            <a:endParaRPr/>
          </a:p>
          <a:p>
            <a:pPr indent="-173355" lvl="0" marL="2286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ct val="75000"/>
              <a:buChar char="•"/>
            </a:pPr>
            <a:r>
              <a:t/>
            </a:r>
            <a:endParaRPr/>
          </a:p>
          <a:p>
            <a:pPr indent="0" lvl="0" marL="4572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ct val="75000"/>
              <a:buNone/>
            </a:pPr>
            <a:r>
              <a:t/>
            </a:r>
            <a:endParaRPr/>
          </a:p>
          <a:p>
            <a:pPr indent="-76200" lvl="0" marL="2286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</p:txBody>
      </p:sp>
      <p:pic>
        <p:nvPicPr>
          <p:cNvPr id="145" name="Google Shape;145;g1dca259d10a_0_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90175" y="2788075"/>
            <a:ext cx="2311475" cy="34672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2047e7adbe7_0_6"/>
          <p:cNvSpPr txBox="1"/>
          <p:nvPr>
            <p:ph type="title"/>
          </p:nvPr>
        </p:nvSpPr>
        <p:spPr>
          <a:xfrm>
            <a:off x="1115568" y="548640"/>
            <a:ext cx="10168200" cy="117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en-US"/>
              <a:t>Oedipus Rex</a:t>
            </a:r>
            <a:endParaRPr/>
          </a:p>
        </p:txBody>
      </p:sp>
      <p:sp>
        <p:nvSpPr>
          <p:cNvPr id="151" name="Google Shape;151;g2047e7adbe7_0_6"/>
          <p:cNvSpPr txBox="1"/>
          <p:nvPr/>
        </p:nvSpPr>
        <p:spPr>
          <a:xfrm>
            <a:off x="515150" y="2404025"/>
            <a:ext cx="3000000" cy="277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Oedipus Rex, by Sophocles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First performed 429 B.C.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https://www.youtube.com/watch?v=bTQ-qK-m6mo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https://www.poetryintranslation.com/PITBR/Greek/Oedipus.php</a:t>
            </a:r>
            <a:endParaRPr/>
          </a:p>
        </p:txBody>
      </p:sp>
      <p:pic>
        <p:nvPicPr>
          <p:cNvPr id="152" name="Google Shape;152;g2047e7adbe7_0_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91600" y="2585122"/>
            <a:ext cx="2591675" cy="3464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1"/>
          <p:cNvSpPr txBox="1"/>
          <p:nvPr>
            <p:ph type="title"/>
          </p:nvPr>
        </p:nvSpPr>
        <p:spPr>
          <a:xfrm>
            <a:off x="1115568" y="548640"/>
            <a:ext cx="10168128" cy="11795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en-US"/>
              <a:t>Writing</a:t>
            </a:r>
            <a:endParaRPr/>
          </a:p>
        </p:txBody>
      </p:sp>
      <p:pic>
        <p:nvPicPr>
          <p:cNvPr id="158" name="Google Shape;158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50572" y="2553925"/>
            <a:ext cx="4807075" cy="3605300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11"/>
          <p:cNvSpPr txBox="1"/>
          <p:nvPr/>
        </p:nvSpPr>
        <p:spPr>
          <a:xfrm>
            <a:off x="562000" y="5089100"/>
            <a:ext cx="30000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00">
                <a:solidFill>
                  <a:srgbClr val="3DBEEE"/>
                </a:solidFill>
                <a:highlight>
                  <a:srgbClr val="FFFFFF"/>
                </a:highlight>
              </a:rPr>
              <a:t>The Battle Between the Gods and the Titans</a:t>
            </a:r>
            <a:r>
              <a:rPr lang="en-US" sz="1000">
                <a:solidFill>
                  <a:srgbClr val="3DBEEE"/>
                </a:solidFill>
                <a:highlight>
                  <a:srgbClr val="FFFFFF"/>
                </a:highlight>
              </a:rPr>
              <a:t>by Joachim Wtewael [Public domain]</a:t>
            </a:r>
            <a:endParaRPr/>
          </a:p>
        </p:txBody>
      </p:sp>
      <p:sp>
        <p:nvSpPr>
          <p:cNvPr id="160" name="Google Shape;160;p11"/>
          <p:cNvSpPr txBox="1"/>
          <p:nvPr/>
        </p:nvSpPr>
        <p:spPr>
          <a:xfrm>
            <a:off x="390275" y="3200200"/>
            <a:ext cx="3780900" cy="304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139700" marR="139700" rtl="0" algn="l">
              <a:lnSpc>
                <a:spcPct val="110000"/>
              </a:lnSpc>
              <a:spcBef>
                <a:spcPts val="680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chemeClr val="dk1"/>
                </a:solidFill>
                <a:highlight>
                  <a:srgbClr val="FFFFFF"/>
                </a:highlight>
              </a:rPr>
              <a:t>Hesiod’s </a:t>
            </a:r>
            <a:r>
              <a:rPr lang="en-US" sz="3000">
                <a:solidFill>
                  <a:schemeClr val="dk1"/>
                </a:solidFill>
                <a:highlight>
                  <a:srgbClr val="FFFFFF"/>
                </a:highlight>
              </a:rPr>
              <a:t>Theogony: Clash of the Titans</a:t>
            </a:r>
            <a:endParaRPr sz="30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139700" marR="139700" rtl="0" algn="l">
              <a:lnSpc>
                <a:spcPct val="110000"/>
              </a:lnSpc>
              <a:spcBef>
                <a:spcPts val="6800"/>
              </a:spcBef>
              <a:spcAft>
                <a:spcPts val="120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highlight>
                <a:srgbClr val="FFFFFF"/>
              </a:highlight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0"/>
          <p:cNvSpPr txBox="1"/>
          <p:nvPr>
            <p:ph type="title"/>
          </p:nvPr>
        </p:nvSpPr>
        <p:spPr>
          <a:xfrm>
            <a:off x="1115568" y="548640"/>
            <a:ext cx="10168200" cy="117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en-US"/>
              <a:t>Peer group</a:t>
            </a:r>
            <a:endParaRPr/>
          </a:p>
        </p:txBody>
      </p:sp>
      <p:sp>
        <p:nvSpPr>
          <p:cNvPr id="166" name="Google Shape;166;p10"/>
          <p:cNvSpPr txBox="1"/>
          <p:nvPr>
            <p:ph idx="1" type="body"/>
          </p:nvPr>
        </p:nvSpPr>
        <p:spPr>
          <a:xfrm>
            <a:off x="1115568" y="2478024"/>
            <a:ext cx="10168200" cy="369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76200" lvl="0" marL="2286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  <a:p>
            <a:pPr indent="-76200" lvl="0" marL="22860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</p:txBody>
      </p:sp>
      <p:sp>
        <p:nvSpPr>
          <p:cNvPr id="167" name="Google Shape;167;p10"/>
          <p:cNvSpPr txBox="1"/>
          <p:nvPr/>
        </p:nvSpPr>
        <p:spPr>
          <a:xfrm>
            <a:off x="989215" y="2478881"/>
            <a:ext cx="2843100" cy="25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Choose slot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Share work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Participate in Workshop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Change slot as needed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A picture containing person, indoor, group, people&#10;&#10;Description automatically generated" id="168" name="Google Shape;168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12792" y="1981199"/>
            <a:ext cx="5715000" cy="381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1d0f416650e_0_14"/>
          <p:cNvSpPr txBox="1"/>
          <p:nvPr>
            <p:ph type="title"/>
          </p:nvPr>
        </p:nvSpPr>
        <p:spPr>
          <a:xfrm>
            <a:off x="1115568" y="548640"/>
            <a:ext cx="10168200" cy="117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en-US"/>
              <a:t>Livewrite</a:t>
            </a:r>
            <a:endParaRPr/>
          </a:p>
        </p:txBody>
      </p:sp>
      <p:sp>
        <p:nvSpPr>
          <p:cNvPr id="174" name="Google Shape;174;g1d0f416650e_0_14"/>
          <p:cNvSpPr txBox="1"/>
          <p:nvPr>
            <p:ph idx="1" type="body"/>
          </p:nvPr>
        </p:nvSpPr>
        <p:spPr>
          <a:xfrm>
            <a:off x="1115568" y="2478024"/>
            <a:ext cx="10168200" cy="369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76200" lvl="0" marL="2286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  <a:p>
            <a:pPr indent="-76200" lvl="0" marL="22860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</p:txBody>
      </p:sp>
      <p:sp>
        <p:nvSpPr>
          <p:cNvPr id="175" name="Google Shape;175;g1d0f416650e_0_14"/>
          <p:cNvSpPr txBox="1"/>
          <p:nvPr/>
        </p:nvSpPr>
        <p:spPr>
          <a:xfrm>
            <a:off x="989215" y="2478881"/>
            <a:ext cx="2843100" cy="230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7am-9am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Mon-Fri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Excludes hols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Come and go as required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6" name="Google Shape;176;g1d0f416650e_0_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4201" y="3124900"/>
            <a:ext cx="5477002" cy="3179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2"/>
          <p:cNvSpPr txBox="1"/>
          <p:nvPr>
            <p:ph type="title"/>
          </p:nvPr>
        </p:nvSpPr>
        <p:spPr>
          <a:xfrm>
            <a:off x="1115568" y="548640"/>
            <a:ext cx="10168128" cy="11795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en-US"/>
              <a:t>This week</a:t>
            </a:r>
            <a:endParaRPr/>
          </a:p>
        </p:txBody>
      </p:sp>
      <p:sp>
        <p:nvSpPr>
          <p:cNvPr id="182" name="Google Shape;182;p12"/>
          <p:cNvSpPr txBox="1"/>
          <p:nvPr>
            <p:ph idx="1" type="body"/>
          </p:nvPr>
        </p:nvSpPr>
        <p:spPr>
          <a:xfrm>
            <a:off x="1115568" y="2478024"/>
            <a:ext cx="10168128" cy="36941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Please write a 10-20 page script based on the writing exercise.</a:t>
            </a:r>
            <a:endParaRPr/>
          </a:p>
          <a:p>
            <a:pPr indent="-228600" lvl="0" marL="22860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t/>
            </a:r>
            <a:endParaRPr/>
          </a:p>
          <a:p>
            <a:pPr indent="-87629" lvl="0" marL="22860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  <a:p>
            <a:pPr indent="-228600" lvl="0" marL="22860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Next week – The Character</a:t>
            </a:r>
            <a:endParaRPr/>
          </a:p>
          <a:p>
            <a:pPr indent="-87629" lvl="0" marL="22860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  <a:p>
            <a:pPr indent="-87629" lvl="0" marL="22860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  <a:p>
            <a:pPr indent="-237170" lvl="5" marL="2514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 u="sng">
                <a:solidFill>
                  <a:schemeClr val="hlink"/>
                </a:solidFill>
                <a:hlinkClick r:id="rId3"/>
              </a:rPr>
              <a:t>www.martinkeaveney.com</a:t>
            </a:r>
            <a:r>
              <a:rPr lang="en-US"/>
              <a:t>.  2023</a:t>
            </a:r>
            <a:endParaRPr/>
          </a:p>
        </p:txBody>
      </p:sp>
      <p:pic>
        <p:nvPicPr>
          <p:cNvPr id="183" name="Google Shape;183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97575" y="3054475"/>
            <a:ext cx="4306624" cy="2386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AccentBoxVTI">
  <a:themeElements>
    <a:clrScheme name="AccentBoxVTI">
      <a:dk1>
        <a:srgbClr val="000000"/>
      </a:dk1>
      <a:lt1>
        <a:srgbClr val="FFFFFF"/>
      </a:lt1>
      <a:dk2>
        <a:srgbClr val="262626"/>
      </a:dk2>
      <a:lt2>
        <a:srgbClr val="FFFFFF"/>
      </a:lt2>
      <a:accent1>
        <a:srgbClr val="F5A700"/>
      </a:accent1>
      <a:accent2>
        <a:srgbClr val="00A5AB"/>
      </a:accent2>
      <a:accent3>
        <a:srgbClr val="09963B"/>
      </a:accent3>
      <a:accent4>
        <a:srgbClr val="E64823"/>
      </a:accent4>
      <a:accent5>
        <a:srgbClr val="9C6A6A"/>
      </a:accent5>
      <a:accent6>
        <a:srgbClr val="824F8C"/>
      </a:accent6>
      <a:hlink>
        <a:srgbClr val="2998E3"/>
      </a:hlink>
      <a:folHlink>
        <a:srgbClr val="7F723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AccentBoxVTI">
  <a:themeElements>
    <a:clrScheme name="AccentBoxVTI">
      <a:dk1>
        <a:srgbClr val="000000"/>
      </a:dk1>
      <a:lt1>
        <a:srgbClr val="FFFFFF"/>
      </a:lt1>
      <a:dk2>
        <a:srgbClr val="262626"/>
      </a:dk2>
      <a:lt2>
        <a:srgbClr val="FFFFFF"/>
      </a:lt2>
      <a:accent1>
        <a:srgbClr val="F5A700"/>
      </a:accent1>
      <a:accent2>
        <a:srgbClr val="00A5AB"/>
      </a:accent2>
      <a:accent3>
        <a:srgbClr val="09963B"/>
      </a:accent3>
      <a:accent4>
        <a:srgbClr val="E64823"/>
      </a:accent4>
      <a:accent5>
        <a:srgbClr val="9C6A6A"/>
      </a:accent5>
      <a:accent6>
        <a:srgbClr val="824F8C"/>
      </a:accent6>
      <a:hlink>
        <a:srgbClr val="2998E3"/>
      </a:hlink>
      <a:folHlink>
        <a:srgbClr val="7F723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2022-09-12T16:00:50Z</dcterms:created>
  <dc:creator>Keaveney, Martin</dc:creator>
</cp:coreProperties>
</file>