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0" roundtripDataSignature="AMtx7mgXg20XGtqm54bOLkm5r7RHXC6J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fe72cf9500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1fe72cf950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03244eb3c1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203244eb3c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fe72cf9500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1fe72cf950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03244eb3c1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g203244eb3c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03244eb3c1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203244eb3c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03244eb3c1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203244eb3c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03244eb3c1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203244eb3c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e72cf9500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1fe72cf950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03244eb3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203244eb3c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6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5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8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8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0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20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20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1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1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3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23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4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4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4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4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7.png"/><Relationship Id="rId5" Type="http://schemas.openxmlformats.org/officeDocument/2006/relationships/image" Target="../media/image1.jpg"/><Relationship Id="rId6" Type="http://schemas.openxmlformats.org/officeDocument/2006/relationships/hyperlink" Target="https://dancpicturez.deviantart.com/art/Sky-Castle-299795447" TargetMode="External"/><Relationship Id="rId7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amazon.co.uk/Man-High-Castle-Philip-Dick/dp/0547572484?asin=B008DM2MGW&amp;revisionId=892da4e5&amp;format=1&amp;depth=2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martinkeavene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72981" l="0" r="0" t="-72978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5">
            <a:alphaModFix/>
          </a:blip>
          <a:srcRect b="0" l="2597" r="2606" t="0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3137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/>
          <p:nvPr>
            <p:ph type="ctr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/>
              <a:t>Wonder World</a:t>
            </a:r>
            <a:endParaRPr/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Specialist Course</a:t>
            </a:r>
            <a:endParaRPr sz="2000"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Week 4 Alternative History</a:t>
            </a:r>
            <a:endParaRPr sz="2000"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MKCW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3523488" y="6858000"/>
            <a:ext cx="866851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by Unknown Author is licensed under </a:t>
            </a: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BY-NC-ND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fe72cf9500_0_33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Alternative Histories</a:t>
            </a:r>
            <a:endParaRPr/>
          </a:p>
        </p:txBody>
      </p:sp>
      <p:sp>
        <p:nvSpPr>
          <p:cNvPr id="130" name="Google Shape;130;g1fe72cf9500_0_33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‘Historians [have] problems with [</a:t>
            </a:r>
            <a:r>
              <a:rPr lang="en-US"/>
              <a:t>alternative</a:t>
            </a:r>
            <a:r>
              <a:rPr lang="en-US"/>
              <a:t> histories]: with so much work to be done finding and writing the truth, why bother with something patently false? However, [alternative histories] have a very real use in the field of </a:t>
            </a:r>
            <a:r>
              <a:rPr lang="en-US"/>
              <a:t>history</a:t>
            </a:r>
            <a:r>
              <a:rPr lang="en-US"/>
              <a:t>: they foreground the notion of cause and effect that is so </a:t>
            </a:r>
            <a:r>
              <a:rPr lang="en-US"/>
              <a:t>important</a:t>
            </a:r>
            <a:r>
              <a:rPr lang="en-US"/>
              <a:t> to historians when they </a:t>
            </a:r>
            <a:r>
              <a:rPr lang="en-US"/>
              <a:t>construct</a:t>
            </a:r>
            <a:r>
              <a:rPr lang="en-US"/>
              <a:t> a narrative’ (Hellekson 16).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Hellekson, Karen. </a:t>
            </a:r>
            <a:r>
              <a:rPr i="1" lang="en-US"/>
              <a:t>The Alternative History: Reconfiguring Historical Time</a:t>
            </a:r>
            <a:endParaRPr i="1"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 Kent State University Press, London, 2001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03244eb3c1_0_25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Early Alternative History</a:t>
            </a:r>
            <a:endParaRPr/>
          </a:p>
        </p:txBody>
      </p:sp>
      <p:sp>
        <p:nvSpPr>
          <p:cNvPr id="136" name="Google Shape;136;g203244eb3c1_0_25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i="1" lang="en-US"/>
              <a:t>Napolean Apocryphe (1836) </a:t>
            </a:r>
            <a:r>
              <a:rPr lang="en-US"/>
              <a:t> by Lous-Napolean Geoffroy-Chateau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US"/>
              <a:t>(PRNG, 2013)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37" name="Google Shape;137;g203244eb3c1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9625" y="3370794"/>
            <a:ext cx="1798575" cy="253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fe72cf9500_0_28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Historical Focus</a:t>
            </a:r>
            <a:endParaRPr/>
          </a:p>
        </p:txBody>
      </p:sp>
      <p:sp>
        <p:nvSpPr>
          <p:cNvPr id="143" name="Google Shape;143;g1fe72cf9500_0_28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Eschatalogical - Ultimate Destiny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Genetic - </a:t>
            </a:r>
            <a:r>
              <a:rPr lang="en-US"/>
              <a:t>Origins</a:t>
            </a:r>
            <a:r>
              <a:rPr lang="en-US"/>
              <a:t>, Development, Cause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Entropic - Disorder, Randomness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Teleological - Design, Purpose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(Hellekson)</a:t>
            </a:r>
            <a:endParaRPr/>
          </a:p>
        </p:txBody>
      </p:sp>
      <p:pic>
        <p:nvPicPr>
          <p:cNvPr id="144" name="Google Shape;144;g1fe72cf9500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5350" y="3253050"/>
            <a:ext cx="2772374" cy="277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03244eb3c1_0_5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Eschatalogical</a:t>
            </a:r>
            <a:endParaRPr/>
          </a:p>
        </p:txBody>
      </p:sp>
      <p:sp>
        <p:nvSpPr>
          <p:cNvPr id="150" name="Google Shape;150;g203244eb3c1_0_5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If we knew when the world would end….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</p:txBody>
      </p:sp>
      <p:pic>
        <p:nvPicPr>
          <p:cNvPr id="151" name="Google Shape;151;g203244eb3c1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7575" y="3432993"/>
            <a:ext cx="4612626" cy="30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03244eb3c1_0_1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Genetic</a:t>
            </a:r>
            <a:endParaRPr/>
          </a:p>
        </p:txBody>
      </p:sp>
      <p:sp>
        <p:nvSpPr>
          <p:cNvPr id="157" name="Google Shape;157;g203244eb3c1_0_10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If we had developed </a:t>
            </a:r>
            <a:r>
              <a:rPr lang="en-US"/>
              <a:t>differently</a:t>
            </a:r>
            <a:r>
              <a:rPr lang="en-US"/>
              <a:t>….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</p:txBody>
      </p:sp>
      <p:pic>
        <p:nvPicPr>
          <p:cNvPr id="158" name="Google Shape;158;g203244eb3c1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300" y="3702319"/>
            <a:ext cx="4522399" cy="144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03244eb3c1_0_15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Entropic</a:t>
            </a:r>
            <a:endParaRPr/>
          </a:p>
        </p:txBody>
      </p:sp>
      <p:sp>
        <p:nvSpPr>
          <p:cNvPr id="164" name="Google Shape;164;g203244eb3c1_0_15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If we had been hit with a random asteroid in the past….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</p:txBody>
      </p:sp>
      <p:pic>
        <p:nvPicPr>
          <p:cNvPr id="165" name="Google Shape;165;g203244eb3c1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675" y="3683275"/>
            <a:ext cx="4621600" cy="259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03244eb3c1_0_2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Teleological</a:t>
            </a:r>
            <a:endParaRPr/>
          </a:p>
        </p:txBody>
      </p:sp>
      <p:sp>
        <p:nvSpPr>
          <p:cNvPr id="171" name="Google Shape;171;g203244eb3c1_0_20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rPr lang="en-US"/>
              <a:t>If Immoral forces won wars…</a:t>
            </a:r>
            <a:endParaRPr/>
          </a:p>
        </p:txBody>
      </p:sp>
      <p:pic>
        <p:nvPicPr>
          <p:cNvPr id="172" name="Google Shape;172;g203244eb3c1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3994" y="3569300"/>
            <a:ext cx="4112275" cy="2456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fe72cf9500_0_39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Time</a:t>
            </a:r>
            <a:endParaRPr/>
          </a:p>
        </p:txBody>
      </p:sp>
      <p:sp>
        <p:nvSpPr>
          <p:cNvPr id="178" name="Google Shape;178;g1fe72cf9500_0_39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323"/>
              <a:buNone/>
            </a:pPr>
            <a:r>
              <a:rPr lang="en-US"/>
              <a:t>Exploring Time in Fiction</a:t>
            </a:r>
            <a:endParaRPr/>
          </a:p>
        </p:txBody>
      </p:sp>
      <p:pic>
        <p:nvPicPr>
          <p:cNvPr id="179" name="Google Shape;179;g1fe72cf9500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5850" y="3055943"/>
            <a:ext cx="3966699" cy="264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Macro-Scale</a:t>
            </a:r>
            <a:endParaRPr/>
          </a:p>
        </p:txBody>
      </p:sp>
      <p:pic>
        <p:nvPicPr>
          <p:cNvPr id="185" name="Google Shape;18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3675" y="1991175"/>
            <a:ext cx="3722800" cy="37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203244eb3c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3950" y="1803200"/>
            <a:ext cx="6858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03244eb3c1_0_0"/>
          <p:cNvSpPr txBox="1"/>
          <p:nvPr/>
        </p:nvSpPr>
        <p:spPr>
          <a:xfrm>
            <a:off x="0" y="0"/>
            <a:ext cx="4993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</a:rPr>
              <a:t>Micro-Scale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/>
          <p:nvPr>
            <p:ph type="title"/>
          </p:nvPr>
        </p:nvSpPr>
        <p:spPr>
          <a:xfrm>
            <a:off x="75793" y="34739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     The Man in the High Castle</a:t>
            </a:r>
            <a:endParaRPr/>
          </a:p>
        </p:txBody>
      </p:sp>
      <p:sp>
        <p:nvSpPr>
          <p:cNvPr id="197" name="Google Shape;197;p9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https://www.amazon.co.uk/Man-High-Castle-Philip-Dick/dp/0547572484?asin=B008DM2MGW&amp;revisionId=892da4e5&amp;format=1&amp;depth=2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Read Sample at this link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Dick, Philip K. (1962) Mariner, 2012.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5275" lvl="0" marL="635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1"/>
              </a:buClr>
              <a:buSzPts val="1050"/>
              <a:buChar char="●"/>
            </a:pPr>
            <a:r>
              <a:rPr lang="en-US" sz="1050">
                <a:solidFill>
                  <a:srgbClr val="0F1111"/>
                </a:solidFill>
                <a:highlight>
                  <a:srgbClr val="FFFFFF"/>
                </a:highlight>
              </a:rPr>
              <a:t>Publisher ‏ : ‎ Mariner Books; Reissue edition (24 Jan. 2012)</a:t>
            </a:r>
            <a:endParaRPr sz="1050">
              <a:solidFill>
                <a:srgbClr val="0F1111"/>
              </a:solidFill>
              <a:highlight>
                <a:srgbClr val="FFFFFF"/>
              </a:highlight>
            </a:endParaRPr>
          </a:p>
          <a:p>
            <a:pPr indent="-295275" lvl="0" marL="635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1"/>
              </a:buClr>
              <a:buSzPts val="1050"/>
              <a:buChar char="●"/>
            </a:pPr>
            <a:r>
              <a:rPr lang="en-US" sz="1050">
                <a:solidFill>
                  <a:srgbClr val="0F1111"/>
                </a:solidFill>
                <a:highlight>
                  <a:srgbClr val="FFFFFF"/>
                </a:highlight>
              </a:rPr>
              <a:t>Language ‏ : ‎ English</a:t>
            </a:r>
            <a:endParaRPr sz="1050">
              <a:solidFill>
                <a:srgbClr val="0F1111"/>
              </a:solidFill>
              <a:highlight>
                <a:srgbClr val="FFFFFF"/>
              </a:highlight>
            </a:endParaRPr>
          </a:p>
          <a:p>
            <a:pPr indent="-295275" lvl="0" marL="635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1"/>
              </a:buClr>
              <a:buSzPts val="1050"/>
              <a:buChar char="●"/>
            </a:pPr>
            <a:r>
              <a:rPr lang="en-US" sz="1050">
                <a:solidFill>
                  <a:srgbClr val="0F1111"/>
                </a:solidFill>
                <a:highlight>
                  <a:srgbClr val="FFFFFF"/>
                </a:highlight>
              </a:rPr>
              <a:t>Paperback ‏ : ‎ 288 pages</a:t>
            </a:r>
            <a:endParaRPr sz="1050">
              <a:solidFill>
                <a:srgbClr val="0F111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Writing</a:t>
            </a:r>
            <a:endParaRPr/>
          </a:p>
        </p:txBody>
      </p:sp>
      <p:pic>
        <p:nvPicPr>
          <p:cNvPr descr="A picture containing diagram&#10;&#10;Description automatically generated" id="203" name="Google Shape;20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8227" y="2057400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This week</a:t>
            </a:r>
            <a:endParaRPr/>
          </a:p>
        </p:txBody>
      </p:sp>
      <p:sp>
        <p:nvSpPr>
          <p:cNvPr id="209" name="Google Shape;209;p1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Design an Alternative History based on the writing exercise.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Next Week – The World to Come</a:t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37170" lvl="5" marL="2514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US"/>
              <a:t>.  2023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2022-09-12T16:00:50Z</dcterms:created>
  <dc:creator>Keaveney, Martin</dc:creator>
</cp:coreProperties>
</file>