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OeAxTIBJEJ+IFUb4rpFdCjYxJ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eca31cd7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eca31cd7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8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 txBox="1"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dt" idx="10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ftr" idx="11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sldNum" idx="12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2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2"/>
          <p:cNvSpPr txBox="1"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ftr" idx="11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1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2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2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3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4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body" idx="1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2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8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>
            <a:spLocks noGrp="1"/>
          </p:cNvSpPr>
          <p:nvPr>
            <p:ph type="pic" idx="2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body" idx="1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9"/>
          <p:cNvSpPr txBox="1"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>
            <a:spLocks noGrp="1"/>
          </p:cNvSpPr>
          <p:nvPr>
            <p:ph type="pic" idx="2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aption">
  <p:cSld name="Title and Ca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30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0"/>
          <p:cNvSpPr txBox="1"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body" idx="1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Caption">
  <p:cSld name="Quote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1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1"/>
          <p:cNvSpPr txBox="1"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body" idx="1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body" idx="2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1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1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93" name="Google Shape;93;p31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lang="en-IE" sz="80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4" name="Google Shape;94;p31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lang="en-IE" sz="80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me Card">
  <p:cSld name="Name Card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2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2"/>
          <p:cNvSpPr txBox="1"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2"/>
          <p:cNvSpPr txBox="1">
            <a:spLocks noGrp="1"/>
          </p:cNvSpPr>
          <p:nvPr>
            <p:ph type="body" idx="1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32"/>
          <p:cNvSpPr txBox="1">
            <a:spLocks noGrp="1"/>
          </p:cNvSpPr>
          <p:nvPr>
            <p:ph type="dt" idx="10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2"/>
          <p:cNvSpPr txBox="1">
            <a:spLocks noGrp="1"/>
          </p:cNvSpPr>
          <p:nvPr>
            <p:ph type="ftr" idx="11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2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"/>
          <p:cNvSpPr txBox="1"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33"/>
          <p:cNvSpPr txBox="1">
            <a:spLocks noGrp="1"/>
          </p:cNvSpPr>
          <p:nvPr>
            <p:ph type="body" idx="2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6" name="Google Shape;106;p33"/>
          <p:cNvSpPr txBox="1">
            <a:spLocks noGrp="1"/>
          </p:cNvSpPr>
          <p:nvPr>
            <p:ph type="body" idx="3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" name="Google Shape;107;p33"/>
          <p:cNvSpPr txBox="1">
            <a:spLocks noGrp="1"/>
          </p:cNvSpPr>
          <p:nvPr>
            <p:ph type="body" idx="4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8" name="Google Shape;108;p33"/>
          <p:cNvSpPr txBox="1">
            <a:spLocks noGrp="1"/>
          </p:cNvSpPr>
          <p:nvPr>
            <p:ph type="body" idx="5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9" name="Google Shape;109;p33"/>
          <p:cNvSpPr txBox="1">
            <a:spLocks noGrp="1"/>
          </p:cNvSpPr>
          <p:nvPr>
            <p:ph type="body" idx="6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0" name="Google Shape;110;p33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3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4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4"/>
          <p:cNvSpPr txBox="1"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34"/>
          <p:cNvSpPr>
            <a:spLocks noGrp="1"/>
          </p:cNvSpPr>
          <p:nvPr>
            <p:ph type="pic" idx="2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7" name="Google Shape;117;p34"/>
          <p:cNvSpPr txBox="1">
            <a:spLocks noGrp="1"/>
          </p:cNvSpPr>
          <p:nvPr>
            <p:ph type="body" idx="3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8" name="Google Shape;118;p34"/>
          <p:cNvSpPr txBox="1">
            <a:spLocks noGrp="1"/>
          </p:cNvSpPr>
          <p:nvPr>
            <p:ph type="body" idx="4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34"/>
          <p:cNvSpPr>
            <a:spLocks noGrp="1"/>
          </p:cNvSpPr>
          <p:nvPr>
            <p:ph type="pic" idx="5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0" name="Google Shape;120;p34"/>
          <p:cNvSpPr txBox="1">
            <a:spLocks noGrp="1"/>
          </p:cNvSpPr>
          <p:nvPr>
            <p:ph type="body" idx="6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1" name="Google Shape;121;p34"/>
          <p:cNvSpPr txBox="1">
            <a:spLocks noGrp="1"/>
          </p:cNvSpPr>
          <p:nvPr>
            <p:ph type="body" idx="7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34"/>
          <p:cNvSpPr>
            <a:spLocks noGrp="1"/>
          </p:cNvSpPr>
          <p:nvPr>
            <p:ph type="pic" idx="8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3" name="Google Shape;123;p34"/>
          <p:cNvSpPr txBox="1">
            <a:spLocks noGrp="1"/>
          </p:cNvSpPr>
          <p:nvPr>
            <p:ph type="body" idx="9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4" name="Google Shape;124;p34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4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4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5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5"/>
          <p:cNvSpPr txBox="1">
            <a:spLocks noGrp="1"/>
          </p:cNvSpPr>
          <p:nvPr>
            <p:ph type="body" idx="1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5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5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5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6" descr="C0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6"/>
          <p:cNvSpPr txBox="1">
            <a:spLocks noGrp="1"/>
          </p:cNvSpPr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6"/>
          <p:cNvSpPr txBox="1">
            <a:spLocks noGrp="1"/>
          </p:cNvSpPr>
          <p:nvPr>
            <p:ph type="body" idx="1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6"/>
          <p:cNvSpPr txBox="1">
            <a:spLocks noGrp="1"/>
          </p:cNvSpPr>
          <p:nvPr>
            <p:ph type="dt" idx="10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6"/>
          <p:cNvSpPr txBox="1">
            <a:spLocks noGrp="1"/>
          </p:cNvSpPr>
          <p:nvPr>
            <p:ph type="ftr" idx="11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7" descr="C0-HD-TOP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7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9" descr="C0-HD-TO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artinkeaveney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s02web.zoom.us/j/8868103400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ropbox.com/s/7dn1thidlxjryyt/Week%201.mp3?d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IE" sz="5300"/>
            </a:br>
            <a:br>
              <a:rPr lang="en-IE" sz="5300"/>
            </a:br>
            <a:r>
              <a:rPr lang="en-IE" sz="5300"/>
              <a:t>CREATIVE WRITING: INTRODUCTION</a:t>
            </a:r>
            <a:br>
              <a:rPr lang="en-IE"/>
            </a:br>
            <a:br>
              <a:rPr lang="en-IE" sz="1600"/>
            </a:br>
            <a:r>
              <a:rPr lang="en-IE" sz="1600"/>
              <a:t>REMOTE WITH GALWAY ARTS CENTRE</a:t>
            </a:r>
            <a:br>
              <a:rPr lang="en-IE" sz="1600"/>
            </a:br>
            <a:r>
              <a:rPr lang="en-IE" sz="1600"/>
              <a:t>MARTIN KEAVENEY</a:t>
            </a:r>
            <a:endParaRPr/>
          </a:p>
        </p:txBody>
      </p:sp>
      <p:sp>
        <p:nvSpPr>
          <p:cNvPr id="158" name="Google Shape;158;p1"/>
          <p:cNvSpPr txBox="1">
            <a:spLocks noGrp="1"/>
          </p:cNvSpPr>
          <p:nvPr>
            <p:ph type="subTitle" idx="1"/>
          </p:nvPr>
        </p:nvSpPr>
        <p:spPr>
          <a:xfrm>
            <a:off x="1040295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Week 1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Introduction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  <p:pic>
        <p:nvPicPr>
          <p:cNvPr id="159" name="Google Shape;159;p1" descr="A picture containing document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3954" y="2403868"/>
            <a:ext cx="4838806" cy="3208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5" name="Google Shape;165;p2" descr="A picture containing indoor, sitting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"/>
          <p:cNvSpPr/>
          <p:nvPr/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7" name="Google Shape;167;p2" descr="A screenshot of a cell phone&#10;&#10;Description generated with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7004" y="2328844"/>
            <a:ext cx="4683948" cy="262301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 txBox="1">
            <a:spLocks noGrp="1"/>
          </p:cNvSpPr>
          <p:nvPr>
            <p:ph type="body" idx="1"/>
          </p:nvPr>
        </p:nvSpPr>
        <p:spPr>
          <a:xfrm>
            <a:off x="685801" y="2194560"/>
            <a:ext cx="4753466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Welcome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IE" sz="1800">
                <a:solidFill>
                  <a:schemeClr val="lt1"/>
                </a:solidFill>
              </a:rPr>
              <a:t>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3"/>
          <p:cNvGrpSpPr/>
          <p:nvPr/>
        </p:nvGrpSpPr>
        <p:grpSpPr>
          <a:xfrm>
            <a:off x="1759386" y="1013097"/>
            <a:ext cx="8673227" cy="3523499"/>
            <a:chOff x="1073586" y="3281"/>
            <a:chExt cx="8673227" cy="3523499"/>
          </a:xfrm>
        </p:grpSpPr>
        <p:sp>
          <p:nvSpPr>
            <p:cNvPr id="174" name="Google Shape;174;p3"/>
            <p:cNvSpPr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solidFill>
              <a:srgbClr val="C92621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 txBox="1"/>
            <p:nvPr/>
          </p:nvSpPr>
          <p:spPr>
            <a:xfrm>
              <a:off x="1073586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sng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Objectives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solidFill>
              <a:srgbClr val="DA3A35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4055008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Introduction to Genres</a:t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solidFill>
              <a:srgbClr val="DE595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7036430" y="3281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Craft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solidFill>
              <a:srgbClr val="E3787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2564297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Critique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solidFill>
              <a:srgbClr val="E8979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 txBox="1"/>
            <p:nvPr/>
          </p:nvSpPr>
          <p:spPr>
            <a:xfrm>
              <a:off x="5545719" y="1900550"/>
              <a:ext cx="2710383" cy="1626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entury Gothic"/>
                <a:buNone/>
              </a:pPr>
              <a:r>
                <a:rPr lang="en-IE" sz="2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Develop writing practice for a hobby or a career</a:t>
              </a:r>
              <a:endParaRPr sz="2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4"/>
          <p:cNvGrpSpPr/>
          <p:nvPr/>
        </p:nvGrpSpPr>
        <p:grpSpPr>
          <a:xfrm>
            <a:off x="689498" y="3538779"/>
            <a:ext cx="10813003" cy="1334605"/>
            <a:chOff x="3698" y="1097728"/>
            <a:chExt cx="10813003" cy="1334605"/>
          </a:xfrm>
        </p:grpSpPr>
        <p:sp>
          <p:nvSpPr>
            <p:cNvPr id="189" name="Google Shape;189;p4"/>
            <p:cNvSpPr/>
            <p:nvPr/>
          </p:nvSpPr>
          <p:spPr>
            <a:xfrm>
              <a:off x="3698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203939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237457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1" i="0" u="sng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Seminar format</a:t>
              </a:r>
              <a:endParaRPr sz="19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2206347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406587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4"/>
            <p:cNvSpPr txBox="1"/>
            <p:nvPr/>
          </p:nvSpPr>
          <p:spPr>
            <a:xfrm>
              <a:off x="2423355" y="1287950"/>
              <a:ext cx="17352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lecture on craft</a:t>
              </a:r>
              <a:endPara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4408995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4609236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4"/>
            <p:cNvSpPr txBox="1"/>
            <p:nvPr/>
          </p:nvSpPr>
          <p:spPr>
            <a:xfrm>
              <a:off x="4642754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Discussion on weekly reading</a:t>
              </a:r>
              <a:endPara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611644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811885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 txBox="1"/>
            <p:nvPr/>
          </p:nvSpPr>
          <p:spPr>
            <a:xfrm>
              <a:off x="6845403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Workshop on submitted pieces</a:t>
              </a:r>
              <a:endPara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8814293" y="1097728"/>
              <a:ext cx="1802167" cy="1144376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5DFB3"/>
                </a:gs>
                <a:gs pos="52000">
                  <a:srgbClr val="B3D39C"/>
                </a:gs>
                <a:gs pos="100000">
                  <a:srgbClr val="A6CB8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9014534" y="1287957"/>
              <a:ext cx="1802167" cy="114437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80BB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9048052" y="1321475"/>
              <a:ext cx="1735131" cy="107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r>
                <a:rPr lang="en-IE" sz="1900" b="0" i="0" u="none" strike="noStrike" cap="non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writing exercises</a:t>
              </a:r>
              <a:endParaRPr sz="1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>
            <a:spLocks noGrp="1"/>
          </p:cNvSpPr>
          <p:nvPr>
            <p:ph type="title"/>
          </p:nvPr>
        </p:nvSpPr>
        <p:spPr>
          <a:xfrm>
            <a:off x="685800" y="639315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READING</a:t>
            </a:r>
            <a:endParaRPr/>
          </a:p>
        </p:txBody>
      </p:sp>
      <p:sp>
        <p:nvSpPr>
          <p:cNvPr id="209" name="Google Shape;209;p5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as a creative writer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Range of texts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practice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Re-reading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 txBox="1">
            <a:spLocks noGrp="1"/>
          </p:cNvSpPr>
          <p:nvPr>
            <p:ph type="body" idx="1"/>
          </p:nvPr>
        </p:nvSpPr>
        <p:spPr>
          <a:xfrm>
            <a:off x="631065" y="1004552"/>
            <a:ext cx="10875135" cy="5214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Texts for discussion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Readings and links have been/will be supplied. If you require hard copy let Martin know. If desired, the following texts/items can be purchased in advance.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List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Blake, William. </a:t>
            </a:r>
            <a:r>
              <a:rPr lang="en-IE" i="1"/>
              <a:t>Blake’s Poetry and Designs.</a:t>
            </a:r>
            <a:r>
              <a:rPr lang="en-IE"/>
              <a:t> WW.Norton, 2008.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Joyce, James. ‘The Dead’. </a:t>
            </a:r>
            <a:r>
              <a:rPr lang="en-IE" i="1"/>
              <a:t>Dubliners. </a:t>
            </a:r>
            <a:r>
              <a:rPr lang="en-IE"/>
              <a:t>The O’Brien Press, 2012.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Davis, Wendy, ‘Below My Window’, Mystery Tribune (no date).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Poe, Edgar Allen. ‘The Black Cat’. Selected Tales, Oxford University Press, 1998.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Treadmill, Sophie. </a:t>
            </a:r>
            <a:r>
              <a:rPr lang="en-IE" i="1"/>
              <a:t>Machinal  </a:t>
            </a:r>
            <a:r>
              <a:rPr lang="en-IE"/>
              <a:t>(1928)  (UCLA Production, 2005). Nick Hern Books, 1993.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Other readings TBA.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7"/>
          <p:cNvGrpSpPr/>
          <p:nvPr/>
        </p:nvGrpSpPr>
        <p:grpSpPr>
          <a:xfrm>
            <a:off x="288795" y="3651847"/>
            <a:ext cx="4091157" cy="1559142"/>
            <a:chOff x="1882" y="577343"/>
            <a:chExt cx="4091157" cy="1559142"/>
          </a:xfrm>
        </p:grpSpPr>
        <p:sp>
          <p:nvSpPr>
            <p:cNvPr id="220" name="Google Shape;220;p7"/>
            <p:cNvSpPr/>
            <p:nvPr/>
          </p:nvSpPr>
          <p:spPr>
            <a:xfrm>
              <a:off x="1882" y="577343"/>
              <a:ext cx="1917062" cy="142403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B8F4B"/>
                </a:gs>
                <a:gs pos="78000">
                  <a:srgbClr val="FF7E0D"/>
                </a:gs>
                <a:gs pos="100000">
                  <a:srgbClr val="FF7E0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87559" y="658737"/>
              <a:ext cx="1917062" cy="142403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7"/>
            <p:cNvSpPr txBox="1"/>
            <p:nvPr/>
          </p:nvSpPr>
          <p:spPr>
            <a:xfrm>
              <a:off x="129268" y="700446"/>
              <a:ext cx="1833644" cy="13406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7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- The Medium/Formats/Submissions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2090299" y="577343"/>
              <a:ext cx="1917062" cy="1477748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B8F4B"/>
                </a:gs>
                <a:gs pos="78000">
                  <a:srgbClr val="FF7E0D"/>
                </a:gs>
                <a:gs pos="100000">
                  <a:srgbClr val="FF7E0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2175977" y="658737"/>
              <a:ext cx="1917062" cy="1477748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7"/>
            <p:cNvSpPr txBox="1"/>
            <p:nvPr/>
          </p:nvSpPr>
          <p:spPr>
            <a:xfrm>
              <a:off x="2219259" y="702019"/>
              <a:ext cx="1830498" cy="1391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8</a:t>
              </a:r>
              <a:endParaRPr>
                <a:solidFill>
                  <a:schemeClr val="dk2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Screen – The Medium/Formats/Submissions</a:t>
              </a:r>
              <a:endParaRPr>
                <a:solidFill>
                  <a:schemeClr val="dk2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26" name="Google Shape;226;p7"/>
          <p:cNvGrpSpPr/>
          <p:nvPr/>
        </p:nvGrpSpPr>
        <p:grpSpPr>
          <a:xfrm>
            <a:off x="290488" y="1644983"/>
            <a:ext cx="11738909" cy="1944999"/>
            <a:chOff x="3575" y="717332"/>
            <a:chExt cx="11738909" cy="1944999"/>
          </a:xfrm>
        </p:grpSpPr>
        <p:sp>
          <p:nvSpPr>
            <p:cNvPr id="227" name="Google Shape;227;p7"/>
            <p:cNvSpPr/>
            <p:nvPr/>
          </p:nvSpPr>
          <p:spPr>
            <a:xfrm>
              <a:off x="3575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62363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7"/>
            <p:cNvSpPr txBox="1"/>
            <p:nvPr/>
          </p:nvSpPr>
          <p:spPr>
            <a:xfrm>
              <a:off x="108940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1" i="0" u="sng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outline</a:t>
              </a:r>
              <a:endPara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1711391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1770179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181675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1 Intro/Poetry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3419207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3477994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352457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2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Realism/Start to write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5127022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5185810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5232387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3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Sci-fi/The Writing Life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6840621" y="717692"/>
              <a:ext cx="1433227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6899408" y="773540"/>
              <a:ext cx="1433227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6941386" y="815518"/>
              <a:ext cx="1349271" cy="1804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4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Crime/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Self-editing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8385641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8444429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849100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5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Relationships/Sharing and critiquing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10093457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FB801A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10152244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FB80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1019882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6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Horror/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Publishing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entury Gothic"/>
                <a:buNone/>
              </a:pPr>
              <a:endParaRPr sz="13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"/>
          <p:cNvSpPr txBox="1"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IE"/>
              <a:t>FINAL PROJECT </a:t>
            </a:r>
            <a:endParaRPr/>
          </a:p>
        </p:txBody>
      </p:sp>
      <p:sp>
        <p:nvSpPr>
          <p:cNvPr id="253" name="Google Shape;253;p8"/>
          <p:cNvSpPr txBox="1">
            <a:spLocks noGrp="1"/>
          </p:cNvSpPr>
          <p:nvPr>
            <p:ph type="subTitle" idx="1"/>
          </p:nvPr>
        </p:nvSpPr>
        <p:spPr>
          <a:xfrm>
            <a:off x="1371600" y="4639367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IE"/>
              <a:t>Optional - more details to follow…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INTRODUCTIONS</a:t>
            </a:r>
            <a:endParaRPr/>
          </a:p>
        </p:txBody>
      </p:sp>
      <p:pic>
        <p:nvPicPr>
          <p:cNvPr id="259" name="Google Shape;25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8187" y="2690812"/>
            <a:ext cx="6500814" cy="3100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0"/>
          <p:cNvGrpSpPr/>
          <p:nvPr/>
        </p:nvGrpSpPr>
        <p:grpSpPr>
          <a:xfrm>
            <a:off x="695310" y="3069094"/>
            <a:ext cx="10801379" cy="2273974"/>
            <a:chOff x="9510" y="628043"/>
            <a:chExt cx="10801379" cy="2273974"/>
          </a:xfrm>
        </p:grpSpPr>
        <p:sp>
          <p:nvSpPr>
            <p:cNvPr id="265" name="Google Shape;265;p10"/>
            <p:cNvSpPr/>
            <p:nvPr/>
          </p:nvSpPr>
          <p:spPr>
            <a:xfrm>
              <a:off x="9510" y="628043"/>
              <a:ext cx="5684936" cy="2273974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0"/>
            <p:cNvSpPr txBox="1"/>
            <p:nvPr/>
          </p:nvSpPr>
          <p:spPr>
            <a:xfrm>
              <a:off x="1146497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025" tIns="69325" rIns="69325" bIns="6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lang="en-IE" sz="5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Introduce </a:t>
              </a:r>
              <a:endParaRPr sz="5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entury Gothic"/>
                <a:buNone/>
              </a:pPr>
              <a:r>
                <a:rPr lang="en-IE" sz="5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yourself!</a:t>
              </a:r>
              <a:endParaRPr sz="5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5125953" y="628043"/>
              <a:ext cx="5684936" cy="2273974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chemeClr val="lt1"/>
                </a:gs>
                <a:gs pos="52000">
                  <a:schemeClr val="lt1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0"/>
            <p:cNvSpPr txBox="1"/>
            <p:nvPr/>
          </p:nvSpPr>
          <p:spPr>
            <a:xfrm>
              <a:off x="6262940" y="628043"/>
              <a:ext cx="3410962" cy="227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025" tIns="69325" rIns="69325" bIns="6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Century Gothic"/>
                <a:buNone/>
              </a:pPr>
              <a:endParaRPr sz="5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"/>
          <p:cNvSpPr/>
          <p:nvPr/>
        </p:nvSpPr>
        <p:spPr>
          <a:xfrm>
            <a:off x="778617" y="1136900"/>
            <a:ext cx="6096000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b="0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Freewriting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u="sng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‘Freewriting enables the writer to get past the conventional frame of work because it allows ideas to flow from the mind to the pen.’ (University of Lychburg.edu/drafting a document)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‘Producing writing is not so much like filling a basin or pool once, but rather getting water to keep flowing through finally it runs clear.’ (www.peterelbow.com)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"/>
          <p:cNvSpPr txBox="1">
            <a:spLocks noGrp="1"/>
          </p:cNvSpPr>
          <p:nvPr>
            <p:ph type="title"/>
          </p:nvPr>
        </p:nvSpPr>
        <p:spPr>
          <a:xfrm>
            <a:off x="954155" y="822019"/>
            <a:ext cx="3806687" cy="1046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PEER GROUPS</a:t>
            </a:r>
            <a:endParaRPr/>
          </a:p>
        </p:txBody>
      </p:sp>
      <p:sp>
        <p:nvSpPr>
          <p:cNvPr id="279" name="Google Shape;279;p12"/>
          <p:cNvSpPr txBox="1">
            <a:spLocks noGrp="1"/>
          </p:cNvSpPr>
          <p:nvPr>
            <p:ph type="body" idx="1"/>
          </p:nvPr>
        </p:nvSpPr>
        <p:spPr>
          <a:xfrm>
            <a:off x="717453" y="1868558"/>
            <a:ext cx="8778240" cy="4475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(Optional) Email submission by Friday at midnight to members of your group &amp; to </a:t>
            </a:r>
            <a:r>
              <a:rPr lang="en-IE" sz="2000" u="sng">
                <a:solidFill>
                  <a:schemeClr val="hlink"/>
                </a:solidFill>
                <a:hlinkClick r:id="rId3"/>
              </a:rPr>
              <a:t>info@martinkeaveney.com</a:t>
            </a:r>
            <a:r>
              <a:rPr lang="en-IE" sz="200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Put name and week in Subject title: example – ‘MARY – WEEK 1’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put your name in the document!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Name file with your name and week: example – ’MARY – WEEK 1’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Read other group members’ work before class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IE" sz="2000"/>
              <a:t>Please use .doc format  and attach to email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13"/>
          <p:cNvGrpSpPr/>
          <p:nvPr/>
        </p:nvGrpSpPr>
        <p:grpSpPr>
          <a:xfrm>
            <a:off x="3802016" y="1161791"/>
            <a:ext cx="4746557" cy="4786961"/>
            <a:chOff x="3014226" y="-58713"/>
            <a:chExt cx="4746557" cy="4786961"/>
          </a:xfrm>
        </p:grpSpPr>
        <p:sp>
          <p:nvSpPr>
            <p:cNvPr id="285" name="Google Shape;285;p13"/>
            <p:cNvSpPr/>
            <p:nvPr/>
          </p:nvSpPr>
          <p:spPr>
            <a:xfrm>
              <a:off x="3408579" y="335346"/>
              <a:ext cx="4011301" cy="4011301"/>
            </a:xfrm>
            <a:prstGeom prst="pie">
              <a:avLst>
                <a:gd name="adj1" fmla="val 16200000"/>
                <a:gd name="adj2" fmla="val 2052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3"/>
            <p:cNvSpPr txBox="1"/>
            <p:nvPr/>
          </p:nvSpPr>
          <p:spPr>
            <a:xfrm>
              <a:off x="5501185" y="773096"/>
              <a:ext cx="1289400" cy="109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 i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Poetry the basics </a:t>
              </a:r>
              <a:endParaRPr sz="1200" i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Routledge, 2004</a:t>
              </a:r>
              <a:endParaRPr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By Jeffrey Wainwright</a:t>
              </a:r>
              <a:endParaRPr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entury Gothic"/>
                <a:buNone/>
              </a:pPr>
              <a:r>
                <a:rPr lang="en-IE" sz="1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Wainwright</a:t>
              </a:r>
              <a:endParaRPr/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3444285" y="402562"/>
              <a:ext cx="4011301" cy="4011301"/>
            </a:xfrm>
            <a:prstGeom prst="pie">
              <a:avLst>
                <a:gd name="adj1" fmla="val 20520000"/>
                <a:gd name="adj2" fmla="val 324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3"/>
            <p:cNvSpPr txBox="1"/>
            <p:nvPr/>
          </p:nvSpPr>
          <p:spPr>
            <a:xfrm>
              <a:off x="6027754" y="2235345"/>
              <a:ext cx="1193839" cy="955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rPr lang="en-IE" sz="1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shape of the poem organize[s] language into a space for pause and […] attention’ (10)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3353553" y="468462"/>
              <a:ext cx="4011301" cy="4011301"/>
            </a:xfrm>
            <a:prstGeom prst="pie">
              <a:avLst>
                <a:gd name="adj1" fmla="val 3240000"/>
                <a:gd name="adj2" fmla="val 756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3"/>
            <p:cNvSpPr txBox="1"/>
            <p:nvPr/>
          </p:nvSpPr>
          <p:spPr>
            <a:xfrm>
              <a:off x="4786161" y="3285924"/>
              <a:ext cx="1146086" cy="10505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Value of words in a poem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262821" y="402562"/>
              <a:ext cx="4011301" cy="4011301"/>
            </a:xfrm>
            <a:prstGeom prst="pie">
              <a:avLst>
                <a:gd name="adj1" fmla="val 7560000"/>
                <a:gd name="adj2" fmla="val 1188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 txBox="1"/>
            <p:nvPr/>
          </p:nvSpPr>
          <p:spPr>
            <a:xfrm>
              <a:off x="3496814" y="2235345"/>
              <a:ext cx="1193839" cy="955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None/>
              </a:pPr>
              <a:r>
                <a:rPr lang="en-IE" sz="1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‘Because there is language, there is poetry’ `(1)</a:t>
              </a:r>
              <a:r>
                <a:rPr lang="en-IE" sz="1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 is language there is poetry’ (1)’Becasue</a:t>
              </a: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297204" y="295594"/>
              <a:ext cx="4011301" cy="4011301"/>
            </a:xfrm>
            <a:prstGeom prst="pie">
              <a:avLst>
                <a:gd name="adj1" fmla="val 11880000"/>
                <a:gd name="adj2" fmla="val 16200000"/>
              </a:avLst>
            </a:prstGeom>
            <a:solidFill>
              <a:schemeClr val="lt1"/>
            </a:solidFill>
            <a:ln w="19050" cap="flat" cmpd="sng">
              <a:solidFill>
                <a:srgbClr val="73A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 txBox="1"/>
            <p:nvPr/>
          </p:nvSpPr>
          <p:spPr>
            <a:xfrm>
              <a:off x="3926596" y="969875"/>
              <a:ext cx="1289346" cy="8595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PppoPetry</a:t>
              </a: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3252845" y="-58713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5" y="4067"/>
                  </a:moveTo>
                  <a:lnTo>
                    <a:pt x="60005" y="4067"/>
                  </a:lnTo>
                  <a:cubicBezTo>
                    <a:pt x="82391" y="4070"/>
                    <a:pt x="102619" y="17419"/>
                    <a:pt x="111424" y="38000"/>
                  </a:cubicBezTo>
                  <a:lnTo>
                    <a:pt x="115280" y="36747"/>
                  </a:lnTo>
                  <a:lnTo>
                    <a:pt x="110293" y="43657"/>
                  </a:lnTo>
                  <a:lnTo>
                    <a:pt x="101740" y="41147"/>
                  </a:lnTo>
                  <a:lnTo>
                    <a:pt x="105594" y="39894"/>
                  </a:lnTo>
                  <a:lnTo>
                    <a:pt x="105594" y="39894"/>
                  </a:lnTo>
                  <a:cubicBezTo>
                    <a:pt x="97628" y="21829"/>
                    <a:pt x="79748" y="10171"/>
                    <a:pt x="60005" y="10169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3196244" y="154208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95" y="42715"/>
                  </a:moveTo>
                  <a:cubicBezTo>
                    <a:pt x="120114" y="64009"/>
                    <a:pt x="113668" y="87378"/>
                    <a:pt x="96810" y="102113"/>
                  </a:cubicBezTo>
                  <a:lnTo>
                    <a:pt x="99192" y="105393"/>
                  </a:lnTo>
                  <a:lnTo>
                    <a:pt x="91080" y="102785"/>
                  </a:lnTo>
                  <a:lnTo>
                    <a:pt x="90825" y="93875"/>
                  </a:lnTo>
                  <a:lnTo>
                    <a:pt x="93207" y="97154"/>
                  </a:lnTo>
                  <a:lnTo>
                    <a:pt x="93207" y="97154"/>
                  </a:lnTo>
                  <a:cubicBezTo>
                    <a:pt x="107930" y="83994"/>
                    <a:pt x="113494" y="63382"/>
                    <a:pt x="107392" y="44601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105235" y="220310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880" y="105248"/>
                  </a:moveTo>
                  <a:cubicBezTo>
                    <a:pt x="74766" y="118411"/>
                    <a:pt x="50547" y="119502"/>
                    <a:pt x="31322" y="108021"/>
                  </a:cubicBezTo>
                  <a:lnTo>
                    <a:pt x="28939" y="111301"/>
                  </a:lnTo>
                  <a:lnTo>
                    <a:pt x="28913" y="102779"/>
                  </a:lnTo>
                  <a:lnTo>
                    <a:pt x="37308" y="99784"/>
                  </a:lnTo>
                  <a:lnTo>
                    <a:pt x="34926" y="103063"/>
                  </a:lnTo>
                  <a:lnTo>
                    <a:pt x="34926" y="103063"/>
                  </a:lnTo>
                  <a:cubicBezTo>
                    <a:pt x="51992" y="113000"/>
                    <a:pt x="73317" y="111921"/>
                    <a:pt x="89293" y="100311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3014226" y="154208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27" y="105253"/>
                  </a:moveTo>
                  <a:cubicBezTo>
                    <a:pt x="9012" y="92094"/>
                    <a:pt x="490" y="69400"/>
                    <a:pt x="5466" y="47570"/>
                  </a:cubicBezTo>
                  <a:lnTo>
                    <a:pt x="1610" y="46317"/>
                  </a:lnTo>
                  <a:lnTo>
                    <a:pt x="9707" y="43658"/>
                  </a:lnTo>
                  <a:lnTo>
                    <a:pt x="15150" y="50716"/>
                  </a:lnTo>
                  <a:lnTo>
                    <a:pt x="11296" y="49464"/>
                  </a:lnTo>
                  <a:lnTo>
                    <a:pt x="11296" y="49464"/>
                  </a:lnTo>
                  <a:cubicBezTo>
                    <a:pt x="7121" y="68765"/>
                    <a:pt x="14737" y="88710"/>
                    <a:pt x="30714" y="100316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3049074" y="47276"/>
              <a:ext cx="4507938" cy="4507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805" y="42714"/>
                  </a:moveTo>
                  <a:cubicBezTo>
                    <a:pt x="13724" y="21424"/>
                    <a:pt x="32669" y="6310"/>
                    <a:pt x="54964" y="4295"/>
                  </a:cubicBezTo>
                  <a:lnTo>
                    <a:pt x="54964" y="240"/>
                  </a:lnTo>
                  <a:lnTo>
                    <a:pt x="59995" y="7118"/>
                  </a:lnTo>
                  <a:lnTo>
                    <a:pt x="54965" y="14477"/>
                  </a:lnTo>
                  <a:lnTo>
                    <a:pt x="54965" y="10424"/>
                  </a:lnTo>
                  <a:lnTo>
                    <a:pt x="54965" y="10424"/>
                  </a:lnTo>
                  <a:cubicBezTo>
                    <a:pt x="35322" y="12419"/>
                    <a:pt x="18710" y="25823"/>
                    <a:pt x="12609" y="44600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13"/>
          <p:cNvSpPr txBox="1"/>
          <p:nvPr/>
        </p:nvSpPr>
        <p:spPr>
          <a:xfrm>
            <a:off x="4837825" y="2286000"/>
            <a:ext cx="99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latin typeface="Century Gothic"/>
                <a:ea typeface="Century Gothic"/>
                <a:cs typeface="Century Gothic"/>
                <a:sym typeface="Century Gothic"/>
              </a:rPr>
              <a:t>Poetry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6" name="Google Shape;306;p14" descr="A picture containing indoor, sitting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4"/>
          <p:cNvSpPr/>
          <p:nvPr/>
        </p:nvSpPr>
        <p:spPr>
          <a:xfrm>
            <a:off x="8098475" y="1075591"/>
            <a:ext cx="3303482" cy="5148371"/>
          </a:xfrm>
          <a:prstGeom prst="roundRect">
            <a:avLst>
              <a:gd name="adj" fmla="val 346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8" name="Google Shape;308;p14" descr="A picture containing book, indoor, shelf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22862" r="8127" b="-2"/>
          <a:stretch/>
        </p:blipFill>
        <p:spPr>
          <a:xfrm>
            <a:off x="8422081" y="1381279"/>
            <a:ext cx="2656271" cy="2175579"/>
          </a:xfrm>
          <a:custGeom>
            <a:avLst/>
            <a:gdLst/>
            <a:ahLst/>
            <a:cxnLst/>
            <a:rect l="l" t="t" r="r" b="b"/>
            <a:pathLst>
              <a:path w="3023405" h="2220471" extrusionOk="0">
                <a:moveTo>
                  <a:pt x="123891" y="0"/>
                </a:moveTo>
                <a:lnTo>
                  <a:pt x="2899513" y="0"/>
                </a:lnTo>
                <a:lnTo>
                  <a:pt x="2947731" y="9735"/>
                </a:lnTo>
                <a:cubicBezTo>
                  <a:pt x="2992202" y="28544"/>
                  <a:pt x="3023405" y="72578"/>
                  <a:pt x="3023405" y="123900"/>
                </a:cubicBezTo>
                <a:lnTo>
                  <a:pt x="3023405" y="2220471"/>
                </a:lnTo>
                <a:lnTo>
                  <a:pt x="0" y="2220471"/>
                </a:lnTo>
                <a:lnTo>
                  <a:pt x="0" y="123895"/>
                </a:lnTo>
                <a:lnTo>
                  <a:pt x="9736" y="75672"/>
                </a:lnTo>
                <a:cubicBezTo>
                  <a:pt x="22276" y="46025"/>
                  <a:pt x="46026" y="22275"/>
                  <a:pt x="75673" y="973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09" name="Google Shape;309;p14" descr="A close up of a document&#10;&#10;Description generated with high confidence"/>
          <p:cNvPicPr preferRelativeResize="0"/>
          <p:nvPr/>
        </p:nvPicPr>
        <p:blipFill rotWithShape="1">
          <a:blip r:embed="rId5">
            <a:alphaModFix/>
          </a:blip>
          <a:srcRect l="18854" r="-3" b="-3"/>
          <a:stretch/>
        </p:blipFill>
        <p:spPr>
          <a:xfrm>
            <a:off x="8422081" y="3714472"/>
            <a:ext cx="2656270" cy="2178313"/>
          </a:xfrm>
          <a:custGeom>
            <a:avLst/>
            <a:gdLst/>
            <a:ahLst/>
            <a:cxnLst/>
            <a:rect l="l" t="t" r="r" b="b"/>
            <a:pathLst>
              <a:path w="3023404" h="2223262" extrusionOk="0">
                <a:moveTo>
                  <a:pt x="0" y="0"/>
                </a:moveTo>
                <a:lnTo>
                  <a:pt x="3023404" y="0"/>
                </a:lnTo>
                <a:lnTo>
                  <a:pt x="3023404" y="2119740"/>
                </a:lnTo>
                <a:cubicBezTo>
                  <a:pt x="3023404" y="2176914"/>
                  <a:pt x="2977056" y="2223262"/>
                  <a:pt x="2919882" y="2223262"/>
                </a:cubicBezTo>
                <a:lnTo>
                  <a:pt x="103519" y="2223262"/>
                </a:lnTo>
                <a:cubicBezTo>
                  <a:pt x="60639" y="2223262"/>
                  <a:pt x="23848" y="2197191"/>
                  <a:pt x="8132" y="2160036"/>
                </a:cubicBezTo>
                <a:lnTo>
                  <a:pt x="0" y="211975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0" name="Google Shape;310;p14"/>
          <p:cNvSpPr txBox="1">
            <a:spLocks noGrp="1"/>
          </p:cNvSpPr>
          <p:nvPr>
            <p:ph type="body" idx="1"/>
          </p:nvPr>
        </p:nvSpPr>
        <p:spPr>
          <a:xfrm>
            <a:off x="790043" y="565899"/>
            <a:ext cx="6770802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Poetry sample.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‘A Poison Tree.’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"/>
          <p:cNvSpPr txBox="1">
            <a:spLocks noGrp="1"/>
          </p:cNvSpPr>
          <p:nvPr>
            <p:ph type="title"/>
          </p:nvPr>
        </p:nvSpPr>
        <p:spPr>
          <a:xfrm>
            <a:off x="790833" y="660792"/>
            <a:ext cx="3251886" cy="991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WORKSHOP</a:t>
            </a:r>
            <a:endParaRPr/>
          </a:p>
        </p:txBody>
      </p:sp>
      <p:sp>
        <p:nvSpPr>
          <p:cNvPr id="316" name="Google Shape;316;p15"/>
          <p:cNvSpPr txBox="1">
            <a:spLocks noGrp="1"/>
          </p:cNvSpPr>
          <p:nvPr>
            <p:ph type="body" idx="1"/>
          </p:nvPr>
        </p:nvSpPr>
        <p:spPr>
          <a:xfrm>
            <a:off x="685800" y="1652569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This week: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a poem or poems (max 50 lines). Use the class exercise, if you wish.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Share with Peer Group.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Prepare some brief verbal comments for your peers’ work and also on this weeks’ reading.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"/>
          <p:cNvSpPr txBox="1">
            <a:spLocks noGrp="1"/>
          </p:cNvSpPr>
          <p:nvPr>
            <p:ph type="title"/>
          </p:nvPr>
        </p:nvSpPr>
        <p:spPr>
          <a:xfrm>
            <a:off x="685800" y="50506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NEXT WEEK</a:t>
            </a:r>
            <a:endParaRPr/>
          </a:p>
        </p:txBody>
      </p:sp>
      <p:sp>
        <p:nvSpPr>
          <p:cNvPr id="322" name="Google Shape;322;p16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This week’s slides will be emailed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Reading for next week will be emailed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Read the other work in your peer group and read the short story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Write your poem(s)!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Any questions – email info@martinkeaveney.com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eca31cd72e_0_0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JOIN LIVE CLASS &amp; PODCAST</a:t>
            </a:r>
            <a:endParaRPr/>
          </a:p>
        </p:txBody>
      </p:sp>
      <p:sp>
        <p:nvSpPr>
          <p:cNvPr id="328" name="Google Shape;328;geca31cd72e_0_0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Join Zoom meeting: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3"/>
              </a:rPr>
              <a:t>https://us02web.zoom.us/j/88681034009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Meeting ID: 886 8103 4009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Session Podcast: </a:t>
            </a:r>
            <a:r>
              <a:rPr lang="en-IE" u="sng">
                <a:solidFill>
                  <a:schemeClr val="hlink"/>
                </a:solidFill>
                <a:hlinkClick r:id="rId4"/>
              </a:rPr>
              <a:t>https://www.dropbox.com/s/7dn1thidlxjryyt/Week%201.mp3?dl=0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</Words>
  <Application>Microsoft Macintosh PowerPoint</Application>
  <PresentationFormat>Widescreen</PresentationFormat>
  <Paragraphs>109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Vapor Trail</vt:lpstr>
      <vt:lpstr>Vapor Trail</vt:lpstr>
      <vt:lpstr>  CREATIVE WRITING: INTRODUCTION  REMOTE WITH GALWAY ARTS CENTRE MARTIN KEAVENEY</vt:lpstr>
      <vt:lpstr>PowerPoint Presentation</vt:lpstr>
      <vt:lpstr>PowerPoint Presentation</vt:lpstr>
      <vt:lpstr>PowerPoint Presentation</vt:lpstr>
      <vt:lpstr>READING</vt:lpstr>
      <vt:lpstr>PowerPoint Presentation</vt:lpstr>
      <vt:lpstr>PowerPoint Presentation</vt:lpstr>
      <vt:lpstr>FINAL PROJECT </vt:lpstr>
      <vt:lpstr>INTRODUCTIONS</vt:lpstr>
      <vt:lpstr>PowerPoint Presentation</vt:lpstr>
      <vt:lpstr>PowerPoint Presentation</vt:lpstr>
      <vt:lpstr>PEER GROUPS</vt:lpstr>
      <vt:lpstr>PowerPoint Presentation</vt:lpstr>
      <vt:lpstr>PowerPoint Presentation</vt:lpstr>
      <vt:lpstr>WORKSHOP</vt:lpstr>
      <vt:lpstr>NEXT WEEK</vt:lpstr>
      <vt:lpstr>JOIN LIVE CLASS &amp; PODCAST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CREATIVE WRITING: INTRODUCTION  REMOTE WITH GALWAY ARTS CENTRE MARTIN KEAVENEY</dc:title>
  <dc:creator>Martin</dc:creator>
  <cp:lastModifiedBy>Keaveney, Martin</cp:lastModifiedBy>
  <cp:revision>1</cp:revision>
  <dcterms:created xsi:type="dcterms:W3CDTF">2017-09-07T15:01:19Z</dcterms:created>
  <dcterms:modified xsi:type="dcterms:W3CDTF">2023-04-28T13:24:12Z</dcterms:modified>
</cp:coreProperties>
</file>