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Century Gothic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CenturyGothic-bold.fntdata"/><Relationship Id="rId16" Type="http://schemas.openxmlformats.org/officeDocument/2006/relationships/font" Target="fonts/CenturyGothic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enturyGothic-boldItalic.fntdata"/><Relationship Id="rId6" Type="http://schemas.openxmlformats.org/officeDocument/2006/relationships/slide" Target="slides/slide1.xml"/><Relationship Id="rId18" Type="http://schemas.openxmlformats.org/officeDocument/2006/relationships/font" Target="fonts/CenturyGothic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bf335fb3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bf335fb3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bf335fb3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bf335fb3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2bf335fb34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2bf335fb34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2bf335fb34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2bf335fb34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2bf335fb3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2bf335fb3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POETRY - AN INTRODUCTION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APRIL IN PARIS 23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MKCW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551863" y="94746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brief  history of language</a:t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1225" y="1669322"/>
            <a:ext cx="3823699" cy="255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5"/>
          <p:cNvGrpSpPr/>
          <p:nvPr/>
        </p:nvGrpSpPr>
        <p:grpSpPr>
          <a:xfrm>
            <a:off x="3802021" y="536627"/>
            <a:ext cx="4746419" cy="4164057"/>
            <a:chOff x="3014226" y="-58713"/>
            <a:chExt cx="4746419" cy="4786823"/>
          </a:xfrm>
        </p:grpSpPr>
        <p:sp>
          <p:nvSpPr>
            <p:cNvPr id="98" name="Google Shape;98;p15"/>
            <p:cNvSpPr/>
            <p:nvPr/>
          </p:nvSpPr>
          <p:spPr>
            <a:xfrm>
              <a:off x="3444479" y="329058"/>
              <a:ext cx="4011300" cy="4011300"/>
            </a:xfrm>
            <a:prstGeom prst="pie">
              <a:avLst>
                <a:gd fmla="val 16200000" name="adj1"/>
                <a:gd fmla="val 20520000" name="adj2"/>
              </a:avLst>
            </a:prstGeom>
            <a:solidFill>
              <a:srgbClr val="FFFFFF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5"/>
            <p:cNvSpPr txBox="1"/>
            <p:nvPr/>
          </p:nvSpPr>
          <p:spPr>
            <a:xfrm>
              <a:off x="5501185" y="773096"/>
              <a:ext cx="1289400" cy="109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entury Gothic"/>
                <a:buNone/>
              </a:pPr>
              <a:r>
                <a:rPr i="1" lang="en-GB" sz="12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Poetry the basics </a:t>
              </a:r>
              <a:endParaRPr i="1" sz="1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entury Gothic"/>
                <a:buNone/>
              </a:pPr>
              <a:r>
                <a:rPr lang="en-GB" sz="12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Routledge, 2004</a:t>
              </a:r>
              <a:endParaRPr sz="1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entury Gothic"/>
                <a:buNone/>
              </a:pPr>
              <a:r>
                <a:rPr lang="en-GB" sz="12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By Jeffrey Wainwright</a:t>
              </a:r>
              <a:endParaRPr sz="12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entury Gothic"/>
                <a:buNone/>
              </a:pPr>
              <a:r>
                <a:t/>
              </a:r>
              <a:endParaRPr>
                <a:solidFill>
                  <a:srgbClr val="000000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entury Gothic"/>
                <a:buNone/>
              </a:pPr>
              <a:r>
                <a:rPr lang="en-GB" sz="12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Wainwright</a:t>
              </a: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3444285" y="402562"/>
              <a:ext cx="4011300" cy="4011300"/>
            </a:xfrm>
            <a:prstGeom prst="pie">
              <a:avLst>
                <a:gd fmla="val 20520000" name="adj1"/>
                <a:gd fmla="val 3240000" name="adj2"/>
              </a:avLst>
            </a:prstGeom>
            <a:solidFill>
              <a:srgbClr val="FFFFFF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5"/>
            <p:cNvSpPr txBox="1"/>
            <p:nvPr/>
          </p:nvSpPr>
          <p:spPr>
            <a:xfrm>
              <a:off x="6027754" y="2235345"/>
              <a:ext cx="1193700" cy="9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entury Gothic"/>
                <a:buNone/>
              </a:pPr>
              <a:r>
                <a:rPr lang="en-GB" sz="10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shape of the poem organize[s] language into a space for pause and […] attention’ (10)</a:t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3353553" y="468462"/>
              <a:ext cx="4011300" cy="4011300"/>
            </a:xfrm>
            <a:prstGeom prst="pie">
              <a:avLst>
                <a:gd fmla="val 3240000" name="adj1"/>
                <a:gd fmla="val 7560000" name="adj2"/>
              </a:avLst>
            </a:prstGeom>
            <a:solidFill>
              <a:srgbClr val="FFFFFF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5"/>
            <p:cNvSpPr txBox="1"/>
            <p:nvPr/>
          </p:nvSpPr>
          <p:spPr>
            <a:xfrm>
              <a:off x="4786161" y="3285924"/>
              <a:ext cx="1146000" cy="105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entury Gothic"/>
                <a:buNone/>
              </a:pPr>
              <a:r>
                <a:rPr lang="en-GB" sz="16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Value of words in a poem</a:t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3262821" y="402562"/>
              <a:ext cx="4011300" cy="4011300"/>
            </a:xfrm>
            <a:prstGeom prst="pie">
              <a:avLst>
                <a:gd fmla="val 7560000" name="adj1"/>
                <a:gd fmla="val 11880000" name="adj2"/>
              </a:avLst>
            </a:prstGeom>
            <a:solidFill>
              <a:srgbClr val="FFFFFF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5"/>
            <p:cNvSpPr txBox="1"/>
            <p:nvPr/>
          </p:nvSpPr>
          <p:spPr>
            <a:xfrm>
              <a:off x="3496814" y="2235345"/>
              <a:ext cx="1193700" cy="9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entury Gothic"/>
                <a:buNone/>
              </a:pPr>
              <a:r>
                <a:rPr lang="en-GB" sz="100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‘Because there is language, there is poetry’ `(1)</a:t>
              </a:r>
              <a:r>
                <a:rPr lang="en-GB" sz="1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 is language there is poetry’ (1)’Becasue</a:t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3297204" y="295594"/>
              <a:ext cx="4011300" cy="4011300"/>
            </a:xfrm>
            <a:prstGeom prst="pie">
              <a:avLst>
                <a:gd fmla="val 11880000" name="adj1"/>
                <a:gd fmla="val 16200000" name="adj2"/>
              </a:avLst>
            </a:prstGeom>
            <a:solidFill>
              <a:srgbClr val="FFFFFF"/>
            </a:solidFill>
            <a:ln cap="flat" cmpd="sng" w="19050">
              <a:solidFill>
                <a:srgbClr val="73A8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 txBox="1"/>
            <p:nvPr/>
          </p:nvSpPr>
          <p:spPr>
            <a:xfrm>
              <a:off x="3926596" y="969875"/>
              <a:ext cx="1289400" cy="85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entury Gothic"/>
                <a:buNone/>
              </a:pPr>
              <a:r>
                <a:rPr lang="en-GB" sz="16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PppoPetry</a:t>
              </a: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3252845" y="-58713"/>
              <a:ext cx="4507800" cy="4507800"/>
            </a:xfrm>
            <a:custGeom>
              <a:rect b="b" l="l" r="r" t="t"/>
              <a:pathLst>
                <a:path extrusionOk="0" h="120000" w="120000">
                  <a:moveTo>
                    <a:pt x="60005" y="4067"/>
                  </a:moveTo>
                  <a:lnTo>
                    <a:pt x="60005" y="4067"/>
                  </a:lnTo>
                  <a:cubicBezTo>
                    <a:pt x="81435" y="4069"/>
                    <a:pt x="101017" y="16090"/>
                    <a:pt x="110558" y="35100"/>
                  </a:cubicBezTo>
                  <a:lnTo>
                    <a:pt x="113869" y="33863"/>
                  </a:lnTo>
                  <a:lnTo>
                    <a:pt x="110297" y="41211"/>
                  </a:lnTo>
                  <a:lnTo>
                    <a:pt x="102090" y="38263"/>
                  </a:lnTo>
                  <a:lnTo>
                    <a:pt x="105394" y="37029"/>
                  </a:lnTo>
                  <a:lnTo>
                    <a:pt x="105394" y="37029"/>
                  </a:lnTo>
                  <a:cubicBezTo>
                    <a:pt x="96594" y="20527"/>
                    <a:pt x="79094" y="10171"/>
                    <a:pt x="60004" y="10169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3196244" y="154208"/>
              <a:ext cx="4507800" cy="4507800"/>
            </a:xfrm>
            <a:custGeom>
              <a:rect b="b" l="l" r="r" t="t"/>
              <a:pathLst>
                <a:path extrusionOk="0" h="120000" w="120000">
                  <a:moveTo>
                    <a:pt x="112831" y="40266"/>
                  </a:moveTo>
                  <a:lnTo>
                    <a:pt x="112831" y="40266"/>
                  </a:lnTo>
                  <a:cubicBezTo>
                    <a:pt x="121673" y="63497"/>
                    <a:pt x="113999" y="89722"/>
                    <a:pt x="93984" y="104666"/>
                  </a:cubicBezTo>
                  <a:lnTo>
                    <a:pt x="96065" y="107960"/>
                  </a:lnTo>
                  <a:lnTo>
                    <a:pt x="88388" y="104923"/>
                  </a:lnTo>
                  <a:lnTo>
                    <a:pt x="88787" y="96441"/>
                  </a:lnTo>
                  <a:lnTo>
                    <a:pt x="90868" y="99735"/>
                  </a:lnTo>
                  <a:lnTo>
                    <a:pt x="90868" y="99735"/>
                  </a:lnTo>
                  <a:cubicBezTo>
                    <a:pt x="109030" y="86347"/>
                    <a:pt x="115917" y="62875"/>
                    <a:pt x="107763" y="42159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3105235" y="220310"/>
              <a:ext cx="4507800" cy="4507800"/>
            </a:xfrm>
            <a:custGeom>
              <a:rect b="b" l="l" r="r" t="t"/>
              <a:pathLst>
                <a:path extrusionOk="0" h="120000" w="120000">
                  <a:moveTo>
                    <a:pt x="89966" y="107405"/>
                  </a:moveTo>
                  <a:cubicBezTo>
                    <a:pt x="73084" y="117878"/>
                    <a:pt x="51881" y="118763"/>
                    <a:pt x="34168" y="109736"/>
                  </a:cubicBezTo>
                  <a:lnTo>
                    <a:pt x="32123" y="112972"/>
                  </a:lnTo>
                  <a:lnTo>
                    <a:pt x="31605" y="104919"/>
                  </a:lnTo>
                  <a:lnTo>
                    <a:pt x="39403" y="101455"/>
                  </a:lnTo>
                  <a:lnTo>
                    <a:pt x="37361" y="104685"/>
                  </a:lnTo>
                  <a:lnTo>
                    <a:pt x="37361" y="104685"/>
                  </a:lnTo>
                  <a:cubicBezTo>
                    <a:pt x="53148" y="112275"/>
                    <a:pt x="71832" y="111423"/>
                    <a:pt x="86822" y="102431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3014226" y="154208"/>
              <a:ext cx="4507800" cy="4507800"/>
            </a:xfrm>
            <a:custGeom>
              <a:rect b="b" l="l" r="r" t="t"/>
              <a:pathLst>
                <a:path extrusionOk="0" h="120000" w="120000">
                  <a:moveTo>
                    <a:pt x="30041" y="107410"/>
                  </a:moveTo>
                  <a:lnTo>
                    <a:pt x="30041" y="107410"/>
                  </a:lnTo>
                  <a:cubicBezTo>
                    <a:pt x="9085" y="94414"/>
                    <a:pt x="-899" y="69424"/>
                    <a:pt x="5404" y="45741"/>
                  </a:cubicBezTo>
                  <a:lnTo>
                    <a:pt x="2037" y="44483"/>
                  </a:lnTo>
                  <a:lnTo>
                    <a:pt x="9703" y="41212"/>
                  </a:lnTo>
                  <a:lnTo>
                    <a:pt x="13816" y="48883"/>
                  </a:lnTo>
                  <a:lnTo>
                    <a:pt x="10449" y="47625"/>
                  </a:lnTo>
                  <a:lnTo>
                    <a:pt x="10449" y="47625"/>
                  </a:lnTo>
                  <a:cubicBezTo>
                    <a:pt x="4883" y="68774"/>
                    <a:pt x="14098" y="90990"/>
                    <a:pt x="33185" y="102435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3049074" y="47276"/>
              <a:ext cx="4507800" cy="4507800"/>
            </a:xfrm>
            <a:custGeom>
              <a:rect b="b" l="l" r="r" t="t"/>
              <a:pathLst>
                <a:path extrusionOk="0" h="120000" w="120000">
                  <a:moveTo>
                    <a:pt x="7170" y="40265"/>
                  </a:moveTo>
                  <a:lnTo>
                    <a:pt x="7170" y="40265"/>
                  </a:lnTo>
                  <a:cubicBezTo>
                    <a:pt x="14897" y="19964"/>
                    <a:pt x="33779" y="5922"/>
                    <a:pt x="55614" y="4236"/>
                  </a:cubicBezTo>
                  <a:lnTo>
                    <a:pt x="55614" y="176"/>
                  </a:lnTo>
                  <a:lnTo>
                    <a:pt x="59996" y="7118"/>
                  </a:lnTo>
                  <a:lnTo>
                    <a:pt x="55615" y="14413"/>
                  </a:lnTo>
                  <a:lnTo>
                    <a:pt x="55614" y="10353"/>
                  </a:lnTo>
                  <a:lnTo>
                    <a:pt x="55614" y="10353"/>
                  </a:lnTo>
                  <a:cubicBezTo>
                    <a:pt x="36096" y="11989"/>
                    <a:pt x="19252" y="24340"/>
                    <a:pt x="12238" y="42158"/>
                  </a:cubicBezTo>
                  <a:close/>
                </a:path>
              </a:pathLst>
            </a:custGeom>
            <a:solidFill>
              <a:srgbClr val="BFD9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5"/>
          <p:cNvSpPr txBox="1"/>
          <p:nvPr/>
        </p:nvSpPr>
        <p:spPr>
          <a:xfrm>
            <a:off x="5009550" y="1642075"/>
            <a:ext cx="99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entury Gothic"/>
                <a:ea typeface="Century Gothic"/>
                <a:cs typeface="Century Gothic"/>
                <a:sym typeface="Century Gothic"/>
              </a:rPr>
              <a:t>Poetry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idx="1" type="subTitle"/>
          </p:nvPr>
        </p:nvSpPr>
        <p:spPr>
          <a:xfrm>
            <a:off x="355363" y="1236438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The trees are in their autumn beauty, 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The woodland paths are dry, 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Under the October twilight the water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Mirrors a still sky; 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Upon the brimming water among the stones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Are nine-and-fifty swans</a:t>
            </a:r>
            <a:endParaRPr sz="6100"/>
          </a:p>
        </p:txBody>
      </p:sp>
      <p:pic>
        <p:nvPicPr>
          <p:cNvPr id="119" name="Google Shape;1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8276" y="2502400"/>
            <a:ext cx="3022602" cy="2266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Writing</a:t>
            </a:r>
            <a:endParaRPr sz="6100"/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4075" y="1319800"/>
            <a:ext cx="3851517" cy="2411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THANK YOU FOR TAKING PART IN THIS SEMINAR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Please send questions to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info@martinkeaveney.com</a:t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/>
              <a:t>APRIL IN PARIS 23 www.martinkeaveney.com 2023</a:t>
            </a:r>
            <a:endParaRPr sz="6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