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Robo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6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2be5df247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2be5df247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2be5df247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2be5df247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be5df247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2be5df247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2be5df247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2be5df247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2be5df247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2be5df247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be5df247e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2be5df247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martinkeaveney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Long Form Fiction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100" y="3531592"/>
            <a:ext cx="8222100" cy="10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APRIL IN PARIS 23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MKCW</a:t>
            </a:r>
            <a:endParaRPr/>
          </a:p>
        </p:txBody>
      </p:sp>
      <p:pic>
        <p:nvPicPr>
          <p:cNvPr id="87" name="Google Shape;8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4801" y="2135301"/>
            <a:ext cx="3385403" cy="2256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ctrTitle"/>
          </p:nvPr>
        </p:nvSpPr>
        <p:spPr>
          <a:xfrm>
            <a:off x="460950" y="2571747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66"/>
              <a:t>NOVELS</a:t>
            </a:r>
            <a:endParaRPr sz="1866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66"/>
              <a:t>FILM</a:t>
            </a:r>
            <a:endParaRPr sz="1866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66"/>
              <a:t>3 ACT PLAYS</a:t>
            </a:r>
            <a:endParaRPr sz="1866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66"/>
              <a:t>OPERAS</a:t>
            </a:r>
            <a:endParaRPr sz="1866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66"/>
              <a:t>SAGAS</a:t>
            </a:r>
            <a:endParaRPr sz="1866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66"/>
              <a:t>OTHERS</a:t>
            </a:r>
            <a:endParaRPr sz="1866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9950" y="1438275"/>
            <a:ext cx="3022596" cy="2266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ctrTitle"/>
          </p:nvPr>
        </p:nvSpPr>
        <p:spPr>
          <a:xfrm>
            <a:off x="460950" y="2571747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44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44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44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44"/>
              <a:t>‘In The Theory of the Novel, the novel is considered not as a "closed" (geschlossen) art form but as a mode of thought, predicated upon a discrepancy - between "the conventionality of the objective world and the interiority of the subjective one" (70). This gap is unbridgeable; or rather, the novel is the expression of that gap’ (Bewes 17).</a:t>
            </a:r>
            <a:endParaRPr sz="1644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44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44"/>
              <a:t>‘The Novel Problematic’</a:t>
            </a:r>
            <a:endParaRPr sz="1644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44"/>
              <a:t>By TIMOTHY BEWES</a:t>
            </a:r>
            <a:endParaRPr sz="1644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44"/>
              <a:t>NOVEL: A Forum on Fiction , SPRING 2011, Vol. 44, No. 1 (SPRING 2011), pp. 17-</a:t>
            </a:r>
            <a:endParaRPr sz="1644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44"/>
              <a:t>19</a:t>
            </a:r>
            <a:endParaRPr sz="1644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6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8750" y="2427675"/>
            <a:ext cx="2830426" cy="2266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ctrTitle"/>
          </p:nvPr>
        </p:nvSpPr>
        <p:spPr>
          <a:xfrm>
            <a:off x="460950" y="2571747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44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44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44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44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44"/>
              <a:t>‘Entertainment Novel v ‘Proper Novel’</a:t>
            </a:r>
            <a:endParaRPr sz="1644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44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44"/>
              <a:t>‘The entertainment novel opens up a problematic, which may be ethical or philosophical, and addresses or deals with it within the work, which is exhausted by it. The entertainment novel reserves all concerns and pre-occupations of the novel for the content of the work; it thereby presupposes an ethical legitimacy to the novel itself and to the activity of the novelist’ (Bewes 17).</a:t>
            </a:r>
            <a:endParaRPr sz="1644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44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6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6700" y="2363275"/>
            <a:ext cx="3398554" cy="22669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type="ctrTitle"/>
          </p:nvPr>
        </p:nvSpPr>
        <p:spPr>
          <a:xfrm>
            <a:off x="460950" y="2571747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2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55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55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9879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1422"/>
              <a:t>Seclusion</a:t>
            </a:r>
            <a:endParaRPr sz="1422"/>
          </a:p>
          <a:p>
            <a:pPr indent="-309879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t/>
            </a:r>
            <a:endParaRPr sz="1422"/>
          </a:p>
          <a:p>
            <a:pPr indent="-2971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1200"/>
              <a:t>Isolation</a:t>
            </a:r>
            <a:endParaRPr sz="1200"/>
          </a:p>
          <a:p>
            <a:pPr indent="-2971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t/>
            </a:r>
            <a:endParaRPr sz="1200"/>
          </a:p>
          <a:p>
            <a:pPr indent="-2971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1200"/>
              <a:t>Conversation</a:t>
            </a:r>
            <a:endParaRPr sz="1200"/>
          </a:p>
          <a:p>
            <a:pPr indent="-2971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t/>
            </a:r>
            <a:endParaRPr sz="1200"/>
          </a:p>
          <a:p>
            <a:pPr indent="-2971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1200"/>
              <a:t>AI</a:t>
            </a:r>
            <a:endParaRPr sz="1200"/>
          </a:p>
          <a:p>
            <a:pPr indent="-2971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t/>
            </a:r>
            <a:endParaRPr sz="1200"/>
          </a:p>
          <a:p>
            <a:pPr indent="-2971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1200"/>
              <a:t>Editing</a:t>
            </a:r>
            <a:endParaRPr sz="1200"/>
          </a:p>
          <a:p>
            <a:pPr indent="-2971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t/>
            </a:r>
            <a:endParaRPr sz="1200"/>
          </a:p>
          <a:p>
            <a:pPr indent="-29718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1200"/>
              <a:t>Finishing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" name="Google Shape;11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5300" y="2062750"/>
            <a:ext cx="3333750" cy="221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ctrTitle"/>
          </p:nvPr>
        </p:nvSpPr>
        <p:spPr>
          <a:xfrm>
            <a:off x="460950" y="2571747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2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55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55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22"/>
              <a:t>Writing</a:t>
            </a:r>
            <a:endParaRPr sz="1422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2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0725" y="1290025"/>
            <a:ext cx="3402548" cy="22669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ctrTitle"/>
          </p:nvPr>
        </p:nvSpPr>
        <p:spPr>
          <a:xfrm>
            <a:off x="368475" y="2571754"/>
            <a:ext cx="8222100" cy="198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2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55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2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THANK YOU FOR TAKING PART IN THIS SEMINAR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Please send questions to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info@martinkeaveney.com</a:t>
            </a:r>
            <a:endParaRPr sz="2755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2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/>
              <a:t>APRIL IN PARIS 23 </a:t>
            </a:r>
            <a:r>
              <a:rPr lang="en-GB" sz="21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www.martinkeaveney.com</a:t>
            </a:r>
            <a:r>
              <a:rPr lang="en-GB" sz="2100"/>
              <a:t> 2023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