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  <p:embeddedFont>
      <p:font typeface="Century Gothic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11" Type="http://schemas.openxmlformats.org/officeDocument/2006/relationships/slide" Target="slides/slide6.xml"/><Relationship Id="rId22" Type="http://schemas.openxmlformats.org/officeDocument/2006/relationships/font" Target="fonts/CenturyGothic-bold.fntdata"/><Relationship Id="rId10" Type="http://schemas.openxmlformats.org/officeDocument/2006/relationships/slide" Target="slides/slide5.xml"/><Relationship Id="rId21" Type="http://schemas.openxmlformats.org/officeDocument/2006/relationships/font" Target="fonts/CenturyGothic-regular.fntdata"/><Relationship Id="rId13" Type="http://schemas.openxmlformats.org/officeDocument/2006/relationships/slide" Target="slides/slide8.xml"/><Relationship Id="rId24" Type="http://schemas.openxmlformats.org/officeDocument/2006/relationships/font" Target="fonts/CenturyGothic-boldItalic.fntdata"/><Relationship Id="rId12" Type="http://schemas.openxmlformats.org/officeDocument/2006/relationships/slide" Target="slides/slide7.xml"/><Relationship Id="rId23" Type="http://schemas.openxmlformats.org/officeDocument/2006/relationships/font" Target="fonts/CenturyGothic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italic.fntdata"/><Relationship Id="rId6" Type="http://schemas.openxmlformats.org/officeDocument/2006/relationships/slide" Target="slides/slide1.xml"/><Relationship Id="rId18" Type="http://schemas.openxmlformats.org/officeDocument/2006/relationships/font" Target="fonts/Robo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2c463004a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2c463004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2c463004a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2c463004a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2c463004a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2c463004a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2c463004a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2c463004a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2c463004a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2c463004a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2c463004a5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2c463004a5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2c463004a5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2c463004a5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2c463004a5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2c463004a5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2c463004a5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2c463004a5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2c463004a5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2c463004a5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martinkeaveney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GEORGE MOORE IN PARIS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MKCW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APRIL IN PARIS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MOORE - A BRIEF INTRO</a:t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Born February 24, 1852, Ballyglass, County Mayo, Ireland—died January 21, 1933, London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lang="en-GB" sz="2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Moore’s travels</a:t>
            </a:r>
            <a:endParaRPr sz="22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GB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1873 Left Ireland for Paris </a:t>
            </a:r>
            <a:endParaRPr sz="2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GB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1882 Moved to London</a:t>
            </a:r>
            <a:endParaRPr sz="2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GB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1901 Returned to Dublin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MOORE - A BRIEF INTRO</a:t>
            </a:r>
            <a:endParaRPr/>
          </a:p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Untilled Field (1903)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Hail and Farewell trilogy (1911-14) 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Ave, 1911; Salve, 1912; Vale, 1914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MOORE IN PARIS</a:t>
            </a:r>
            <a:endParaRPr/>
          </a:p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Leaves for Paris, 13 March 1873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Arrives at Hotel Quai Voltaire by the Seine, attended by valet William Molony.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Early use of French was ‘like nothing heard under God’s sky before’ (Frazier 27).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Frazier, Adrian. </a:t>
            </a:r>
            <a:r>
              <a:rPr i="1" lang="en-GB"/>
              <a:t>George Moore 1852-1933</a:t>
            </a:r>
            <a:r>
              <a:rPr lang="en-GB"/>
              <a:t>, Yale University Press , 2000.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MOORE IN PARIS</a:t>
            </a:r>
            <a:endParaRPr/>
          </a:p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25 April 1873 Admitted to Alexandre Cabanel’s (1829-89) private art school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Several </a:t>
            </a:r>
            <a:r>
              <a:rPr lang="en-GB"/>
              <a:t>attempts</a:t>
            </a:r>
            <a:r>
              <a:rPr lang="en-GB"/>
              <a:t> to </a:t>
            </a:r>
            <a:r>
              <a:rPr lang="en-GB"/>
              <a:t>succeed</a:t>
            </a:r>
            <a:r>
              <a:rPr lang="en-GB"/>
              <a:t> as an Artist </a:t>
            </a:r>
            <a:r>
              <a:rPr lang="en-GB"/>
              <a:t>through</a:t>
            </a:r>
            <a:r>
              <a:rPr lang="en-GB"/>
              <a:t> 1870s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Attempts to gain </a:t>
            </a:r>
            <a:r>
              <a:rPr lang="en-GB"/>
              <a:t>hand</a:t>
            </a:r>
            <a:r>
              <a:rPr lang="en-GB"/>
              <a:t> of Mary de Ross Rose, an heiress form Co. Limerick (1875)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MOORE IN PARIS</a:t>
            </a:r>
            <a:endParaRPr/>
          </a:p>
        </p:txBody>
      </p:sp>
      <p:sp>
        <p:nvSpPr>
          <p:cNvPr id="116" name="Google Shape;116;p1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25 April 1878 - Meets group in a favourite cafe </a:t>
            </a:r>
            <a:r>
              <a:rPr i="1" lang="en-GB"/>
              <a:t>Cafe Nouvelle Athene</a:t>
            </a:r>
            <a:r>
              <a:rPr lang="en-GB"/>
              <a:t> (Rue Pignelle and joins 4,000 other posing as characters form Zola’s L’Assommoir (1877)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Edouard Manet introduces Moore to Zola, but Zolannods and walks on!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MOORE IN PARIS</a:t>
            </a:r>
            <a:endParaRPr/>
          </a:p>
        </p:txBody>
      </p:sp>
      <p:sp>
        <p:nvSpPr>
          <p:cNvPr id="122" name="Google Shape;122;p1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Tenants not </a:t>
            </a:r>
            <a:r>
              <a:rPr lang="en-GB"/>
              <a:t>paying</a:t>
            </a:r>
            <a:r>
              <a:rPr lang="en-GB"/>
              <a:t> rent in Co.Mayo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Moore forced to return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Leaves Paris, last address 61 Rue de Condorcet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Moore and Place</a:t>
            </a:r>
            <a:endParaRPr/>
          </a:p>
        </p:txBody>
      </p:sp>
      <p:pic>
        <p:nvPicPr>
          <p:cNvPr descr="A black and white photo of a house&#10;&#10;Description generated with very high confidence" id="128" name="Google Shape;12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6074" y="1896727"/>
            <a:ext cx="3119375" cy="200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0"/>
          <p:cNvSpPr txBox="1"/>
          <p:nvPr/>
        </p:nvSpPr>
        <p:spPr>
          <a:xfrm>
            <a:off x="641225" y="1705400"/>
            <a:ext cx="271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Moore Hall, 19th century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MOORE AND PLACE</a:t>
            </a:r>
            <a:endParaRPr/>
          </a:p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‘In The Clay’ (Untilled Field 1903)</a:t>
            </a:r>
            <a:endParaRPr/>
          </a:p>
        </p:txBody>
      </p:sp>
      <p:sp>
        <p:nvSpPr>
          <p:cNvPr id="136" name="Google Shape;136;p21"/>
          <p:cNvSpPr txBox="1"/>
          <p:nvPr/>
        </p:nvSpPr>
        <p:spPr>
          <a:xfrm>
            <a:off x="1746325" y="682174"/>
            <a:ext cx="6974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THE CLAY</a:t>
            </a:r>
            <a:endParaRPr sz="40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37" name="Google Shape;137;p21"/>
          <p:cNvGrpSpPr/>
          <p:nvPr/>
        </p:nvGrpSpPr>
        <p:grpSpPr>
          <a:xfrm>
            <a:off x="1838703" y="1931603"/>
            <a:ext cx="6788737" cy="2270475"/>
            <a:chOff x="1219144" y="375"/>
            <a:chExt cx="8382192" cy="3529419"/>
          </a:xfrm>
        </p:grpSpPr>
        <p:sp>
          <p:nvSpPr>
            <p:cNvPr id="138" name="Google Shape;138;p21"/>
            <p:cNvSpPr/>
            <p:nvPr/>
          </p:nvSpPr>
          <p:spPr>
            <a:xfrm>
              <a:off x="1219144" y="375"/>
              <a:ext cx="2205900" cy="1323600"/>
            </a:xfrm>
            <a:prstGeom prst="roundRect">
              <a:avLst>
                <a:gd fmla="val 10000" name="adj"/>
              </a:avLst>
            </a:prstGeom>
            <a:solidFill>
              <a:srgbClr val="FB801A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21"/>
            <p:cNvSpPr txBox="1"/>
            <p:nvPr/>
          </p:nvSpPr>
          <p:spPr>
            <a:xfrm>
              <a:off x="1257908" y="39139"/>
              <a:ext cx="2128200" cy="124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00"/>
                <a:buFont typeface="Century Gothic"/>
                <a:buNone/>
              </a:pPr>
              <a:r>
                <a:rPr lang="en-GB" sz="19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Rodney – Artist and sculptor</a:t>
              </a:r>
              <a:endPara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0" name="Google Shape;140;p21"/>
            <p:cNvSpPr/>
            <p:nvPr/>
          </p:nvSpPr>
          <p:spPr>
            <a:xfrm>
              <a:off x="3619075" y="388600"/>
              <a:ext cx="467700" cy="546900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B80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21"/>
            <p:cNvSpPr txBox="1"/>
            <p:nvPr/>
          </p:nvSpPr>
          <p:spPr>
            <a:xfrm>
              <a:off x="3619075" y="498009"/>
              <a:ext cx="327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entury Gothic"/>
                <a:buNone/>
              </a:pPr>
              <a:r>
                <a:t/>
              </a:r>
              <a:endParaRPr sz="15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2" name="Google Shape;142;p21"/>
            <p:cNvSpPr/>
            <p:nvPr/>
          </p:nvSpPr>
          <p:spPr>
            <a:xfrm>
              <a:off x="4307290" y="375"/>
              <a:ext cx="2205900" cy="1323600"/>
            </a:xfrm>
            <a:prstGeom prst="roundRect">
              <a:avLst>
                <a:gd fmla="val 10000" name="adj"/>
              </a:avLst>
            </a:prstGeom>
            <a:solidFill>
              <a:srgbClr val="F88D1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1"/>
            <p:cNvSpPr txBox="1"/>
            <p:nvPr/>
          </p:nvSpPr>
          <p:spPr>
            <a:xfrm>
              <a:off x="4346054" y="39139"/>
              <a:ext cx="2128200" cy="124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00"/>
                <a:buFont typeface="Century Gothic"/>
                <a:buNone/>
              </a:pPr>
              <a:r>
                <a:rPr lang="en-GB" sz="19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Work destroyed by vandals</a:t>
              </a:r>
              <a:endPara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4" name="Google Shape;144;p21"/>
            <p:cNvSpPr/>
            <p:nvPr/>
          </p:nvSpPr>
          <p:spPr>
            <a:xfrm>
              <a:off x="6707221" y="388600"/>
              <a:ext cx="467700" cy="546900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791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1"/>
            <p:cNvSpPr txBox="1"/>
            <p:nvPr/>
          </p:nvSpPr>
          <p:spPr>
            <a:xfrm>
              <a:off x="6707221" y="498009"/>
              <a:ext cx="327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entury Gothic"/>
                <a:buNone/>
              </a:pPr>
              <a:r>
                <a:t/>
              </a:r>
              <a:endParaRPr sz="15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6" name="Google Shape;146;p21"/>
            <p:cNvSpPr/>
            <p:nvPr/>
          </p:nvSpPr>
          <p:spPr>
            <a:xfrm>
              <a:off x="7395436" y="375"/>
              <a:ext cx="2205900" cy="1323600"/>
            </a:xfrm>
            <a:prstGeom prst="roundRect">
              <a:avLst>
                <a:gd fmla="val 10000" name="adj"/>
              </a:avLst>
            </a:prstGeom>
            <a:solidFill>
              <a:srgbClr val="F49C24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21"/>
            <p:cNvSpPr txBox="1"/>
            <p:nvPr/>
          </p:nvSpPr>
          <p:spPr>
            <a:xfrm>
              <a:off x="7434200" y="39139"/>
              <a:ext cx="2128200" cy="124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00"/>
                <a:buFont typeface="Century Gothic"/>
                <a:buNone/>
              </a:pPr>
              <a:r>
                <a:rPr lang="en-GB" sz="19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Reading –</a:t>
              </a:r>
              <a:endPara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8" name="Google Shape;148;p21"/>
            <p:cNvSpPr/>
            <p:nvPr/>
          </p:nvSpPr>
          <p:spPr>
            <a:xfrm rot="5400000">
              <a:off x="8264567" y="1478379"/>
              <a:ext cx="467700" cy="546900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2A2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1"/>
            <p:cNvSpPr txBox="1"/>
            <p:nvPr/>
          </p:nvSpPr>
          <p:spPr>
            <a:xfrm>
              <a:off x="8334233" y="1517979"/>
              <a:ext cx="328200" cy="32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entury Gothic"/>
                <a:buNone/>
              </a:pPr>
              <a:r>
                <a:t/>
              </a:r>
              <a:endParaRPr sz="15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0" name="Google Shape;150;p21"/>
            <p:cNvSpPr/>
            <p:nvPr/>
          </p:nvSpPr>
          <p:spPr>
            <a:xfrm>
              <a:off x="7395436" y="2206194"/>
              <a:ext cx="2205900" cy="1323600"/>
            </a:xfrm>
            <a:prstGeom prst="roundRect">
              <a:avLst>
                <a:gd fmla="val 10000" name="adj"/>
              </a:avLst>
            </a:prstGeom>
            <a:solidFill>
              <a:srgbClr val="EFA82A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1"/>
            <p:cNvSpPr txBox="1"/>
            <p:nvPr/>
          </p:nvSpPr>
          <p:spPr>
            <a:xfrm>
              <a:off x="7434200" y="2244958"/>
              <a:ext cx="2128200" cy="124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00"/>
                <a:buFont typeface="Century Gothic"/>
                <a:buNone/>
              </a:pPr>
              <a:r>
                <a:rPr lang="en-GB" sz="19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Rodney ponders culprits and reflects on life and career</a:t>
              </a:r>
              <a:endPara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2" name="Google Shape;152;p21"/>
            <p:cNvSpPr/>
            <p:nvPr/>
          </p:nvSpPr>
          <p:spPr>
            <a:xfrm rot="10800000">
              <a:off x="6733624" y="2594561"/>
              <a:ext cx="467700" cy="546900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ECB0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1"/>
            <p:cNvSpPr txBox="1"/>
            <p:nvPr/>
          </p:nvSpPr>
          <p:spPr>
            <a:xfrm>
              <a:off x="6873981" y="2703827"/>
              <a:ext cx="327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entury Gothic"/>
                <a:buNone/>
              </a:pPr>
              <a:r>
                <a:t/>
              </a:r>
              <a:endParaRPr sz="15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4" name="Google Shape;154;p21"/>
            <p:cNvSpPr/>
            <p:nvPr/>
          </p:nvSpPr>
          <p:spPr>
            <a:xfrm>
              <a:off x="4307290" y="2206194"/>
              <a:ext cx="2205900" cy="1323600"/>
            </a:xfrm>
            <a:prstGeom prst="roundRect">
              <a:avLst>
                <a:gd fmla="val 10000" name="adj"/>
              </a:avLst>
            </a:prstGeom>
            <a:solidFill>
              <a:srgbClr val="EBB32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21"/>
            <p:cNvSpPr txBox="1"/>
            <p:nvPr/>
          </p:nvSpPr>
          <p:spPr>
            <a:xfrm>
              <a:off x="4346054" y="2244958"/>
              <a:ext cx="2128200" cy="124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00"/>
                <a:buFont typeface="Century Gothic"/>
                <a:buNone/>
              </a:pPr>
              <a:r>
                <a:rPr lang="en-GB" sz="19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Rodney left Ireland to pursue art</a:t>
              </a:r>
              <a:endPara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6" name="Google Shape;156;p21"/>
            <p:cNvSpPr/>
            <p:nvPr/>
          </p:nvSpPr>
          <p:spPr>
            <a:xfrm rot="10800000">
              <a:off x="3645477" y="2594561"/>
              <a:ext cx="467700" cy="546900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E7BD3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1"/>
            <p:cNvSpPr txBox="1"/>
            <p:nvPr/>
          </p:nvSpPr>
          <p:spPr>
            <a:xfrm>
              <a:off x="3785834" y="2703827"/>
              <a:ext cx="327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entury Gothic"/>
                <a:buNone/>
              </a:pPr>
              <a:r>
                <a:t/>
              </a:r>
              <a:endParaRPr sz="15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8" name="Google Shape;158;p21"/>
            <p:cNvSpPr/>
            <p:nvPr/>
          </p:nvSpPr>
          <p:spPr>
            <a:xfrm>
              <a:off x="1219144" y="2206194"/>
              <a:ext cx="2205900" cy="1323600"/>
            </a:xfrm>
            <a:prstGeom prst="roundRect">
              <a:avLst>
                <a:gd fmla="val 10000" name="adj"/>
              </a:avLst>
            </a:prstGeom>
            <a:solidFill>
              <a:srgbClr val="E7BD34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21"/>
            <p:cNvSpPr txBox="1"/>
            <p:nvPr/>
          </p:nvSpPr>
          <p:spPr>
            <a:xfrm>
              <a:off x="1257908" y="2244958"/>
              <a:ext cx="2128200" cy="124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00"/>
                <a:buFont typeface="Century Gothic"/>
                <a:buNone/>
              </a:pPr>
              <a:r>
                <a:rPr lang="en-GB" sz="19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Discussion</a:t>
              </a:r>
              <a:endPara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MOORE IN PARIS</a:t>
            </a:r>
            <a:endParaRPr/>
          </a:p>
        </p:txBody>
      </p:sp>
      <p:pic>
        <p:nvPicPr>
          <p:cNvPr id="165" name="Google Shape;16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7125" y="1309688"/>
            <a:ext cx="1809750" cy="252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2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</a:rPr>
              <a:t>THANK YOU FOR TAKING PART IN THIS SEMINAR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</a:rPr>
              <a:t>Please send questions to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</a:rPr>
              <a:t>info@martinkeaveney.com</a:t>
            </a:r>
            <a:endParaRPr sz="2755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2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</a:rPr>
              <a:t>APRIL IN PARIS 23 </a:t>
            </a:r>
            <a:r>
              <a:rPr lang="en-GB" sz="21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www.martinkeaveney.com</a:t>
            </a:r>
            <a:r>
              <a:rPr lang="en-GB" sz="2100">
                <a:solidFill>
                  <a:schemeClr val="lt1"/>
                </a:solidFill>
              </a:rPr>
              <a:t>  </a:t>
            </a:r>
            <a:r>
              <a:rPr lang="en-GB" sz="2100">
                <a:solidFill>
                  <a:schemeClr val="dk1"/>
                </a:solidFill>
              </a:rPr>
              <a:t>2023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