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Lst>
  <p:notesMasterIdLst>
    <p:notesMasterId r:id="rId60"/>
  </p:notesMasterIdLst>
  <p:sldIdLst>
    <p:sldId id="256" r:id="rId3"/>
    <p:sldId id="257" r:id="rId4"/>
    <p:sldId id="258" r:id="rId5"/>
    <p:sldId id="260" r:id="rId6"/>
    <p:sldId id="261" r:id="rId7"/>
    <p:sldId id="264" r:id="rId8"/>
    <p:sldId id="268" r:id="rId9"/>
    <p:sldId id="269" r:id="rId10"/>
    <p:sldId id="265" r:id="rId11"/>
    <p:sldId id="266" r:id="rId12"/>
    <p:sldId id="274" r:id="rId13"/>
    <p:sldId id="275" r:id="rId14"/>
    <p:sldId id="276" r:id="rId15"/>
    <p:sldId id="277" r:id="rId16"/>
    <p:sldId id="278" r:id="rId17"/>
    <p:sldId id="279" r:id="rId18"/>
    <p:sldId id="280" r:id="rId19"/>
    <p:sldId id="281" r:id="rId20"/>
    <p:sldId id="282" r:id="rId21"/>
    <p:sldId id="283" r:id="rId22"/>
    <p:sldId id="290" r:id="rId23"/>
    <p:sldId id="291" r:id="rId24"/>
    <p:sldId id="292" r:id="rId25"/>
    <p:sldId id="293" r:id="rId26"/>
    <p:sldId id="294" r:id="rId27"/>
    <p:sldId id="295" r:id="rId28"/>
    <p:sldId id="296" r:id="rId29"/>
    <p:sldId id="297" r:id="rId30"/>
    <p:sldId id="303" r:id="rId31"/>
    <p:sldId id="308" r:id="rId32"/>
    <p:sldId id="309" r:id="rId33"/>
    <p:sldId id="310" r:id="rId34"/>
    <p:sldId id="311" r:id="rId35"/>
    <p:sldId id="312" r:id="rId36"/>
    <p:sldId id="313" r:id="rId37"/>
    <p:sldId id="357" r:id="rId38"/>
    <p:sldId id="322" r:id="rId39"/>
    <p:sldId id="323" r:id="rId40"/>
    <p:sldId id="324" r:id="rId41"/>
    <p:sldId id="325" r:id="rId42"/>
    <p:sldId id="326" r:id="rId43"/>
    <p:sldId id="327" r:id="rId44"/>
    <p:sldId id="328" r:id="rId45"/>
    <p:sldId id="330" r:id="rId46"/>
    <p:sldId id="331" r:id="rId47"/>
    <p:sldId id="332" r:id="rId48"/>
    <p:sldId id="336" r:id="rId49"/>
    <p:sldId id="342" r:id="rId50"/>
    <p:sldId id="343" r:id="rId51"/>
    <p:sldId id="344" r:id="rId52"/>
    <p:sldId id="345" r:id="rId53"/>
    <p:sldId id="346" r:id="rId54"/>
    <p:sldId id="347" r:id="rId55"/>
    <p:sldId id="348" r:id="rId56"/>
    <p:sldId id="349" r:id="rId57"/>
    <p:sldId id="350" r:id="rId58"/>
    <p:sldId id="356" r:id="rId59"/>
  </p:sldIdLst>
  <p:sldSz cx="12192000" cy="6858000"/>
  <p:notesSz cx="6858000" cy="9144000"/>
  <p:embeddedFontLst>
    <p:embeddedFont>
      <p:font typeface="Century Gothic" panose="020B0502020202020204"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jOeAxTIBJEJ+IFUb4rpFdCjYxJ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4"/>
    <p:restoredTop sz="94699"/>
  </p:normalViewPr>
  <p:slideViewPr>
    <p:cSldViewPr snapToGrid="0">
      <p:cViewPr varScale="1">
        <p:scale>
          <a:sx n="151" d="100"/>
          <a:sy n="151" d="100"/>
        </p:scale>
        <p:origin x="208"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3.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4.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1483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9016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9931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8157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9732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171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3633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3" name="Google Shape;25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67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4704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3866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1093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5316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07384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9329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0018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0580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8797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9096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4619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3497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8061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0183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7746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79360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2125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1465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7238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37040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14172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06763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86899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0822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26703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89698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90714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1576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0133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40685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0884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27068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26148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47362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8286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67261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9423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0817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18"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14" name="Google Shape;14;p18"/>
          <p:cNvSpPr txBox="1">
            <a:spLocks noGrp="1"/>
          </p:cNvSpPr>
          <p:nvPr>
            <p:ph type="ctrTitle"/>
          </p:nvPr>
        </p:nvSpPr>
        <p:spPr>
          <a:xfrm>
            <a:off x="1371600" y="1803405"/>
            <a:ext cx="9448800" cy="182509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8"/>
          <p:cNvSpPr txBox="1">
            <a:spLocks noGrp="1"/>
          </p:cNvSpPr>
          <p:nvPr>
            <p:ph type="subTitle" idx="1"/>
          </p:nvPr>
        </p:nvSpPr>
        <p:spPr>
          <a:xfrm>
            <a:off x="1371600" y="3632201"/>
            <a:ext cx="9448800" cy="685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6" name="Google Shape;16;p18"/>
          <p:cNvSpPr txBox="1">
            <a:spLocks noGrp="1"/>
          </p:cNvSpPr>
          <p:nvPr>
            <p:ph type="dt" idx="10"/>
          </p:nvPr>
        </p:nvSpPr>
        <p:spPr>
          <a:xfrm>
            <a:off x="7909561" y="4314328"/>
            <a:ext cx="2910840" cy="374642"/>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8"/>
          <p:cNvSpPr txBox="1">
            <a:spLocks noGrp="1"/>
          </p:cNvSpPr>
          <p:nvPr>
            <p:ph type="ftr" idx="11"/>
          </p:nvPr>
        </p:nvSpPr>
        <p:spPr>
          <a:xfrm>
            <a:off x="1371600" y="4323845"/>
            <a:ext cx="640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8"/>
          <p:cNvSpPr txBox="1">
            <a:spLocks noGrp="1"/>
          </p:cNvSpPr>
          <p:nvPr>
            <p:ph type="sldNum" idx="12"/>
          </p:nvPr>
        </p:nvSpPr>
        <p:spPr>
          <a:xfrm>
            <a:off x="8077200" y="143086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0"/>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2" name="Google Shape;22;p20"/>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5"/>
        <p:cNvGrpSpPr/>
        <p:nvPr/>
      </p:nvGrpSpPr>
      <p:grpSpPr>
        <a:xfrm>
          <a:off x="0" y="0"/>
          <a:ext cx="0" cy="0"/>
          <a:chOff x="0" y="0"/>
          <a:chExt cx="0" cy="0"/>
        </a:xfrm>
      </p:grpSpPr>
      <p:pic>
        <p:nvPicPr>
          <p:cNvPr id="26" name="Google Shape;26;p22"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27" name="Google Shape;27;p22"/>
          <p:cNvSpPr txBox="1">
            <a:spLocks noGrp="1"/>
          </p:cNvSpPr>
          <p:nvPr>
            <p:ph type="title"/>
          </p:nvPr>
        </p:nvSpPr>
        <p:spPr>
          <a:xfrm>
            <a:off x="685800" y="753533"/>
            <a:ext cx="10820399" cy="2801935"/>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000"/>
              <a:buFont typeface="Century Gothic"/>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2"/>
          <p:cNvSpPr txBox="1">
            <a:spLocks noGrp="1"/>
          </p:cNvSpPr>
          <p:nvPr>
            <p:ph type="body" idx="1"/>
          </p:nvPr>
        </p:nvSpPr>
        <p:spPr>
          <a:xfrm>
            <a:off x="1024467" y="3641725"/>
            <a:ext cx="10490200" cy="955675"/>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200"/>
              <a:buNone/>
              <a:defRPr sz="22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29" name="Google Shape;29;p22"/>
          <p:cNvSpPr txBox="1">
            <a:spLocks noGrp="1"/>
          </p:cNvSpPr>
          <p:nvPr>
            <p:ph type="dt" idx="10"/>
          </p:nvPr>
        </p:nvSpPr>
        <p:spPr>
          <a:xfrm>
            <a:off x="7814452" y="38100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2"/>
          <p:cNvSpPr txBox="1">
            <a:spLocks noGrp="1"/>
          </p:cNvSpPr>
          <p:nvPr>
            <p:ph type="ftr" idx="11"/>
          </p:nvPr>
        </p:nvSpPr>
        <p:spPr>
          <a:xfrm>
            <a:off x="685800" y="381001"/>
            <a:ext cx="6991492" cy="3640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2"/>
          <p:cNvSpPr txBox="1">
            <a:spLocks noGrp="1"/>
          </p:cNvSpPr>
          <p:nvPr>
            <p:ph type="sldNum" idx="12"/>
          </p:nvPr>
        </p:nvSpPr>
        <p:spPr>
          <a:xfrm>
            <a:off x="10862452" y="381000"/>
            <a:ext cx="64374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23"/>
          <p:cNvSpPr txBox="1">
            <a:spLocks noGrp="1"/>
          </p:cNvSpPr>
          <p:nvPr>
            <p:ph type="body" idx="1"/>
          </p:nvPr>
        </p:nvSpPr>
        <p:spPr>
          <a:xfrm>
            <a:off x="685800" y="2194559"/>
            <a:ext cx="5334000" cy="40241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5" name="Google Shape;35;p23"/>
          <p:cNvSpPr txBox="1">
            <a:spLocks noGrp="1"/>
          </p:cNvSpPr>
          <p:nvPr>
            <p:ph type="body" idx="2"/>
          </p:nvPr>
        </p:nvSpPr>
        <p:spPr>
          <a:xfrm>
            <a:off x="6172200" y="2194559"/>
            <a:ext cx="5334000" cy="40241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6" name="Google Shape;36;p23"/>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3"/>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9"/>
        <p:cNvGrpSpPr/>
        <p:nvPr/>
      </p:nvGrpSpPr>
      <p:grpSpPr>
        <a:xfrm>
          <a:off x="0" y="0"/>
          <a:ext cx="0" cy="0"/>
          <a:chOff x="0" y="0"/>
          <a:chExt cx="0" cy="0"/>
        </a:xfrm>
      </p:grpSpPr>
      <p:sp>
        <p:nvSpPr>
          <p:cNvPr id="40" name="Google Shape;40;p24"/>
          <p:cNvSpPr txBox="1">
            <a:spLocks noGrp="1"/>
          </p:cNvSpPr>
          <p:nvPr>
            <p:ph type="title"/>
          </p:nvPr>
        </p:nvSpPr>
        <p:spPr>
          <a:xfrm>
            <a:off x="2895600" y="762000"/>
            <a:ext cx="8610600" cy="12954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24"/>
          <p:cNvSpPr txBox="1">
            <a:spLocks noGrp="1"/>
          </p:cNvSpPr>
          <p:nvPr>
            <p:ph type="body" idx="1"/>
          </p:nvPr>
        </p:nvSpPr>
        <p:spPr>
          <a:xfrm>
            <a:off x="914409" y="2183802"/>
            <a:ext cx="50799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800"/>
              <a:buNone/>
              <a:defRPr sz="28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42" name="Google Shape;42;p24"/>
          <p:cNvSpPr txBox="1">
            <a:spLocks noGrp="1"/>
          </p:cNvSpPr>
          <p:nvPr>
            <p:ph type="body" idx="2"/>
          </p:nvPr>
        </p:nvSpPr>
        <p:spPr>
          <a:xfrm>
            <a:off x="685800" y="3132666"/>
            <a:ext cx="5311775" cy="30860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43" name="Google Shape;43;p24"/>
          <p:cNvSpPr txBox="1">
            <a:spLocks noGrp="1"/>
          </p:cNvSpPr>
          <p:nvPr>
            <p:ph type="body" idx="3"/>
          </p:nvPr>
        </p:nvSpPr>
        <p:spPr>
          <a:xfrm>
            <a:off x="6400800" y="2183802"/>
            <a:ext cx="510540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800"/>
              <a:buNone/>
              <a:defRPr sz="28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44" name="Google Shape;44;p24"/>
          <p:cNvSpPr txBox="1">
            <a:spLocks noGrp="1"/>
          </p:cNvSpPr>
          <p:nvPr>
            <p:ph type="body" idx="4"/>
          </p:nvPr>
        </p:nvSpPr>
        <p:spPr>
          <a:xfrm>
            <a:off x="6172200" y="3132666"/>
            <a:ext cx="5334000" cy="30860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45" name="Google Shape;45;p24"/>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4"/>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25"/>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25"/>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5"/>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26"/>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6"/>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27"/>
          <p:cNvSpPr txBox="1">
            <a:spLocks noGrp="1"/>
          </p:cNvSpPr>
          <p:nvPr>
            <p:ph type="title"/>
          </p:nvPr>
        </p:nvSpPr>
        <p:spPr>
          <a:xfrm>
            <a:off x="685800" y="1524000"/>
            <a:ext cx="41148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27"/>
          <p:cNvSpPr txBox="1">
            <a:spLocks noGrp="1"/>
          </p:cNvSpPr>
          <p:nvPr>
            <p:ph type="body" idx="1"/>
          </p:nvPr>
        </p:nvSpPr>
        <p:spPr>
          <a:xfrm>
            <a:off x="4995582" y="746759"/>
            <a:ext cx="6510618" cy="5471925"/>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60" name="Google Shape;60;p27"/>
          <p:cNvSpPr txBox="1">
            <a:spLocks noGrp="1"/>
          </p:cNvSpPr>
          <p:nvPr>
            <p:ph type="body" idx="2"/>
          </p:nvPr>
        </p:nvSpPr>
        <p:spPr>
          <a:xfrm>
            <a:off x="685800" y="3124199"/>
            <a:ext cx="4114800" cy="309448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61" name="Google Shape;61;p27"/>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7"/>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28"/>
          <p:cNvSpPr txBox="1">
            <a:spLocks noGrp="1"/>
          </p:cNvSpPr>
          <p:nvPr>
            <p:ph type="title"/>
          </p:nvPr>
        </p:nvSpPr>
        <p:spPr>
          <a:xfrm>
            <a:off x="685800" y="1524000"/>
            <a:ext cx="687324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28"/>
          <p:cNvSpPr>
            <a:spLocks noGrp="1"/>
          </p:cNvSpPr>
          <p:nvPr>
            <p:ph type="pic" idx="2"/>
          </p:nvPr>
        </p:nvSpPr>
        <p:spPr>
          <a:xfrm>
            <a:off x="7861238" y="751241"/>
            <a:ext cx="3644962" cy="5467443"/>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lt1"/>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9pPr>
          </a:lstStyle>
          <a:p>
            <a:endParaRPr/>
          </a:p>
        </p:txBody>
      </p:sp>
      <p:sp>
        <p:nvSpPr>
          <p:cNvPr id="67" name="Google Shape;67;p28"/>
          <p:cNvSpPr txBox="1">
            <a:spLocks noGrp="1"/>
          </p:cNvSpPr>
          <p:nvPr>
            <p:ph type="body" idx="1"/>
          </p:nvPr>
        </p:nvSpPr>
        <p:spPr>
          <a:xfrm>
            <a:off x="685800" y="3124199"/>
            <a:ext cx="6873240" cy="309448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68" name="Google Shape;68;p28"/>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8"/>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1"/>
        <p:cNvGrpSpPr/>
        <p:nvPr/>
      </p:nvGrpSpPr>
      <p:grpSpPr>
        <a:xfrm>
          <a:off x="0" y="0"/>
          <a:ext cx="0" cy="0"/>
          <a:chOff x="0" y="0"/>
          <a:chExt cx="0" cy="0"/>
        </a:xfrm>
      </p:grpSpPr>
      <p:sp>
        <p:nvSpPr>
          <p:cNvPr id="72" name="Google Shape;72;p29"/>
          <p:cNvSpPr txBox="1">
            <a:spLocks noGrp="1"/>
          </p:cNvSpPr>
          <p:nvPr>
            <p:ph type="title"/>
          </p:nvPr>
        </p:nvSpPr>
        <p:spPr>
          <a:xfrm>
            <a:off x="685777" y="4697360"/>
            <a:ext cx="10822034" cy="81935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9"/>
          <p:cNvSpPr>
            <a:spLocks noGrp="1"/>
          </p:cNvSpPr>
          <p:nvPr>
            <p:ph type="pic" idx="2"/>
          </p:nvPr>
        </p:nvSpPr>
        <p:spPr>
          <a:xfrm>
            <a:off x="681727" y="941439"/>
            <a:ext cx="10821840" cy="3478161"/>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lt1"/>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entury Gothic"/>
                <a:ea typeface="Century Gothic"/>
                <a:cs typeface="Century Gothic"/>
                <a:sym typeface="Century Gothic"/>
              </a:defRPr>
            </a:lvl9pPr>
          </a:lstStyle>
          <a:p>
            <a:endParaRPr/>
          </a:p>
        </p:txBody>
      </p:sp>
      <p:sp>
        <p:nvSpPr>
          <p:cNvPr id="74" name="Google Shape;74;p29"/>
          <p:cNvSpPr txBox="1">
            <a:spLocks noGrp="1"/>
          </p:cNvSpPr>
          <p:nvPr>
            <p:ph type="body" idx="1"/>
          </p:nvPr>
        </p:nvSpPr>
        <p:spPr>
          <a:xfrm>
            <a:off x="685800" y="5516715"/>
            <a:ext cx="10820400" cy="70196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75" name="Google Shape;75;p29"/>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Caption">
  <p:cSld name="Title and Caption">
    <p:spTree>
      <p:nvGrpSpPr>
        <p:cNvPr id="1" name="Shape 78"/>
        <p:cNvGrpSpPr/>
        <p:nvPr/>
      </p:nvGrpSpPr>
      <p:grpSpPr>
        <a:xfrm>
          <a:off x="0" y="0"/>
          <a:ext cx="0" cy="0"/>
          <a:chOff x="0" y="0"/>
          <a:chExt cx="0" cy="0"/>
        </a:xfrm>
      </p:grpSpPr>
      <p:pic>
        <p:nvPicPr>
          <p:cNvPr id="79" name="Google Shape;79;p30"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80" name="Google Shape;80;p30"/>
          <p:cNvSpPr txBox="1">
            <a:spLocks noGrp="1"/>
          </p:cNvSpPr>
          <p:nvPr>
            <p:ph type="title"/>
          </p:nvPr>
        </p:nvSpPr>
        <p:spPr>
          <a:xfrm>
            <a:off x="685800" y="753532"/>
            <a:ext cx="10820400" cy="28024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0"/>
          <p:cNvSpPr txBox="1">
            <a:spLocks noGrp="1"/>
          </p:cNvSpPr>
          <p:nvPr>
            <p:ph type="body" idx="1"/>
          </p:nvPr>
        </p:nvSpPr>
        <p:spPr>
          <a:xfrm>
            <a:off x="1024467" y="3649133"/>
            <a:ext cx="10130516" cy="999067"/>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82" name="Google Shape;82;p30"/>
          <p:cNvSpPr txBox="1">
            <a:spLocks noGrp="1"/>
          </p:cNvSpPr>
          <p:nvPr>
            <p:ph type="dt" idx="10"/>
          </p:nvPr>
        </p:nvSpPr>
        <p:spPr>
          <a:xfrm>
            <a:off x="7814452" y="38100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ftr" idx="11"/>
          </p:nvPr>
        </p:nvSpPr>
        <p:spPr>
          <a:xfrm>
            <a:off x="685800" y="379941"/>
            <a:ext cx="699149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0"/>
          <p:cNvSpPr txBox="1">
            <a:spLocks noGrp="1"/>
          </p:cNvSpPr>
          <p:nvPr>
            <p:ph type="sldNum" idx="12"/>
          </p:nvPr>
        </p:nvSpPr>
        <p:spPr>
          <a:xfrm>
            <a:off x="10862452" y="381000"/>
            <a:ext cx="64374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Quote with Caption">
  <p:cSld name="Quote with Caption">
    <p:spTree>
      <p:nvGrpSpPr>
        <p:cNvPr id="1" name="Shape 85"/>
        <p:cNvGrpSpPr/>
        <p:nvPr/>
      </p:nvGrpSpPr>
      <p:grpSpPr>
        <a:xfrm>
          <a:off x="0" y="0"/>
          <a:ext cx="0" cy="0"/>
          <a:chOff x="0" y="0"/>
          <a:chExt cx="0" cy="0"/>
        </a:xfrm>
      </p:grpSpPr>
      <p:pic>
        <p:nvPicPr>
          <p:cNvPr id="86" name="Google Shape;86;p31"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87" name="Google Shape;87;p31"/>
          <p:cNvSpPr txBox="1">
            <a:spLocks noGrp="1"/>
          </p:cNvSpPr>
          <p:nvPr>
            <p:ph type="title"/>
          </p:nvPr>
        </p:nvSpPr>
        <p:spPr>
          <a:xfrm>
            <a:off x="1024467" y="753533"/>
            <a:ext cx="10151533" cy="26044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31"/>
          <p:cNvSpPr txBox="1">
            <a:spLocks noGrp="1"/>
          </p:cNvSpPr>
          <p:nvPr>
            <p:ph type="body" idx="1"/>
          </p:nvPr>
        </p:nvSpPr>
        <p:spPr>
          <a:xfrm>
            <a:off x="1303865" y="3365556"/>
            <a:ext cx="9592736" cy="444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89" name="Google Shape;89;p31"/>
          <p:cNvSpPr txBox="1">
            <a:spLocks noGrp="1"/>
          </p:cNvSpPr>
          <p:nvPr>
            <p:ph type="body" idx="2"/>
          </p:nvPr>
        </p:nvSpPr>
        <p:spPr>
          <a:xfrm>
            <a:off x="1024467" y="3959862"/>
            <a:ext cx="10151533" cy="67987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90" name="Google Shape;90;p31"/>
          <p:cNvSpPr txBox="1">
            <a:spLocks noGrp="1"/>
          </p:cNvSpPr>
          <p:nvPr>
            <p:ph type="dt" idx="10"/>
          </p:nvPr>
        </p:nvSpPr>
        <p:spPr>
          <a:xfrm>
            <a:off x="7814452" y="38100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1"/>
          <p:cNvSpPr txBox="1">
            <a:spLocks noGrp="1"/>
          </p:cNvSpPr>
          <p:nvPr>
            <p:ph type="ftr" idx="11"/>
          </p:nvPr>
        </p:nvSpPr>
        <p:spPr>
          <a:xfrm>
            <a:off x="685800" y="379941"/>
            <a:ext cx="699149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1"/>
          <p:cNvSpPr txBox="1">
            <a:spLocks noGrp="1"/>
          </p:cNvSpPr>
          <p:nvPr>
            <p:ph type="sldNum" idx="12"/>
          </p:nvPr>
        </p:nvSpPr>
        <p:spPr>
          <a:xfrm>
            <a:off x="10862452" y="381000"/>
            <a:ext cx="64374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
        <p:nvSpPr>
          <p:cNvPr id="93" name="Google Shape;93;p31"/>
          <p:cNvSpPr txBox="1"/>
          <p:nvPr/>
        </p:nvSpPr>
        <p:spPr>
          <a:xfrm>
            <a:off x="476250" y="933450"/>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8000"/>
              <a:buFont typeface="Century Gothic"/>
              <a:buNone/>
            </a:pPr>
            <a:r>
              <a:rPr lang="en-IE" sz="8000" b="0" cap="none">
                <a:solidFill>
                  <a:schemeClr val="lt1"/>
                </a:solidFill>
                <a:latin typeface="Century Gothic"/>
                <a:ea typeface="Century Gothic"/>
                <a:cs typeface="Century Gothic"/>
                <a:sym typeface="Century Gothic"/>
              </a:rPr>
              <a:t>“</a:t>
            </a:r>
            <a:endParaRPr/>
          </a:p>
        </p:txBody>
      </p:sp>
      <p:sp>
        <p:nvSpPr>
          <p:cNvPr id="94" name="Google Shape;94;p31"/>
          <p:cNvSpPr txBox="1"/>
          <p:nvPr/>
        </p:nvSpPr>
        <p:spPr>
          <a:xfrm>
            <a:off x="10984230" y="270129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Century Gothic"/>
              <a:buNone/>
            </a:pPr>
            <a:r>
              <a:rPr lang="en-IE" sz="8000" b="0"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Name Card">
  <p:cSld name="Name Card">
    <p:spTree>
      <p:nvGrpSpPr>
        <p:cNvPr id="1" name="Shape 95"/>
        <p:cNvGrpSpPr/>
        <p:nvPr/>
      </p:nvGrpSpPr>
      <p:grpSpPr>
        <a:xfrm>
          <a:off x="0" y="0"/>
          <a:ext cx="0" cy="0"/>
          <a:chOff x="0" y="0"/>
          <a:chExt cx="0" cy="0"/>
        </a:xfrm>
      </p:grpSpPr>
      <p:pic>
        <p:nvPicPr>
          <p:cNvPr id="96" name="Google Shape;96;p32"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97" name="Google Shape;97;p32"/>
          <p:cNvSpPr txBox="1">
            <a:spLocks noGrp="1"/>
          </p:cNvSpPr>
          <p:nvPr>
            <p:ph type="title"/>
          </p:nvPr>
        </p:nvSpPr>
        <p:spPr>
          <a:xfrm>
            <a:off x="1024495" y="1124701"/>
            <a:ext cx="10146186"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32"/>
          <p:cNvSpPr txBox="1">
            <a:spLocks noGrp="1"/>
          </p:cNvSpPr>
          <p:nvPr>
            <p:ph type="body" idx="1"/>
          </p:nvPr>
        </p:nvSpPr>
        <p:spPr>
          <a:xfrm>
            <a:off x="1024467" y="3648315"/>
            <a:ext cx="10144654" cy="99988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99" name="Google Shape;99;p32"/>
          <p:cNvSpPr txBox="1">
            <a:spLocks noGrp="1"/>
          </p:cNvSpPr>
          <p:nvPr>
            <p:ph type="dt" idx="10"/>
          </p:nvPr>
        </p:nvSpPr>
        <p:spPr>
          <a:xfrm>
            <a:off x="7814452" y="378883"/>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2"/>
          <p:cNvSpPr txBox="1">
            <a:spLocks noGrp="1"/>
          </p:cNvSpPr>
          <p:nvPr>
            <p:ph type="ftr" idx="11"/>
          </p:nvPr>
        </p:nvSpPr>
        <p:spPr>
          <a:xfrm>
            <a:off x="685800" y="378883"/>
            <a:ext cx="699149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2"/>
          <p:cNvSpPr txBox="1">
            <a:spLocks noGrp="1"/>
          </p:cNvSpPr>
          <p:nvPr>
            <p:ph type="sldNum" idx="12"/>
          </p:nvPr>
        </p:nvSpPr>
        <p:spPr>
          <a:xfrm>
            <a:off x="10862452" y="381000"/>
            <a:ext cx="64374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2"/>
        <p:cNvGrpSpPr/>
        <p:nvPr/>
      </p:nvGrpSpPr>
      <p:grpSpPr>
        <a:xfrm>
          <a:off x="0" y="0"/>
          <a:ext cx="0" cy="0"/>
          <a:chOff x="0" y="0"/>
          <a:chExt cx="0" cy="0"/>
        </a:xfrm>
      </p:grpSpPr>
      <p:sp>
        <p:nvSpPr>
          <p:cNvPr id="103" name="Google Shape;103;p33"/>
          <p:cNvSpPr txBox="1">
            <a:spLocks noGrp="1"/>
          </p:cNvSpPr>
          <p:nvPr>
            <p:ph type="title"/>
          </p:nvPr>
        </p:nvSpPr>
        <p:spPr>
          <a:xfrm>
            <a:off x="2895600" y="761999"/>
            <a:ext cx="8610599" cy="130386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33"/>
          <p:cNvSpPr txBox="1">
            <a:spLocks noGrp="1"/>
          </p:cNvSpPr>
          <p:nvPr>
            <p:ph type="body" idx="1"/>
          </p:nvPr>
        </p:nvSpPr>
        <p:spPr>
          <a:xfrm>
            <a:off x="685800" y="2202080"/>
            <a:ext cx="3456432" cy="61732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05" name="Google Shape;105;p33"/>
          <p:cNvSpPr txBox="1">
            <a:spLocks noGrp="1"/>
          </p:cNvSpPr>
          <p:nvPr>
            <p:ph type="body" idx="2"/>
          </p:nvPr>
        </p:nvSpPr>
        <p:spPr>
          <a:xfrm>
            <a:off x="685799" y="2904565"/>
            <a:ext cx="3456432" cy="331413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06" name="Google Shape;106;p33"/>
          <p:cNvSpPr txBox="1">
            <a:spLocks noGrp="1"/>
          </p:cNvSpPr>
          <p:nvPr>
            <p:ph type="body" idx="3"/>
          </p:nvPr>
        </p:nvSpPr>
        <p:spPr>
          <a:xfrm>
            <a:off x="4368800" y="2201333"/>
            <a:ext cx="3456432" cy="62653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07" name="Google Shape;107;p33"/>
          <p:cNvSpPr txBox="1">
            <a:spLocks noGrp="1"/>
          </p:cNvSpPr>
          <p:nvPr>
            <p:ph type="body" idx="4"/>
          </p:nvPr>
        </p:nvSpPr>
        <p:spPr>
          <a:xfrm>
            <a:off x="4366858" y="2904067"/>
            <a:ext cx="3456432" cy="33146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08" name="Google Shape;108;p33"/>
          <p:cNvSpPr txBox="1">
            <a:spLocks noGrp="1"/>
          </p:cNvSpPr>
          <p:nvPr>
            <p:ph type="body" idx="5"/>
          </p:nvPr>
        </p:nvSpPr>
        <p:spPr>
          <a:xfrm>
            <a:off x="8051800" y="2192866"/>
            <a:ext cx="3456432" cy="62653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09" name="Google Shape;109;p33"/>
          <p:cNvSpPr txBox="1">
            <a:spLocks noGrp="1"/>
          </p:cNvSpPr>
          <p:nvPr>
            <p:ph type="body" idx="6"/>
          </p:nvPr>
        </p:nvSpPr>
        <p:spPr>
          <a:xfrm>
            <a:off x="8051801" y="2904565"/>
            <a:ext cx="3456432" cy="331413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10" name="Google Shape;110;p33"/>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3"/>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3"/>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3"/>
        <p:cNvGrpSpPr/>
        <p:nvPr/>
      </p:nvGrpSpPr>
      <p:grpSpPr>
        <a:xfrm>
          <a:off x="0" y="0"/>
          <a:ext cx="0" cy="0"/>
          <a:chOff x="0" y="0"/>
          <a:chExt cx="0" cy="0"/>
        </a:xfrm>
      </p:grpSpPr>
      <p:sp>
        <p:nvSpPr>
          <p:cNvPr id="114" name="Google Shape;114;p34"/>
          <p:cNvSpPr txBox="1">
            <a:spLocks noGrp="1"/>
          </p:cNvSpPr>
          <p:nvPr>
            <p:ph type="title"/>
          </p:nvPr>
        </p:nvSpPr>
        <p:spPr>
          <a:xfrm>
            <a:off x="2895600" y="762000"/>
            <a:ext cx="8610599" cy="12954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34"/>
          <p:cNvSpPr txBox="1">
            <a:spLocks noGrp="1"/>
          </p:cNvSpPr>
          <p:nvPr>
            <p:ph type="body" idx="1"/>
          </p:nvPr>
        </p:nvSpPr>
        <p:spPr>
          <a:xfrm>
            <a:off x="688618" y="4191000"/>
            <a:ext cx="3451582" cy="682765"/>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16" name="Google Shape;116;p34"/>
          <p:cNvSpPr>
            <a:spLocks noGrp="1"/>
          </p:cNvSpPr>
          <p:nvPr>
            <p:ph type="pic" idx="2"/>
          </p:nvPr>
        </p:nvSpPr>
        <p:spPr>
          <a:xfrm>
            <a:off x="688618" y="2362200"/>
            <a:ext cx="3451582" cy="1524000"/>
          </a:xfrm>
          <a:prstGeom prst="roundRect">
            <a:avLst>
              <a:gd name="adj" fmla="val 0"/>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9pPr>
          </a:lstStyle>
          <a:p>
            <a:endParaRPr/>
          </a:p>
        </p:txBody>
      </p:sp>
      <p:sp>
        <p:nvSpPr>
          <p:cNvPr id="117" name="Google Shape;117;p34"/>
          <p:cNvSpPr txBox="1">
            <a:spLocks noGrp="1"/>
          </p:cNvSpPr>
          <p:nvPr>
            <p:ph type="body" idx="3"/>
          </p:nvPr>
        </p:nvSpPr>
        <p:spPr>
          <a:xfrm>
            <a:off x="688618" y="4873764"/>
            <a:ext cx="3451582" cy="134492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18" name="Google Shape;118;p34"/>
          <p:cNvSpPr txBox="1">
            <a:spLocks noGrp="1"/>
          </p:cNvSpPr>
          <p:nvPr>
            <p:ph type="body" idx="4"/>
          </p:nvPr>
        </p:nvSpPr>
        <p:spPr>
          <a:xfrm>
            <a:off x="4374263" y="4191000"/>
            <a:ext cx="3448935" cy="682765"/>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19" name="Google Shape;119;p34"/>
          <p:cNvSpPr>
            <a:spLocks noGrp="1"/>
          </p:cNvSpPr>
          <p:nvPr>
            <p:ph type="pic" idx="5"/>
          </p:nvPr>
        </p:nvSpPr>
        <p:spPr>
          <a:xfrm>
            <a:off x="4374263" y="2362200"/>
            <a:ext cx="3448936" cy="1524000"/>
          </a:xfrm>
          <a:prstGeom prst="roundRect">
            <a:avLst>
              <a:gd name="adj" fmla="val 0"/>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9pPr>
          </a:lstStyle>
          <a:p>
            <a:endParaRPr/>
          </a:p>
        </p:txBody>
      </p:sp>
      <p:sp>
        <p:nvSpPr>
          <p:cNvPr id="120" name="Google Shape;120;p34"/>
          <p:cNvSpPr txBox="1">
            <a:spLocks noGrp="1"/>
          </p:cNvSpPr>
          <p:nvPr>
            <p:ph type="body" idx="6"/>
          </p:nvPr>
        </p:nvSpPr>
        <p:spPr>
          <a:xfrm>
            <a:off x="4374264" y="4873763"/>
            <a:ext cx="3448935" cy="134492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21" name="Google Shape;121;p34"/>
          <p:cNvSpPr txBox="1">
            <a:spLocks noGrp="1"/>
          </p:cNvSpPr>
          <p:nvPr>
            <p:ph type="body" idx="7"/>
          </p:nvPr>
        </p:nvSpPr>
        <p:spPr>
          <a:xfrm>
            <a:off x="8049731" y="4191000"/>
            <a:ext cx="3456469" cy="682765"/>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0">
                <a:solidFill>
                  <a:schemeClr val="lt1"/>
                </a:solidFill>
              </a:defRPr>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2" name="Google Shape;122;p34"/>
          <p:cNvSpPr>
            <a:spLocks noGrp="1"/>
          </p:cNvSpPr>
          <p:nvPr>
            <p:ph type="pic" idx="8"/>
          </p:nvPr>
        </p:nvSpPr>
        <p:spPr>
          <a:xfrm>
            <a:off x="8049855" y="2362200"/>
            <a:ext cx="3447878" cy="1524000"/>
          </a:xfrm>
          <a:prstGeom prst="roundRect">
            <a:avLst>
              <a:gd name="adj" fmla="val 0"/>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1pPr>
            <a:lvl2pPr marR="0" lvl="1"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2pPr>
            <a:lvl3pPr marR="0" lvl="2"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3pPr>
            <a:lvl4pPr marR="0" lvl="3"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4pPr>
            <a:lvl5pPr marR="0" lvl="4"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entury Gothic"/>
                <a:ea typeface="Century Gothic"/>
                <a:cs typeface="Century Gothic"/>
                <a:sym typeface="Century Gothic"/>
              </a:defRPr>
            </a:lvl9pPr>
          </a:lstStyle>
          <a:p>
            <a:endParaRPr/>
          </a:p>
        </p:txBody>
      </p:sp>
      <p:sp>
        <p:nvSpPr>
          <p:cNvPr id="123" name="Google Shape;123;p34"/>
          <p:cNvSpPr txBox="1">
            <a:spLocks noGrp="1"/>
          </p:cNvSpPr>
          <p:nvPr>
            <p:ph type="body" idx="9"/>
          </p:nvPr>
        </p:nvSpPr>
        <p:spPr>
          <a:xfrm>
            <a:off x="8049731" y="4873761"/>
            <a:ext cx="3452445" cy="134492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lvl1pPr>
            <a:lvl2pPr marL="914400" lvl="1" indent="-228600" algn="l">
              <a:lnSpc>
                <a:spcPct val="90000"/>
              </a:lnSpc>
              <a:spcBef>
                <a:spcPts val="500"/>
              </a:spcBef>
              <a:spcAft>
                <a:spcPts val="0"/>
              </a:spcAft>
              <a:buClr>
                <a:schemeClr val="lt1"/>
              </a:buClr>
              <a:buSzPts val="1200"/>
              <a:buNone/>
              <a:defRPr sz="1200"/>
            </a:lvl2pPr>
            <a:lvl3pPr marL="1371600" lvl="2" indent="-228600" algn="l">
              <a:lnSpc>
                <a:spcPct val="90000"/>
              </a:lnSpc>
              <a:spcBef>
                <a:spcPts val="500"/>
              </a:spcBef>
              <a:spcAft>
                <a:spcPts val="0"/>
              </a:spcAft>
              <a:buClr>
                <a:schemeClr val="lt1"/>
              </a:buClr>
              <a:buSzPts val="1000"/>
              <a:buNone/>
              <a:defRPr sz="1000"/>
            </a:lvl3pPr>
            <a:lvl4pPr marL="1828800" lvl="3" indent="-228600" algn="l">
              <a:lnSpc>
                <a:spcPct val="90000"/>
              </a:lnSpc>
              <a:spcBef>
                <a:spcPts val="500"/>
              </a:spcBef>
              <a:spcAft>
                <a:spcPts val="0"/>
              </a:spcAft>
              <a:buClr>
                <a:schemeClr val="lt1"/>
              </a:buClr>
              <a:buSzPts val="900"/>
              <a:buNone/>
              <a:defRPr sz="900"/>
            </a:lvl4pPr>
            <a:lvl5pPr marL="2286000" lvl="4" indent="-228600" algn="l">
              <a:lnSpc>
                <a:spcPct val="90000"/>
              </a:lnSpc>
              <a:spcBef>
                <a:spcPts val="500"/>
              </a:spcBef>
              <a:spcAft>
                <a:spcPts val="0"/>
              </a:spcAft>
              <a:buClr>
                <a:schemeClr val="lt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24" name="Google Shape;124;p34"/>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34"/>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4"/>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35"/>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35"/>
          <p:cNvSpPr txBox="1">
            <a:spLocks noGrp="1"/>
          </p:cNvSpPr>
          <p:nvPr>
            <p:ph type="body" idx="1"/>
          </p:nvPr>
        </p:nvSpPr>
        <p:spPr>
          <a:xfrm rot="5400000">
            <a:off x="4083937" y="-1203579"/>
            <a:ext cx="4024125" cy="10820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30" name="Google Shape;130;p35"/>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5"/>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5"/>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33"/>
        <p:cNvGrpSpPr/>
        <p:nvPr/>
      </p:nvGrpSpPr>
      <p:grpSpPr>
        <a:xfrm>
          <a:off x="0" y="0"/>
          <a:ext cx="0" cy="0"/>
          <a:chOff x="0" y="0"/>
          <a:chExt cx="0" cy="0"/>
        </a:xfrm>
      </p:grpSpPr>
      <p:pic>
        <p:nvPicPr>
          <p:cNvPr id="134" name="Google Shape;134;p36" descr="C0-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135" name="Google Shape;135;p36"/>
          <p:cNvSpPr txBox="1">
            <a:spLocks noGrp="1"/>
          </p:cNvSpPr>
          <p:nvPr>
            <p:ph type="title"/>
          </p:nvPr>
        </p:nvSpPr>
        <p:spPr>
          <a:xfrm rot="5400000">
            <a:off x="8525933" y="1667933"/>
            <a:ext cx="3903133" cy="205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36"/>
          <p:cNvSpPr txBox="1">
            <a:spLocks noGrp="1"/>
          </p:cNvSpPr>
          <p:nvPr>
            <p:ph type="body" idx="1"/>
          </p:nvPr>
        </p:nvSpPr>
        <p:spPr>
          <a:xfrm rot="5400000">
            <a:off x="3175000" y="-1405467"/>
            <a:ext cx="3903133" cy="820420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37" name="Google Shape;137;p36"/>
          <p:cNvSpPr txBox="1">
            <a:spLocks noGrp="1"/>
          </p:cNvSpPr>
          <p:nvPr>
            <p:ph type="dt" idx="10"/>
          </p:nvPr>
        </p:nvSpPr>
        <p:spPr>
          <a:xfrm>
            <a:off x="7814452" y="379941"/>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6"/>
          <p:cNvSpPr txBox="1">
            <a:spLocks noGrp="1"/>
          </p:cNvSpPr>
          <p:nvPr>
            <p:ph type="ftr" idx="11"/>
          </p:nvPr>
        </p:nvSpPr>
        <p:spPr>
          <a:xfrm>
            <a:off x="685800" y="381000"/>
            <a:ext cx="699149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6"/>
          <p:cNvSpPr txBox="1">
            <a:spLocks noGrp="1"/>
          </p:cNvSpPr>
          <p:nvPr>
            <p:ph type="sldNum" idx="12"/>
          </p:nvPr>
        </p:nvSpPr>
        <p:spPr>
          <a:xfrm>
            <a:off x="10862452" y="381000"/>
            <a:ext cx="64374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1"/>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1"/>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1"/>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1"/>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pic>
        <p:nvPicPr>
          <p:cNvPr id="6" name="Google Shape;6;p17" descr="C0-HD-TOP.png"/>
          <p:cNvPicPr preferRelativeResize="0"/>
          <p:nvPr/>
        </p:nvPicPr>
        <p:blipFill rotWithShape="1">
          <a:blip r:embed="rId19">
            <a:alphaModFix/>
          </a:blip>
          <a:srcRect/>
          <a:stretch/>
        </p:blipFill>
        <p:spPr>
          <a:xfrm>
            <a:off x="0" y="0"/>
            <a:ext cx="12192000" cy="1441450"/>
          </a:xfrm>
          <a:prstGeom prst="rect">
            <a:avLst/>
          </a:prstGeom>
          <a:noFill/>
          <a:ln>
            <a:noFill/>
          </a:ln>
        </p:spPr>
      </p:pic>
      <p:sp>
        <p:nvSpPr>
          <p:cNvPr id="7" name="Google Shape;7;p17"/>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marR="0" lvl="0" algn="r" rtl="0">
              <a:lnSpc>
                <a:spcPct val="90000"/>
              </a:lnSpc>
              <a:spcBef>
                <a:spcPts val="0"/>
              </a:spcBef>
              <a:spcAft>
                <a:spcPts val="0"/>
              </a:spcAft>
              <a:buClr>
                <a:schemeClr val="lt1"/>
              </a:buClr>
              <a:buSzPts val="4000"/>
              <a:buFont typeface="Century Gothic"/>
              <a:buNone/>
              <a:defRPr sz="4000" b="0"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7"/>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90000"/>
              </a:lnSpc>
              <a:spcBef>
                <a:spcPts val="1000"/>
              </a:spcBef>
              <a:spcAft>
                <a:spcPts val="0"/>
              </a:spcAft>
              <a:buClr>
                <a:schemeClr val="lt1"/>
              </a:buClr>
              <a:buSzPts val="2200"/>
              <a:buFont typeface="Arial"/>
              <a:buChar char="•"/>
              <a:defRPr sz="2200" b="0" i="0" u="none" strike="noStrike" cap="none">
                <a:solidFill>
                  <a:schemeClr val="lt1"/>
                </a:solidFill>
                <a:latin typeface="Century Gothic"/>
                <a:ea typeface="Century Gothic"/>
                <a:cs typeface="Century Gothic"/>
                <a:sym typeface="Century Gothic"/>
              </a:defRPr>
            </a:lvl1pPr>
            <a:lvl2pPr marL="914400" marR="0" lvl="1"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entury Gothic"/>
                <a:ea typeface="Century Gothic"/>
                <a:cs typeface="Century Gothic"/>
                <a:sym typeface="Century Gothic"/>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4pPr>
            <a:lvl5pPr marL="2286000" marR="0" lvl="4"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5pPr>
            <a:lvl6pPr marL="2743200" marR="0" lvl="5"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6pPr>
            <a:lvl7pPr marL="3200400" marR="0" lvl="6"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7pPr>
            <a:lvl8pPr marL="3657600" marR="0" lvl="7"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8pPr>
            <a:lvl9pPr marL="4114800" marR="0" lvl="8"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entury Gothic"/>
                <a:ea typeface="Century Gothic"/>
                <a:cs typeface="Century Gothic"/>
                <a:sym typeface="Century Gothic"/>
              </a:defRPr>
            </a:lvl9pPr>
          </a:lstStyle>
          <a:p>
            <a:endParaRPr/>
          </a:p>
        </p:txBody>
      </p:sp>
      <p:sp>
        <p:nvSpPr>
          <p:cNvPr id="9" name="Google Shape;9;p17"/>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0" name="Google Shape;10;p17"/>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 name="Google Shape;11;p17"/>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lt1"/>
                </a:solidFill>
                <a:latin typeface="Century Gothic"/>
                <a:ea typeface="Century Gothic"/>
                <a:cs typeface="Century Gothic"/>
                <a:sym typeface="Century Gothic"/>
              </a:defRPr>
            </a:lvl1pPr>
            <a:lvl2pPr marL="0" marR="0" lvl="1" indent="0" algn="r" rtl="0">
              <a:spcBef>
                <a:spcPts val="0"/>
              </a:spcBef>
              <a:buNone/>
              <a:defRPr sz="1050" b="0" i="0" u="none" strike="noStrike" cap="none">
                <a:solidFill>
                  <a:schemeClr val="lt1"/>
                </a:solidFill>
                <a:latin typeface="Century Gothic"/>
                <a:ea typeface="Century Gothic"/>
                <a:cs typeface="Century Gothic"/>
                <a:sym typeface="Century Gothic"/>
              </a:defRPr>
            </a:lvl2pPr>
            <a:lvl3pPr marL="0" marR="0" lvl="2" indent="0" algn="r" rtl="0">
              <a:spcBef>
                <a:spcPts val="0"/>
              </a:spcBef>
              <a:buNone/>
              <a:defRPr sz="1050" b="0" i="0" u="none" strike="noStrike" cap="none">
                <a:solidFill>
                  <a:schemeClr val="lt1"/>
                </a:solidFill>
                <a:latin typeface="Century Gothic"/>
                <a:ea typeface="Century Gothic"/>
                <a:cs typeface="Century Gothic"/>
                <a:sym typeface="Century Gothic"/>
              </a:defRPr>
            </a:lvl3pPr>
            <a:lvl4pPr marL="0" marR="0" lvl="3" indent="0" algn="r" rtl="0">
              <a:spcBef>
                <a:spcPts val="0"/>
              </a:spcBef>
              <a:buNone/>
              <a:defRPr sz="1050" b="0" i="0" u="none" strike="noStrike" cap="none">
                <a:solidFill>
                  <a:schemeClr val="lt1"/>
                </a:solidFill>
                <a:latin typeface="Century Gothic"/>
                <a:ea typeface="Century Gothic"/>
                <a:cs typeface="Century Gothic"/>
                <a:sym typeface="Century Gothic"/>
              </a:defRPr>
            </a:lvl4pPr>
            <a:lvl5pPr marL="0" marR="0" lvl="4" indent="0" algn="r" rtl="0">
              <a:spcBef>
                <a:spcPts val="0"/>
              </a:spcBef>
              <a:buNone/>
              <a:defRPr sz="1050" b="0" i="0" u="none" strike="noStrike" cap="none">
                <a:solidFill>
                  <a:schemeClr val="lt1"/>
                </a:solidFill>
                <a:latin typeface="Century Gothic"/>
                <a:ea typeface="Century Gothic"/>
                <a:cs typeface="Century Gothic"/>
                <a:sym typeface="Century Gothic"/>
              </a:defRPr>
            </a:lvl5pPr>
            <a:lvl6pPr marL="0" marR="0" lvl="5" indent="0" algn="r" rtl="0">
              <a:spcBef>
                <a:spcPts val="0"/>
              </a:spcBef>
              <a:buNone/>
              <a:defRPr sz="1050" b="0" i="0" u="none" strike="noStrike" cap="none">
                <a:solidFill>
                  <a:schemeClr val="lt1"/>
                </a:solidFill>
                <a:latin typeface="Century Gothic"/>
                <a:ea typeface="Century Gothic"/>
                <a:cs typeface="Century Gothic"/>
                <a:sym typeface="Century Gothic"/>
              </a:defRPr>
            </a:lvl6pPr>
            <a:lvl7pPr marL="0" marR="0" lvl="6" indent="0" algn="r" rtl="0">
              <a:spcBef>
                <a:spcPts val="0"/>
              </a:spcBef>
              <a:buNone/>
              <a:defRPr sz="1050" b="0" i="0" u="none" strike="noStrike" cap="none">
                <a:solidFill>
                  <a:schemeClr val="lt1"/>
                </a:solidFill>
                <a:latin typeface="Century Gothic"/>
                <a:ea typeface="Century Gothic"/>
                <a:cs typeface="Century Gothic"/>
                <a:sym typeface="Century Gothic"/>
              </a:defRPr>
            </a:lvl7pPr>
            <a:lvl8pPr marL="0" marR="0" lvl="7" indent="0" algn="r" rtl="0">
              <a:spcBef>
                <a:spcPts val="0"/>
              </a:spcBef>
              <a:buNone/>
              <a:defRPr sz="1050" b="0" i="0" u="none" strike="noStrike" cap="none">
                <a:solidFill>
                  <a:schemeClr val="lt1"/>
                </a:solidFill>
                <a:latin typeface="Century Gothic"/>
                <a:ea typeface="Century Gothic"/>
                <a:cs typeface="Century Gothic"/>
                <a:sym typeface="Century Gothic"/>
              </a:defRPr>
            </a:lvl8pPr>
            <a:lvl9pPr marL="0" marR="0" lvl="8" indent="0" algn="r" rtl="0">
              <a:spcBef>
                <a:spcPts val="0"/>
              </a:spcBef>
              <a:buNone/>
              <a:defRPr sz="105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pic>
        <p:nvPicPr>
          <p:cNvPr id="141" name="Google Shape;141;p19" descr="C0-HD-TOP.png"/>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142" name="Google Shape;142;p19"/>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lvl1pPr marR="0" lvl="0" algn="r" rtl="0">
              <a:lnSpc>
                <a:spcPct val="90000"/>
              </a:lnSpc>
              <a:spcBef>
                <a:spcPts val="0"/>
              </a:spcBef>
              <a:spcAft>
                <a:spcPts val="0"/>
              </a:spcAft>
              <a:buClr>
                <a:schemeClr val="dk1"/>
              </a:buClr>
              <a:buSzPts val="4000"/>
              <a:buFont typeface="Century Gothic"/>
              <a:buNone/>
              <a:defRPr sz="40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3" name="Google Shape;143;p19"/>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90000"/>
              </a:lnSpc>
              <a:spcBef>
                <a:spcPts val="1000"/>
              </a:spcBef>
              <a:spcAft>
                <a:spcPts val="0"/>
              </a:spcAft>
              <a:buClr>
                <a:schemeClr val="dk1"/>
              </a:buClr>
              <a:buSzPts val="2200"/>
              <a:buFont typeface="Arial"/>
              <a:buChar char="•"/>
              <a:defRPr sz="2200" b="0" i="0" u="none" strike="noStrike" cap="none">
                <a:solidFill>
                  <a:schemeClr val="dk1"/>
                </a:solidFill>
                <a:latin typeface="Century Gothic"/>
                <a:ea typeface="Century Gothic"/>
                <a:cs typeface="Century Gothic"/>
                <a:sym typeface="Century Gothic"/>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5pPr>
            <a:lvl6pPr marL="2743200" marR="0" lvl="5"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6pPr>
            <a:lvl7pPr marL="3200400" marR="0" lvl="6"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7pPr>
            <a:lvl8pPr marL="3657600" marR="0" lvl="7"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8pPr>
            <a:lvl9pPr marL="4114800" marR="0" lvl="8"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9pPr>
          </a:lstStyle>
          <a:p>
            <a:endParaRPr/>
          </a:p>
        </p:txBody>
      </p:sp>
      <p:sp>
        <p:nvSpPr>
          <p:cNvPr id="144" name="Google Shape;144;p19"/>
          <p:cNvSpPr txBox="1">
            <a:spLocks noGrp="1"/>
          </p:cNvSpPr>
          <p:nvPr>
            <p:ph type="dt" idx="10"/>
          </p:nvPr>
        </p:nvSpPr>
        <p:spPr>
          <a:xfrm>
            <a:off x="8595360" y="6356350"/>
            <a:ext cx="291084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5" name="Google Shape;145;p19"/>
          <p:cNvSpPr txBox="1">
            <a:spLocks noGrp="1"/>
          </p:cNvSpPr>
          <p:nvPr>
            <p:ph type="ftr" idx="11"/>
          </p:nvPr>
        </p:nvSpPr>
        <p:spPr>
          <a:xfrm>
            <a:off x="685800" y="6355845"/>
            <a:ext cx="7772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6" name="Google Shape;146;p19"/>
          <p:cNvSpPr txBox="1">
            <a:spLocks noGrp="1"/>
          </p:cNvSpPr>
          <p:nvPr>
            <p:ph type="sldNum" idx="12"/>
          </p:nvPr>
        </p:nvSpPr>
        <p:spPr>
          <a:xfrm>
            <a:off x="8763000" y="38100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105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105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105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105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105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105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105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ggwash.org/view/35340/a-new-writing-program-wins-over-a-skeptical-dcps-high-school-teacher-by-boosting-students-skill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pexels.com/photo/woman-writing-on-a-notebook-beside-teacup-and-tablet-computer-73385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writerightwords.com/copy-editing-work/"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maxpixel.net/Map-Brochure-Geometric-Abstract-World-1278069"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s://granta.com/roma-deborah-levy/" TargetMode="External"/><Relationship Id="rId1" Type="http://schemas.openxmlformats.org/officeDocument/2006/relationships/slideLayout" Target="../slideLayouts/slideLayout2.xml"/><Relationship Id="rId4" Type="http://schemas.openxmlformats.org/officeDocument/2006/relationships/hyperlink" Target="https://pixabay.com/en/fantasy-science-fiction-forward-ufo-2861815/"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pxhere.com/en/photo/1434835"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martinkeaveney.com/courses"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
          <p:cNvSpPr txBox="1">
            <a:spLocks noGrp="1"/>
          </p:cNvSpPr>
          <p:nvPr>
            <p:ph type="ctrTitle"/>
          </p:nvPr>
        </p:nvSpPr>
        <p:spPr>
          <a:xfrm>
            <a:off x="675862" y="425179"/>
            <a:ext cx="11158786" cy="1825096"/>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entury Gothic"/>
              <a:buNone/>
            </a:pPr>
            <a:br>
              <a:rPr lang="en-IE" sz="5300" dirty="0"/>
            </a:br>
            <a:br>
              <a:rPr lang="en-IE" sz="5300" dirty="0"/>
            </a:br>
            <a:r>
              <a:rPr lang="en-IE" sz="5300" dirty="0"/>
              <a:t>CREATIVE WRITING:ONE DAY COURSE</a:t>
            </a:r>
            <a:br>
              <a:rPr lang="en-IE" dirty="0"/>
            </a:br>
            <a:br>
              <a:rPr lang="en-IE" sz="1600" dirty="0"/>
            </a:br>
            <a:r>
              <a:rPr lang="en-IE" sz="1600" dirty="0"/>
              <a:t>Dr MARTIN KEAVENEY</a:t>
            </a:r>
            <a:endParaRPr dirty="0"/>
          </a:p>
        </p:txBody>
      </p:sp>
      <p:pic>
        <p:nvPicPr>
          <p:cNvPr id="159" name="Google Shape;159;p1" descr="A picture containing document&#10;&#10;Description generated with high confidence"/>
          <p:cNvPicPr preferRelativeResize="0"/>
          <p:nvPr/>
        </p:nvPicPr>
        <p:blipFill rotWithShape="1">
          <a:blip r:embed="rId3">
            <a:alphaModFix/>
          </a:blip>
          <a:srcRect/>
          <a:stretch/>
        </p:blipFill>
        <p:spPr>
          <a:xfrm>
            <a:off x="3563954" y="2403868"/>
            <a:ext cx="4838806" cy="32083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2"/>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pic>
        <p:nvPicPr>
          <p:cNvPr id="165" name="Google Shape;165;p2" descr="A picture containing indoor, sitting&#10;&#10;Description generated with high confidence"/>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166" name="Google Shape;166;p2"/>
          <p:cNvSpPr/>
          <p:nvPr/>
        </p:nvSpPr>
        <p:spPr>
          <a:xfrm>
            <a:off x="6095999" y="1066164"/>
            <a:ext cx="5305958" cy="5148371"/>
          </a:xfrm>
          <a:prstGeom prst="roundRect">
            <a:avLst>
              <a:gd name="adj" fmla="val 2403"/>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67" name="Google Shape;167;p2" descr="A screenshot of a cell phone&#10;&#10;Description generated with high confidence"/>
          <p:cNvPicPr preferRelativeResize="0"/>
          <p:nvPr/>
        </p:nvPicPr>
        <p:blipFill rotWithShape="1">
          <a:blip r:embed="rId4">
            <a:alphaModFix/>
          </a:blip>
          <a:srcRect/>
          <a:stretch/>
        </p:blipFill>
        <p:spPr>
          <a:xfrm>
            <a:off x="6407004" y="2328844"/>
            <a:ext cx="4683948" cy="2623010"/>
          </a:xfrm>
          <a:prstGeom prst="rect">
            <a:avLst/>
          </a:prstGeom>
          <a:noFill/>
          <a:ln>
            <a:noFill/>
          </a:ln>
        </p:spPr>
      </p:pic>
      <p:sp>
        <p:nvSpPr>
          <p:cNvPr id="168" name="Google Shape;168;p2"/>
          <p:cNvSpPr txBox="1">
            <a:spLocks noGrp="1"/>
          </p:cNvSpPr>
          <p:nvPr>
            <p:ph type="body" idx="1"/>
          </p:nvPr>
        </p:nvSpPr>
        <p:spPr>
          <a:xfrm>
            <a:off x="685801" y="2194560"/>
            <a:ext cx="4753466"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1800"/>
              <a:buChar char="•"/>
            </a:pPr>
            <a:r>
              <a:rPr lang="en-IE" sz="1800">
                <a:solidFill>
                  <a:schemeClr val="lt1"/>
                </a:solidFill>
              </a:rPr>
              <a:t>Welcome</a:t>
            </a:r>
            <a:endParaRPr/>
          </a:p>
          <a:p>
            <a:pPr marL="228600" lvl="0" indent="-228600" algn="l" rtl="0">
              <a:lnSpc>
                <a:spcPct val="90000"/>
              </a:lnSpc>
              <a:spcBef>
                <a:spcPts val="1000"/>
              </a:spcBef>
              <a:spcAft>
                <a:spcPts val="0"/>
              </a:spcAft>
              <a:buClr>
                <a:schemeClr val="lt1"/>
              </a:buClr>
              <a:buSzPts val="1800"/>
              <a:buChar char="•"/>
            </a:pPr>
            <a:r>
              <a:rPr lang="en-IE" sz="1800">
                <a:solidFill>
                  <a:schemeClr val="lt1"/>
                </a:solidFill>
              </a:rPr>
              <a:t>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2"/>
        <p:cNvGrpSpPr/>
        <p:nvPr/>
      </p:nvGrpSpPr>
      <p:grpSpPr>
        <a:xfrm>
          <a:off x="0" y="0"/>
          <a:ext cx="0" cy="0"/>
          <a:chOff x="0" y="0"/>
          <a:chExt cx="0" cy="0"/>
        </a:xfrm>
      </p:grpSpPr>
      <p:grpSp>
        <p:nvGrpSpPr>
          <p:cNvPr id="173" name="Google Shape;173;p3"/>
          <p:cNvGrpSpPr/>
          <p:nvPr/>
        </p:nvGrpSpPr>
        <p:grpSpPr>
          <a:xfrm>
            <a:off x="3250096" y="1013097"/>
            <a:ext cx="5691806" cy="3523499"/>
            <a:chOff x="2564296" y="3281"/>
            <a:chExt cx="5691806" cy="3523499"/>
          </a:xfrm>
        </p:grpSpPr>
        <p:sp>
          <p:nvSpPr>
            <p:cNvPr id="174" name="Google Shape;174;p3"/>
            <p:cNvSpPr/>
            <p:nvPr/>
          </p:nvSpPr>
          <p:spPr>
            <a:xfrm>
              <a:off x="2564296" y="3281"/>
              <a:ext cx="2710383" cy="1626230"/>
            </a:xfrm>
            <a:prstGeom prst="rect">
              <a:avLst/>
            </a:prstGeom>
            <a:solidFill>
              <a:srgbClr val="C9262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txBox="1"/>
            <p:nvPr/>
          </p:nvSpPr>
          <p:spPr>
            <a:xfrm>
              <a:off x="2699817" y="3281"/>
              <a:ext cx="2710383" cy="1626230"/>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entury Gothic"/>
                <a:buNone/>
              </a:pPr>
              <a:r>
                <a:rPr lang="en-IE" sz="2500" b="0" i="0" u="sng" strike="noStrike" cap="none">
                  <a:solidFill>
                    <a:schemeClr val="lt1"/>
                  </a:solidFill>
                  <a:latin typeface="Century Gothic"/>
                  <a:ea typeface="Century Gothic"/>
                  <a:cs typeface="Century Gothic"/>
                  <a:sym typeface="Century Gothic"/>
                </a:rPr>
                <a:t>Course Objectives</a:t>
              </a:r>
              <a:endParaRPr sz="2500" b="0" i="0" u="none" strike="noStrike" cap="none">
                <a:solidFill>
                  <a:schemeClr val="lt1"/>
                </a:solidFill>
                <a:latin typeface="Century Gothic"/>
                <a:ea typeface="Century Gothic"/>
                <a:cs typeface="Century Gothic"/>
                <a:sym typeface="Century Gothic"/>
              </a:endParaRPr>
            </a:p>
          </p:txBody>
        </p:sp>
        <p:sp>
          <p:nvSpPr>
            <p:cNvPr id="178" name="Google Shape;178;p3"/>
            <p:cNvSpPr/>
            <p:nvPr/>
          </p:nvSpPr>
          <p:spPr>
            <a:xfrm>
              <a:off x="5545547" y="3281"/>
              <a:ext cx="2710383" cy="1626230"/>
            </a:xfrm>
            <a:prstGeom prst="rect">
              <a:avLst/>
            </a:prstGeom>
            <a:solidFill>
              <a:srgbClr val="DE5956"/>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txBox="1"/>
            <p:nvPr/>
          </p:nvSpPr>
          <p:spPr>
            <a:xfrm>
              <a:off x="5274679" y="3281"/>
              <a:ext cx="2710383" cy="1626230"/>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entury Gothic"/>
                <a:buNone/>
              </a:pPr>
              <a:r>
                <a:rPr lang="en-IE" sz="2500" b="0" i="0" u="none" strike="noStrike" cap="none" dirty="0">
                  <a:solidFill>
                    <a:schemeClr val="lt1"/>
                  </a:solidFill>
                  <a:latin typeface="Century Gothic"/>
                  <a:ea typeface="Century Gothic"/>
                  <a:cs typeface="Century Gothic"/>
                  <a:sym typeface="Century Gothic"/>
                </a:rPr>
                <a:t>Writing Craft</a:t>
              </a:r>
              <a:endParaRPr sz="2500" b="0" i="0" u="none" strike="noStrike" cap="none" dirty="0">
                <a:solidFill>
                  <a:schemeClr val="lt1"/>
                </a:solidFill>
                <a:latin typeface="Century Gothic"/>
                <a:ea typeface="Century Gothic"/>
                <a:cs typeface="Century Gothic"/>
                <a:sym typeface="Century Gothic"/>
              </a:endParaRPr>
            </a:p>
          </p:txBody>
        </p:sp>
        <p:sp>
          <p:nvSpPr>
            <p:cNvPr id="180" name="Google Shape;180;p3"/>
            <p:cNvSpPr/>
            <p:nvPr/>
          </p:nvSpPr>
          <p:spPr>
            <a:xfrm>
              <a:off x="2564297" y="1900550"/>
              <a:ext cx="2710383" cy="1626230"/>
            </a:xfrm>
            <a:prstGeom prst="rect">
              <a:avLst/>
            </a:prstGeom>
            <a:solidFill>
              <a:srgbClr val="E37876"/>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txBox="1"/>
            <p:nvPr/>
          </p:nvSpPr>
          <p:spPr>
            <a:xfrm>
              <a:off x="2564297" y="1900550"/>
              <a:ext cx="2710383" cy="1626230"/>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entury Gothic"/>
                <a:buNone/>
              </a:pPr>
              <a:r>
                <a:rPr lang="en-IE" sz="2500" b="0" i="0" u="none" strike="noStrike" cap="none">
                  <a:solidFill>
                    <a:schemeClr val="lt1"/>
                  </a:solidFill>
                  <a:latin typeface="Century Gothic"/>
                  <a:ea typeface="Century Gothic"/>
                  <a:cs typeface="Century Gothic"/>
                  <a:sym typeface="Century Gothic"/>
                </a:rPr>
                <a:t>Critique</a:t>
              </a:r>
              <a:endParaRPr sz="2500" b="0" i="0" u="none" strike="noStrike" cap="none">
                <a:solidFill>
                  <a:schemeClr val="lt1"/>
                </a:solidFill>
                <a:latin typeface="Century Gothic"/>
                <a:ea typeface="Century Gothic"/>
                <a:cs typeface="Century Gothic"/>
                <a:sym typeface="Century Gothic"/>
              </a:endParaRPr>
            </a:p>
          </p:txBody>
        </p:sp>
        <p:sp>
          <p:nvSpPr>
            <p:cNvPr id="182" name="Google Shape;182;p3"/>
            <p:cNvSpPr/>
            <p:nvPr/>
          </p:nvSpPr>
          <p:spPr>
            <a:xfrm>
              <a:off x="5545719" y="1900550"/>
              <a:ext cx="2710383" cy="1626230"/>
            </a:xfrm>
            <a:prstGeom prst="rect">
              <a:avLst/>
            </a:prstGeom>
            <a:solidFill>
              <a:srgbClr val="E89796"/>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txBox="1"/>
            <p:nvPr/>
          </p:nvSpPr>
          <p:spPr>
            <a:xfrm>
              <a:off x="5545719" y="1900550"/>
              <a:ext cx="2710383" cy="1626230"/>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entury Gothic"/>
                <a:buNone/>
              </a:pPr>
              <a:r>
                <a:rPr lang="en-IE" sz="2500" b="0" i="0" u="none" strike="noStrike" cap="none">
                  <a:solidFill>
                    <a:schemeClr val="lt1"/>
                  </a:solidFill>
                  <a:latin typeface="Century Gothic"/>
                  <a:ea typeface="Century Gothic"/>
                  <a:cs typeface="Century Gothic"/>
                  <a:sym typeface="Century Gothic"/>
                </a:rPr>
                <a:t>Develop writing practice for a hobby or a career</a:t>
              </a:r>
              <a:endParaRPr sz="250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5"/>
          <p:cNvSpPr txBox="1">
            <a:spLocks noGrp="1"/>
          </p:cNvSpPr>
          <p:nvPr>
            <p:ph type="title"/>
          </p:nvPr>
        </p:nvSpPr>
        <p:spPr>
          <a:xfrm>
            <a:off x="685800" y="639315"/>
            <a:ext cx="8610600" cy="12930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entury Gothic"/>
              <a:buNone/>
            </a:pPr>
            <a:r>
              <a:rPr lang="en-IE"/>
              <a:t>READING</a:t>
            </a:r>
            <a:endParaRPr/>
          </a:p>
        </p:txBody>
      </p:sp>
      <p:sp>
        <p:nvSpPr>
          <p:cNvPr id="209" name="Google Shape;209;p5"/>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Reading as a creative writer</a:t>
            </a:r>
            <a:endParaRPr/>
          </a:p>
          <a:p>
            <a:pPr marL="228600" lvl="0" indent="-228600" algn="l" rtl="0">
              <a:lnSpc>
                <a:spcPct val="90000"/>
              </a:lnSpc>
              <a:spcBef>
                <a:spcPts val="1000"/>
              </a:spcBef>
              <a:spcAft>
                <a:spcPts val="0"/>
              </a:spcAft>
              <a:buClr>
                <a:schemeClr val="lt1"/>
              </a:buClr>
              <a:buSzPts val="2200"/>
              <a:buChar char="•"/>
            </a:pPr>
            <a:r>
              <a:rPr lang="en-IE"/>
              <a:t>Range of texts</a:t>
            </a:r>
            <a:endParaRPr/>
          </a:p>
          <a:p>
            <a:pPr marL="228600" lvl="0" indent="-228600" algn="l" rtl="0">
              <a:lnSpc>
                <a:spcPct val="90000"/>
              </a:lnSpc>
              <a:spcBef>
                <a:spcPts val="1000"/>
              </a:spcBef>
              <a:spcAft>
                <a:spcPts val="0"/>
              </a:spcAft>
              <a:buClr>
                <a:schemeClr val="lt1"/>
              </a:buClr>
              <a:buSzPts val="2200"/>
              <a:buChar char="•"/>
            </a:pPr>
            <a:r>
              <a:rPr lang="en-IE"/>
              <a:t>Reading practice</a:t>
            </a:r>
            <a:endParaRPr/>
          </a:p>
          <a:p>
            <a:pPr marL="228600" lvl="0" indent="-228600" algn="l" rtl="0">
              <a:lnSpc>
                <a:spcPct val="90000"/>
              </a:lnSpc>
              <a:spcBef>
                <a:spcPts val="1000"/>
              </a:spcBef>
              <a:spcAft>
                <a:spcPts val="0"/>
              </a:spcAft>
              <a:buClr>
                <a:schemeClr val="lt1"/>
              </a:buClr>
              <a:buSzPts val="2200"/>
              <a:buChar char="•"/>
            </a:pPr>
            <a:r>
              <a:rPr lang="en-IE"/>
              <a:t>Re-reading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6"/>
          <p:cNvSpPr txBox="1">
            <a:spLocks noGrp="1"/>
          </p:cNvSpPr>
          <p:nvPr>
            <p:ph type="body" idx="1"/>
          </p:nvPr>
        </p:nvSpPr>
        <p:spPr>
          <a:xfrm>
            <a:off x="631065" y="1004552"/>
            <a:ext cx="10875135" cy="521413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u="sng" dirty="0"/>
              <a:t>Texts for discussion</a:t>
            </a:r>
            <a:endParaRPr dirty="0"/>
          </a:p>
          <a:p>
            <a:pPr marL="228600" lvl="0" indent="-88900" algn="l" rtl="0">
              <a:lnSpc>
                <a:spcPct val="90000"/>
              </a:lnSpc>
              <a:spcBef>
                <a:spcPts val="1000"/>
              </a:spcBef>
              <a:spcAft>
                <a:spcPts val="0"/>
              </a:spcAft>
              <a:buClr>
                <a:schemeClr val="lt1"/>
              </a:buClr>
              <a:buSzPts val="2200"/>
              <a:buNone/>
            </a:pPr>
            <a:endParaRPr dirty="0"/>
          </a:p>
          <a:p>
            <a:pPr marL="228600" lvl="0" indent="-228600" algn="l" rtl="0">
              <a:lnSpc>
                <a:spcPct val="90000"/>
              </a:lnSpc>
              <a:spcBef>
                <a:spcPts val="1000"/>
              </a:spcBef>
              <a:spcAft>
                <a:spcPts val="0"/>
              </a:spcAft>
              <a:buClr>
                <a:schemeClr val="lt1"/>
              </a:buClr>
              <a:buSzPts val="2200"/>
              <a:buChar char="•"/>
            </a:pPr>
            <a:r>
              <a:rPr lang="en-IE" dirty="0"/>
              <a:t>Readings and links have been/will be supplied. </a:t>
            </a:r>
          </a:p>
          <a:p>
            <a:pPr marL="228600" lvl="0" indent="-228600" algn="l" rtl="0">
              <a:lnSpc>
                <a:spcPct val="90000"/>
              </a:lnSpc>
              <a:spcBef>
                <a:spcPts val="1000"/>
              </a:spcBef>
              <a:spcAft>
                <a:spcPts val="0"/>
              </a:spcAft>
              <a:buClr>
                <a:schemeClr val="lt1"/>
              </a:buClr>
              <a:buSzPts val="2200"/>
              <a:buChar char="•"/>
            </a:pPr>
            <a:r>
              <a:rPr lang="en-IE" u="sng" dirty="0"/>
              <a:t>List</a:t>
            </a:r>
            <a:endParaRPr dirty="0"/>
          </a:p>
          <a:p>
            <a:pPr marL="228600" lvl="0" indent="-228600" algn="l" rtl="0">
              <a:lnSpc>
                <a:spcPct val="90000"/>
              </a:lnSpc>
              <a:spcBef>
                <a:spcPts val="1000"/>
              </a:spcBef>
              <a:spcAft>
                <a:spcPts val="0"/>
              </a:spcAft>
              <a:buClr>
                <a:schemeClr val="lt1"/>
              </a:buClr>
              <a:buSzPts val="2200"/>
              <a:buChar char="•"/>
            </a:pPr>
            <a:r>
              <a:rPr lang="en-IE" dirty="0"/>
              <a:t>Blake, William. </a:t>
            </a:r>
            <a:r>
              <a:rPr lang="en-IE" i="1" dirty="0"/>
              <a:t>Blake’s Poetry and Designs.</a:t>
            </a:r>
            <a:r>
              <a:rPr lang="en-IE" dirty="0"/>
              <a:t> </a:t>
            </a:r>
            <a:r>
              <a:rPr lang="en-IE" dirty="0" err="1"/>
              <a:t>WW.Norton</a:t>
            </a:r>
            <a:r>
              <a:rPr lang="en-IE" dirty="0"/>
              <a:t>, 2008.</a:t>
            </a:r>
          </a:p>
          <a:p>
            <a:pPr marL="228600" lvl="0" indent="-228600" algn="l" rtl="0">
              <a:lnSpc>
                <a:spcPct val="90000"/>
              </a:lnSpc>
              <a:spcBef>
                <a:spcPts val="1000"/>
              </a:spcBef>
              <a:spcAft>
                <a:spcPts val="0"/>
              </a:spcAft>
              <a:buClr>
                <a:schemeClr val="lt1"/>
              </a:buClr>
              <a:buSzPts val="2200"/>
              <a:buChar char="•"/>
            </a:pPr>
            <a:r>
              <a:rPr lang="en-IE" dirty="0">
                <a:solidFill>
                  <a:schemeClr val="bg1"/>
                </a:solidFill>
              </a:rPr>
              <a:t>Levy, Deborah. ‘Roma’. </a:t>
            </a:r>
            <a:r>
              <a:rPr lang="en-IE" i="1" dirty="0" err="1">
                <a:solidFill>
                  <a:schemeClr val="bg1"/>
                </a:solidFill>
              </a:rPr>
              <a:t>Granta</a:t>
            </a:r>
            <a:r>
              <a:rPr lang="en-IE" dirty="0">
                <a:solidFill>
                  <a:schemeClr val="bg1"/>
                </a:solidFill>
              </a:rPr>
              <a:t>, 3 May 2017, Online. </a:t>
            </a:r>
          </a:p>
          <a:p>
            <a:pPr marL="228600" lvl="0" indent="-228600">
              <a:buSzPts val="2200"/>
            </a:pPr>
            <a:r>
              <a:rPr lang="en-IE" dirty="0">
                <a:solidFill>
                  <a:schemeClr val="bg1"/>
                </a:solidFill>
              </a:rPr>
              <a:t>https://</a:t>
            </a:r>
            <a:r>
              <a:rPr lang="en-IE" dirty="0" err="1">
                <a:solidFill>
                  <a:schemeClr val="bg1"/>
                </a:solidFill>
              </a:rPr>
              <a:t>granta.com</a:t>
            </a:r>
            <a:r>
              <a:rPr lang="en-IE" dirty="0">
                <a:solidFill>
                  <a:schemeClr val="bg1"/>
                </a:solidFill>
              </a:rPr>
              <a:t>/</a:t>
            </a:r>
            <a:r>
              <a:rPr lang="en-IE" dirty="0" err="1">
                <a:solidFill>
                  <a:schemeClr val="bg1"/>
                </a:solidFill>
              </a:rPr>
              <a:t>roma</a:t>
            </a:r>
            <a:r>
              <a:rPr lang="en-IE" dirty="0">
                <a:solidFill>
                  <a:schemeClr val="bg1"/>
                </a:solidFill>
              </a:rPr>
              <a:t>-</a:t>
            </a:r>
            <a:r>
              <a:rPr lang="en-IE" dirty="0" err="1">
                <a:solidFill>
                  <a:schemeClr val="bg1"/>
                </a:solidFill>
              </a:rPr>
              <a:t>deborah</a:t>
            </a:r>
            <a:r>
              <a:rPr lang="en-IE" dirty="0">
                <a:solidFill>
                  <a:schemeClr val="bg1"/>
                </a:solidFill>
              </a:rPr>
              <a:t>-levy/</a:t>
            </a:r>
          </a:p>
          <a:p>
            <a:pPr marL="0" lvl="0" indent="0" algn="l" rtl="0">
              <a:lnSpc>
                <a:spcPct val="90000"/>
              </a:lnSpc>
              <a:spcBef>
                <a:spcPts val="1000"/>
              </a:spcBef>
              <a:spcAft>
                <a:spcPts val="0"/>
              </a:spcAft>
              <a:buClr>
                <a:schemeClr val="lt1"/>
              </a:buClr>
              <a:buSzPts val="2200"/>
              <a:buNone/>
            </a:pPr>
            <a:endParaRPr lang="en-IE" dirty="0"/>
          </a:p>
          <a:p>
            <a:pPr marL="0" lvl="0" indent="0" algn="l" rtl="0">
              <a:lnSpc>
                <a:spcPct val="90000"/>
              </a:lnSpc>
              <a:spcBef>
                <a:spcPts val="1000"/>
              </a:spcBef>
              <a:spcAft>
                <a:spcPts val="0"/>
              </a:spcAft>
              <a:buClr>
                <a:schemeClr val="lt1"/>
              </a:buClr>
              <a:buSzPts val="2200"/>
              <a:buNone/>
            </a:pPr>
            <a:endParaRPr lang="en-IE" dirty="0"/>
          </a:p>
          <a:p>
            <a:pPr marL="0" lvl="0" indent="0" algn="l" rtl="0">
              <a:lnSpc>
                <a:spcPct val="90000"/>
              </a:lnSpc>
              <a:spcBef>
                <a:spcPts val="1000"/>
              </a:spcBef>
              <a:spcAft>
                <a:spcPts val="0"/>
              </a:spcAft>
              <a:buClr>
                <a:schemeClr val="lt1"/>
              </a:buClr>
              <a:buSzPts val="2200"/>
              <a:buNone/>
            </a:pPr>
            <a:endParaRPr dirty="0"/>
          </a:p>
          <a:p>
            <a:pPr marL="0" lvl="0" indent="0" algn="l" rtl="0">
              <a:lnSpc>
                <a:spcPct val="90000"/>
              </a:lnSpc>
              <a:spcBef>
                <a:spcPts val="1000"/>
              </a:spcBef>
              <a:spcAft>
                <a:spcPts val="0"/>
              </a:spcAft>
              <a:buClr>
                <a:schemeClr val="lt1"/>
              </a:buClr>
              <a:buSzPts val="2200"/>
              <a:buNone/>
            </a:pPr>
            <a:endParaRPr dirty="0"/>
          </a:p>
          <a:p>
            <a:pPr marL="228600" lvl="0" indent="-88900" algn="l" rtl="0">
              <a:lnSpc>
                <a:spcPct val="90000"/>
              </a:lnSpc>
              <a:spcBef>
                <a:spcPts val="1000"/>
              </a:spcBef>
              <a:spcAft>
                <a:spcPts val="0"/>
              </a:spcAft>
              <a:buClr>
                <a:schemeClr val="lt1"/>
              </a:buClr>
              <a:buSzPts val="22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9"/>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a:t>INTRODUCTIONS</a:t>
            </a:r>
            <a:endParaRPr/>
          </a:p>
        </p:txBody>
      </p:sp>
      <p:pic>
        <p:nvPicPr>
          <p:cNvPr id="259" name="Google Shape;259;p9"/>
          <p:cNvPicPr preferRelativeResize="0"/>
          <p:nvPr/>
        </p:nvPicPr>
        <p:blipFill rotWithShape="1">
          <a:blip r:embed="rId3">
            <a:alphaModFix/>
          </a:blip>
          <a:srcRect/>
          <a:stretch/>
        </p:blipFill>
        <p:spPr>
          <a:xfrm>
            <a:off x="4548187" y="2690812"/>
            <a:ext cx="6500814" cy="31003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83"/>
        <p:cNvGrpSpPr/>
        <p:nvPr/>
      </p:nvGrpSpPr>
      <p:grpSpPr>
        <a:xfrm>
          <a:off x="0" y="0"/>
          <a:ext cx="0" cy="0"/>
          <a:chOff x="0" y="0"/>
          <a:chExt cx="0" cy="0"/>
        </a:xfrm>
      </p:grpSpPr>
      <p:grpSp>
        <p:nvGrpSpPr>
          <p:cNvPr id="284" name="Google Shape;284;p13"/>
          <p:cNvGrpSpPr/>
          <p:nvPr/>
        </p:nvGrpSpPr>
        <p:grpSpPr>
          <a:xfrm>
            <a:off x="3802016" y="1161791"/>
            <a:ext cx="4746557" cy="4786961"/>
            <a:chOff x="3014226" y="-58713"/>
            <a:chExt cx="4746557" cy="4786961"/>
          </a:xfrm>
        </p:grpSpPr>
        <p:sp>
          <p:nvSpPr>
            <p:cNvPr id="285" name="Google Shape;285;p13"/>
            <p:cNvSpPr/>
            <p:nvPr/>
          </p:nvSpPr>
          <p:spPr>
            <a:xfrm>
              <a:off x="3408579" y="335346"/>
              <a:ext cx="4011301" cy="4011301"/>
            </a:xfrm>
            <a:prstGeom prst="pie">
              <a:avLst>
                <a:gd name="adj1" fmla="val 16200000"/>
                <a:gd name="adj2" fmla="val 20520000"/>
              </a:avLst>
            </a:prstGeom>
            <a:solidFill>
              <a:schemeClr val="lt1"/>
            </a:solidFill>
            <a:ln w="19050" cap="flat" cmpd="sng">
              <a:solidFill>
                <a:srgbClr val="73A8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3"/>
            <p:cNvSpPr txBox="1"/>
            <p:nvPr/>
          </p:nvSpPr>
          <p:spPr>
            <a:xfrm>
              <a:off x="5501185" y="773096"/>
              <a:ext cx="1289400" cy="10962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n-IE" sz="1200" i="1">
                  <a:solidFill>
                    <a:schemeClr val="dk1"/>
                  </a:solidFill>
                  <a:latin typeface="Century Gothic"/>
                  <a:ea typeface="Century Gothic"/>
                  <a:cs typeface="Century Gothic"/>
                  <a:sym typeface="Century Gothic"/>
                </a:rPr>
                <a:t>Poetry the basics </a:t>
              </a:r>
              <a:endParaRPr sz="1200" i="1">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lt1"/>
                </a:buClr>
                <a:buSzPts val="1200"/>
                <a:buFont typeface="Century Gothic"/>
                <a:buNone/>
              </a:pPr>
              <a:r>
                <a:rPr lang="en-IE" sz="1200">
                  <a:solidFill>
                    <a:schemeClr val="dk1"/>
                  </a:solidFill>
                  <a:latin typeface="Century Gothic"/>
                  <a:ea typeface="Century Gothic"/>
                  <a:cs typeface="Century Gothic"/>
                  <a:sym typeface="Century Gothic"/>
                </a:rPr>
                <a:t>Routledge, 2004</a:t>
              </a:r>
              <a:endParaRPr sz="120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lt1"/>
                </a:buClr>
                <a:buSzPts val="1200"/>
                <a:buFont typeface="Century Gothic"/>
                <a:buNone/>
              </a:pPr>
              <a:r>
                <a:rPr lang="en-IE" sz="1200">
                  <a:solidFill>
                    <a:schemeClr val="dk1"/>
                  </a:solidFill>
                  <a:latin typeface="Century Gothic"/>
                  <a:ea typeface="Century Gothic"/>
                  <a:cs typeface="Century Gothic"/>
                  <a:sym typeface="Century Gothic"/>
                </a:rPr>
                <a:t>By Jeffrey Wainwright</a:t>
              </a:r>
              <a:endParaRPr sz="120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lt1"/>
                </a:buClr>
                <a:buSzPts val="1200"/>
                <a:buFont typeface="Century Gothic"/>
                <a:buNone/>
              </a:pPr>
              <a:endParaRPr>
                <a:solidFill>
                  <a:schemeClr val="dk1"/>
                </a:solidFill>
              </a:endParaRPr>
            </a:p>
            <a:p>
              <a:pPr marL="0" marR="0" lvl="0" indent="0" algn="ctr" rtl="0">
                <a:lnSpc>
                  <a:spcPct val="90000"/>
                </a:lnSpc>
                <a:spcBef>
                  <a:spcPts val="420"/>
                </a:spcBef>
                <a:spcAft>
                  <a:spcPts val="0"/>
                </a:spcAft>
                <a:buClr>
                  <a:schemeClr val="lt1"/>
                </a:buClr>
                <a:buSzPts val="1200"/>
                <a:buFont typeface="Century Gothic"/>
                <a:buNone/>
              </a:pPr>
              <a:r>
                <a:rPr lang="en-IE" sz="1200">
                  <a:solidFill>
                    <a:schemeClr val="lt1"/>
                  </a:solidFill>
                  <a:latin typeface="Century Gothic"/>
                  <a:ea typeface="Century Gothic"/>
                  <a:cs typeface="Century Gothic"/>
                  <a:sym typeface="Century Gothic"/>
                </a:rPr>
                <a:t>Wainwright</a:t>
              </a:r>
              <a:endParaRPr/>
            </a:p>
          </p:txBody>
        </p:sp>
        <p:sp>
          <p:nvSpPr>
            <p:cNvPr id="287" name="Google Shape;287;p13"/>
            <p:cNvSpPr/>
            <p:nvPr/>
          </p:nvSpPr>
          <p:spPr>
            <a:xfrm>
              <a:off x="3444285" y="402562"/>
              <a:ext cx="4011301" cy="4011301"/>
            </a:xfrm>
            <a:prstGeom prst="pie">
              <a:avLst>
                <a:gd name="adj1" fmla="val 20520000"/>
                <a:gd name="adj2" fmla="val 3240000"/>
              </a:avLst>
            </a:prstGeom>
            <a:solidFill>
              <a:schemeClr val="lt1"/>
            </a:solidFill>
            <a:ln w="19050" cap="flat" cmpd="sng">
              <a:solidFill>
                <a:srgbClr val="73A8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3"/>
            <p:cNvSpPr txBox="1"/>
            <p:nvPr/>
          </p:nvSpPr>
          <p:spPr>
            <a:xfrm>
              <a:off x="6027754" y="2235345"/>
              <a:ext cx="1193839" cy="955071"/>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1000"/>
                <a:buFont typeface="Century Gothic"/>
                <a:buNone/>
              </a:pPr>
              <a:r>
                <a:rPr lang="en-IE" sz="1000">
                  <a:solidFill>
                    <a:schemeClr val="dk1"/>
                  </a:solidFill>
                  <a:latin typeface="Century Gothic"/>
                  <a:ea typeface="Century Gothic"/>
                  <a:cs typeface="Century Gothic"/>
                  <a:sym typeface="Century Gothic"/>
                </a:rPr>
                <a:t>The shape of the poem organize[s] language into a space for pause and […] attention’ (10)</a:t>
              </a:r>
              <a:endParaRPr>
                <a:solidFill>
                  <a:schemeClr val="dk1"/>
                </a:solidFill>
              </a:endParaRPr>
            </a:p>
          </p:txBody>
        </p:sp>
        <p:sp>
          <p:nvSpPr>
            <p:cNvPr id="289" name="Google Shape;289;p13"/>
            <p:cNvSpPr/>
            <p:nvPr/>
          </p:nvSpPr>
          <p:spPr>
            <a:xfrm>
              <a:off x="3353553" y="468462"/>
              <a:ext cx="4011301" cy="4011301"/>
            </a:xfrm>
            <a:prstGeom prst="pie">
              <a:avLst>
                <a:gd name="adj1" fmla="val 3240000"/>
                <a:gd name="adj2" fmla="val 7560000"/>
              </a:avLst>
            </a:prstGeom>
            <a:solidFill>
              <a:schemeClr val="lt1"/>
            </a:solidFill>
            <a:ln w="19050" cap="flat" cmpd="sng">
              <a:solidFill>
                <a:srgbClr val="73A8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3"/>
            <p:cNvSpPr txBox="1"/>
            <p:nvPr/>
          </p:nvSpPr>
          <p:spPr>
            <a:xfrm>
              <a:off x="4786161" y="3285924"/>
              <a:ext cx="1146086" cy="1050578"/>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n-IE" sz="1600">
                  <a:solidFill>
                    <a:schemeClr val="dk1"/>
                  </a:solidFill>
                  <a:latin typeface="Century Gothic"/>
                  <a:ea typeface="Century Gothic"/>
                  <a:cs typeface="Century Gothic"/>
                  <a:sym typeface="Century Gothic"/>
                </a:rPr>
                <a:t>Value of words in a poem</a:t>
              </a:r>
              <a:endParaRPr>
                <a:solidFill>
                  <a:schemeClr val="dk1"/>
                </a:solidFill>
              </a:endParaRPr>
            </a:p>
          </p:txBody>
        </p:sp>
        <p:sp>
          <p:nvSpPr>
            <p:cNvPr id="291" name="Google Shape;291;p13"/>
            <p:cNvSpPr/>
            <p:nvPr/>
          </p:nvSpPr>
          <p:spPr>
            <a:xfrm>
              <a:off x="3262821" y="402562"/>
              <a:ext cx="4011301" cy="4011301"/>
            </a:xfrm>
            <a:prstGeom prst="pie">
              <a:avLst>
                <a:gd name="adj1" fmla="val 7560000"/>
                <a:gd name="adj2" fmla="val 11880000"/>
              </a:avLst>
            </a:prstGeom>
            <a:solidFill>
              <a:schemeClr val="lt1"/>
            </a:solidFill>
            <a:ln w="19050" cap="flat" cmpd="sng">
              <a:solidFill>
                <a:srgbClr val="73A8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3"/>
            <p:cNvSpPr txBox="1"/>
            <p:nvPr/>
          </p:nvSpPr>
          <p:spPr>
            <a:xfrm>
              <a:off x="3496814" y="2235345"/>
              <a:ext cx="1193839" cy="955071"/>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1000"/>
                <a:buFont typeface="Century Gothic"/>
                <a:buNone/>
              </a:pPr>
              <a:r>
                <a:rPr lang="en-IE" sz="1000">
                  <a:solidFill>
                    <a:schemeClr val="dk1"/>
                  </a:solidFill>
                  <a:latin typeface="Century Gothic"/>
                  <a:ea typeface="Century Gothic"/>
                  <a:cs typeface="Century Gothic"/>
                  <a:sym typeface="Century Gothic"/>
                </a:rPr>
                <a:t>‘Because there is language, there is poetry’ `(1)</a:t>
              </a:r>
              <a:r>
                <a:rPr lang="en-IE" sz="1000">
                  <a:solidFill>
                    <a:schemeClr val="lt1"/>
                  </a:solidFill>
                  <a:latin typeface="Century Gothic"/>
                  <a:ea typeface="Century Gothic"/>
                  <a:cs typeface="Century Gothic"/>
                  <a:sym typeface="Century Gothic"/>
                </a:rPr>
                <a:t>e is language there is poetry’ (1)’Becasue</a:t>
              </a:r>
              <a:endParaRPr/>
            </a:p>
          </p:txBody>
        </p:sp>
        <p:sp>
          <p:nvSpPr>
            <p:cNvPr id="293" name="Google Shape;293;p13"/>
            <p:cNvSpPr/>
            <p:nvPr/>
          </p:nvSpPr>
          <p:spPr>
            <a:xfrm>
              <a:off x="3297204" y="295594"/>
              <a:ext cx="4011301" cy="4011301"/>
            </a:xfrm>
            <a:prstGeom prst="pie">
              <a:avLst>
                <a:gd name="adj1" fmla="val 11880000"/>
                <a:gd name="adj2" fmla="val 16200000"/>
              </a:avLst>
            </a:prstGeom>
            <a:solidFill>
              <a:schemeClr val="lt1"/>
            </a:solidFill>
            <a:ln w="19050" cap="flat" cmpd="sng">
              <a:solidFill>
                <a:srgbClr val="73A8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3"/>
            <p:cNvSpPr txBox="1"/>
            <p:nvPr/>
          </p:nvSpPr>
          <p:spPr>
            <a:xfrm>
              <a:off x="3926596" y="969875"/>
              <a:ext cx="1289346" cy="859564"/>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n-IE" sz="1600">
                  <a:solidFill>
                    <a:schemeClr val="lt1"/>
                  </a:solidFill>
                  <a:latin typeface="Century Gothic"/>
                  <a:ea typeface="Century Gothic"/>
                  <a:cs typeface="Century Gothic"/>
                  <a:sym typeface="Century Gothic"/>
                </a:rPr>
                <a:t>PppoPetry</a:t>
              </a:r>
              <a:endParaRPr/>
            </a:p>
          </p:txBody>
        </p:sp>
        <p:sp>
          <p:nvSpPr>
            <p:cNvPr id="295" name="Google Shape;295;p13"/>
            <p:cNvSpPr/>
            <p:nvPr/>
          </p:nvSpPr>
          <p:spPr>
            <a:xfrm>
              <a:off x="3252845" y="-58713"/>
              <a:ext cx="4507938" cy="4507938"/>
            </a:xfrm>
            <a:custGeom>
              <a:avLst/>
              <a:gdLst/>
              <a:ahLst/>
              <a:cxnLst/>
              <a:rect l="l" t="t" r="r" b="b"/>
              <a:pathLst>
                <a:path w="120000" h="120000" extrusionOk="0">
                  <a:moveTo>
                    <a:pt x="60005" y="4067"/>
                  </a:moveTo>
                  <a:lnTo>
                    <a:pt x="60005" y="4067"/>
                  </a:lnTo>
                  <a:cubicBezTo>
                    <a:pt x="82391" y="4070"/>
                    <a:pt x="102619" y="17419"/>
                    <a:pt x="111424" y="38000"/>
                  </a:cubicBezTo>
                  <a:lnTo>
                    <a:pt x="115280" y="36747"/>
                  </a:lnTo>
                  <a:lnTo>
                    <a:pt x="110293" y="43657"/>
                  </a:lnTo>
                  <a:lnTo>
                    <a:pt x="101740" y="41147"/>
                  </a:lnTo>
                  <a:lnTo>
                    <a:pt x="105594" y="39894"/>
                  </a:lnTo>
                  <a:lnTo>
                    <a:pt x="105594" y="39894"/>
                  </a:lnTo>
                  <a:cubicBezTo>
                    <a:pt x="97628" y="21829"/>
                    <a:pt x="79748" y="10171"/>
                    <a:pt x="60005" y="10169"/>
                  </a:cubicBezTo>
                  <a:close/>
                </a:path>
              </a:pathLst>
            </a:custGeom>
            <a:solidFill>
              <a:srgbClr val="BFD9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3"/>
            <p:cNvSpPr/>
            <p:nvPr/>
          </p:nvSpPr>
          <p:spPr>
            <a:xfrm>
              <a:off x="3196244" y="154208"/>
              <a:ext cx="4507938" cy="4507938"/>
            </a:xfrm>
            <a:custGeom>
              <a:avLst/>
              <a:gdLst/>
              <a:ahLst/>
              <a:cxnLst/>
              <a:rect l="l" t="t" r="r" b="b"/>
              <a:pathLst>
                <a:path w="120000" h="120000" extrusionOk="0">
                  <a:moveTo>
                    <a:pt x="113195" y="42715"/>
                  </a:moveTo>
                  <a:cubicBezTo>
                    <a:pt x="120114" y="64009"/>
                    <a:pt x="113668" y="87378"/>
                    <a:pt x="96810" y="102113"/>
                  </a:cubicBezTo>
                  <a:lnTo>
                    <a:pt x="99192" y="105393"/>
                  </a:lnTo>
                  <a:lnTo>
                    <a:pt x="91080" y="102785"/>
                  </a:lnTo>
                  <a:lnTo>
                    <a:pt x="90825" y="93875"/>
                  </a:lnTo>
                  <a:lnTo>
                    <a:pt x="93207" y="97154"/>
                  </a:lnTo>
                  <a:lnTo>
                    <a:pt x="93207" y="97154"/>
                  </a:lnTo>
                  <a:cubicBezTo>
                    <a:pt x="107930" y="83994"/>
                    <a:pt x="113494" y="63382"/>
                    <a:pt x="107392" y="44601"/>
                  </a:cubicBezTo>
                  <a:close/>
                </a:path>
              </a:pathLst>
            </a:custGeom>
            <a:solidFill>
              <a:srgbClr val="BFD9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3"/>
            <p:cNvSpPr/>
            <p:nvPr/>
          </p:nvSpPr>
          <p:spPr>
            <a:xfrm>
              <a:off x="3105235" y="220310"/>
              <a:ext cx="4507938" cy="4507938"/>
            </a:xfrm>
            <a:custGeom>
              <a:avLst/>
              <a:gdLst/>
              <a:ahLst/>
              <a:cxnLst/>
              <a:rect l="l" t="t" r="r" b="b"/>
              <a:pathLst>
                <a:path w="120000" h="120000" extrusionOk="0">
                  <a:moveTo>
                    <a:pt x="92880" y="105248"/>
                  </a:moveTo>
                  <a:cubicBezTo>
                    <a:pt x="74766" y="118411"/>
                    <a:pt x="50547" y="119502"/>
                    <a:pt x="31322" y="108021"/>
                  </a:cubicBezTo>
                  <a:lnTo>
                    <a:pt x="28939" y="111301"/>
                  </a:lnTo>
                  <a:lnTo>
                    <a:pt x="28913" y="102779"/>
                  </a:lnTo>
                  <a:lnTo>
                    <a:pt x="37308" y="99784"/>
                  </a:lnTo>
                  <a:lnTo>
                    <a:pt x="34926" y="103063"/>
                  </a:lnTo>
                  <a:lnTo>
                    <a:pt x="34926" y="103063"/>
                  </a:lnTo>
                  <a:cubicBezTo>
                    <a:pt x="51992" y="113000"/>
                    <a:pt x="73317" y="111921"/>
                    <a:pt x="89293" y="100311"/>
                  </a:cubicBezTo>
                  <a:close/>
                </a:path>
              </a:pathLst>
            </a:custGeom>
            <a:solidFill>
              <a:srgbClr val="BFD9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3"/>
            <p:cNvSpPr/>
            <p:nvPr/>
          </p:nvSpPr>
          <p:spPr>
            <a:xfrm>
              <a:off x="3014226" y="154208"/>
              <a:ext cx="4507938" cy="4507938"/>
            </a:xfrm>
            <a:custGeom>
              <a:avLst/>
              <a:gdLst/>
              <a:ahLst/>
              <a:cxnLst/>
              <a:rect l="l" t="t" r="r" b="b"/>
              <a:pathLst>
                <a:path w="120000" h="120000" extrusionOk="0">
                  <a:moveTo>
                    <a:pt x="27127" y="105253"/>
                  </a:moveTo>
                  <a:cubicBezTo>
                    <a:pt x="9012" y="92094"/>
                    <a:pt x="490" y="69400"/>
                    <a:pt x="5466" y="47570"/>
                  </a:cubicBezTo>
                  <a:lnTo>
                    <a:pt x="1610" y="46317"/>
                  </a:lnTo>
                  <a:lnTo>
                    <a:pt x="9707" y="43658"/>
                  </a:lnTo>
                  <a:lnTo>
                    <a:pt x="15150" y="50716"/>
                  </a:lnTo>
                  <a:lnTo>
                    <a:pt x="11296" y="49464"/>
                  </a:lnTo>
                  <a:lnTo>
                    <a:pt x="11296" y="49464"/>
                  </a:lnTo>
                  <a:cubicBezTo>
                    <a:pt x="7121" y="68765"/>
                    <a:pt x="14737" y="88710"/>
                    <a:pt x="30714" y="100316"/>
                  </a:cubicBezTo>
                  <a:close/>
                </a:path>
              </a:pathLst>
            </a:custGeom>
            <a:solidFill>
              <a:srgbClr val="BFD9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3"/>
            <p:cNvSpPr/>
            <p:nvPr/>
          </p:nvSpPr>
          <p:spPr>
            <a:xfrm>
              <a:off x="3049074" y="47276"/>
              <a:ext cx="4507938" cy="4507938"/>
            </a:xfrm>
            <a:custGeom>
              <a:avLst/>
              <a:gdLst/>
              <a:ahLst/>
              <a:cxnLst/>
              <a:rect l="l" t="t" r="r" b="b"/>
              <a:pathLst>
                <a:path w="120000" h="120000" extrusionOk="0">
                  <a:moveTo>
                    <a:pt x="6805" y="42714"/>
                  </a:moveTo>
                  <a:cubicBezTo>
                    <a:pt x="13724" y="21424"/>
                    <a:pt x="32669" y="6310"/>
                    <a:pt x="54964" y="4295"/>
                  </a:cubicBezTo>
                  <a:lnTo>
                    <a:pt x="54964" y="240"/>
                  </a:lnTo>
                  <a:lnTo>
                    <a:pt x="59995" y="7118"/>
                  </a:lnTo>
                  <a:lnTo>
                    <a:pt x="54965" y="14477"/>
                  </a:lnTo>
                  <a:lnTo>
                    <a:pt x="54965" y="10424"/>
                  </a:lnTo>
                  <a:lnTo>
                    <a:pt x="54965" y="10424"/>
                  </a:lnTo>
                  <a:cubicBezTo>
                    <a:pt x="35322" y="12419"/>
                    <a:pt x="18710" y="25823"/>
                    <a:pt x="12609" y="44600"/>
                  </a:cubicBezTo>
                  <a:close/>
                </a:path>
              </a:pathLst>
            </a:custGeom>
            <a:solidFill>
              <a:srgbClr val="BFD9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 name="Google Shape;300;p13"/>
          <p:cNvSpPr txBox="1"/>
          <p:nvPr/>
        </p:nvSpPr>
        <p:spPr>
          <a:xfrm>
            <a:off x="4837825" y="2286000"/>
            <a:ext cx="992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IE">
                <a:latin typeface="Century Gothic"/>
                <a:ea typeface="Century Gothic"/>
                <a:cs typeface="Century Gothic"/>
                <a:sym typeface="Century Gothic"/>
              </a:rPr>
              <a:t>Poetry</a:t>
            </a:r>
            <a:endParaRPr>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04"/>
        <p:cNvGrpSpPr/>
        <p:nvPr/>
      </p:nvGrpSpPr>
      <p:grpSpPr>
        <a:xfrm>
          <a:off x="0" y="0"/>
          <a:ext cx="0" cy="0"/>
          <a:chOff x="0" y="0"/>
          <a:chExt cx="0" cy="0"/>
        </a:xfrm>
      </p:grpSpPr>
      <p:sp>
        <p:nvSpPr>
          <p:cNvPr id="305" name="Google Shape;305;p14"/>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306" name="Google Shape;306;p14" descr="A picture containing indoor, sitting&#10;&#10;Description generated with high confidence"/>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307" name="Google Shape;307;p14"/>
          <p:cNvSpPr/>
          <p:nvPr/>
        </p:nvSpPr>
        <p:spPr>
          <a:xfrm>
            <a:off x="8098475" y="1075591"/>
            <a:ext cx="3303482" cy="5148371"/>
          </a:xfrm>
          <a:prstGeom prst="roundRect">
            <a:avLst>
              <a:gd name="adj" fmla="val 3468"/>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308" name="Google Shape;308;p14" descr="A picture containing book, indoor, shelf&#10;&#10;Description generated with very high confidence"/>
          <p:cNvPicPr preferRelativeResize="0"/>
          <p:nvPr/>
        </p:nvPicPr>
        <p:blipFill rotWithShape="1">
          <a:blip r:embed="rId4">
            <a:alphaModFix/>
          </a:blip>
          <a:srcRect l="22862" r="8127" b="-2"/>
          <a:stretch/>
        </p:blipFill>
        <p:spPr>
          <a:xfrm>
            <a:off x="8422081" y="1381279"/>
            <a:ext cx="2656271" cy="2175579"/>
          </a:xfrm>
          <a:custGeom>
            <a:avLst/>
            <a:gdLst/>
            <a:ahLst/>
            <a:cxnLst/>
            <a:rect l="l" t="t" r="r" b="b"/>
            <a:pathLst>
              <a:path w="3023405" h="2220471" extrusionOk="0">
                <a:moveTo>
                  <a:pt x="123891" y="0"/>
                </a:moveTo>
                <a:lnTo>
                  <a:pt x="2899513" y="0"/>
                </a:lnTo>
                <a:lnTo>
                  <a:pt x="2947731" y="9735"/>
                </a:lnTo>
                <a:cubicBezTo>
                  <a:pt x="2992202" y="28544"/>
                  <a:pt x="3023405" y="72578"/>
                  <a:pt x="3023405" y="123900"/>
                </a:cubicBezTo>
                <a:lnTo>
                  <a:pt x="3023405" y="2220471"/>
                </a:lnTo>
                <a:lnTo>
                  <a:pt x="0" y="2220471"/>
                </a:lnTo>
                <a:lnTo>
                  <a:pt x="0" y="123895"/>
                </a:lnTo>
                <a:lnTo>
                  <a:pt x="9736" y="75672"/>
                </a:lnTo>
                <a:cubicBezTo>
                  <a:pt x="22276" y="46025"/>
                  <a:pt x="46026" y="22275"/>
                  <a:pt x="75673" y="9735"/>
                </a:cubicBezTo>
                <a:close/>
              </a:path>
            </a:pathLst>
          </a:custGeom>
          <a:noFill/>
          <a:ln>
            <a:noFill/>
          </a:ln>
        </p:spPr>
      </p:pic>
      <p:pic>
        <p:nvPicPr>
          <p:cNvPr id="309" name="Google Shape;309;p14" descr="A close up of a document&#10;&#10;Description generated with high confidence"/>
          <p:cNvPicPr preferRelativeResize="0"/>
          <p:nvPr/>
        </p:nvPicPr>
        <p:blipFill rotWithShape="1">
          <a:blip r:embed="rId5">
            <a:alphaModFix/>
          </a:blip>
          <a:srcRect l="18854" r="-3" b="-3"/>
          <a:stretch/>
        </p:blipFill>
        <p:spPr>
          <a:xfrm>
            <a:off x="8422081" y="3714472"/>
            <a:ext cx="2656270" cy="2178313"/>
          </a:xfrm>
          <a:custGeom>
            <a:avLst/>
            <a:gdLst/>
            <a:ahLst/>
            <a:cxnLst/>
            <a:rect l="l" t="t" r="r" b="b"/>
            <a:pathLst>
              <a:path w="3023404" h="2223262" extrusionOk="0">
                <a:moveTo>
                  <a:pt x="0" y="0"/>
                </a:moveTo>
                <a:lnTo>
                  <a:pt x="3023404" y="0"/>
                </a:lnTo>
                <a:lnTo>
                  <a:pt x="3023404" y="2119740"/>
                </a:lnTo>
                <a:cubicBezTo>
                  <a:pt x="3023404" y="2176914"/>
                  <a:pt x="2977056" y="2223262"/>
                  <a:pt x="2919882" y="2223262"/>
                </a:cubicBezTo>
                <a:lnTo>
                  <a:pt x="103519" y="2223262"/>
                </a:lnTo>
                <a:cubicBezTo>
                  <a:pt x="60639" y="2223262"/>
                  <a:pt x="23848" y="2197191"/>
                  <a:pt x="8132" y="2160036"/>
                </a:cubicBezTo>
                <a:lnTo>
                  <a:pt x="0" y="2119755"/>
                </a:lnTo>
                <a:close/>
              </a:path>
            </a:pathLst>
          </a:custGeom>
          <a:noFill/>
          <a:ln>
            <a:noFill/>
          </a:ln>
        </p:spPr>
      </p:pic>
      <p:sp>
        <p:nvSpPr>
          <p:cNvPr id="310" name="Google Shape;310;p14"/>
          <p:cNvSpPr txBox="1">
            <a:spLocks noGrp="1"/>
          </p:cNvSpPr>
          <p:nvPr>
            <p:ph type="body" idx="1"/>
          </p:nvPr>
        </p:nvSpPr>
        <p:spPr>
          <a:xfrm>
            <a:off x="790043" y="565899"/>
            <a:ext cx="6770802" cy="402412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200"/>
              <a:buNone/>
            </a:pPr>
            <a:r>
              <a:rPr lang="en-IE"/>
              <a:t>Poetry sample.</a:t>
            </a:r>
            <a:endParaRPr/>
          </a:p>
          <a:p>
            <a:pPr marL="0" lvl="0" indent="0" algn="l" rtl="0">
              <a:lnSpc>
                <a:spcPct val="90000"/>
              </a:lnSpc>
              <a:spcBef>
                <a:spcPts val="1000"/>
              </a:spcBef>
              <a:spcAft>
                <a:spcPts val="0"/>
              </a:spcAft>
              <a:buClr>
                <a:schemeClr val="lt1"/>
              </a:buClr>
              <a:buSzPts val="2200"/>
              <a:buNone/>
            </a:pPr>
            <a:endParaRPr/>
          </a:p>
          <a:p>
            <a:pPr marL="0" lvl="0" indent="0" algn="l" rtl="0">
              <a:lnSpc>
                <a:spcPct val="90000"/>
              </a:lnSpc>
              <a:spcBef>
                <a:spcPts val="1000"/>
              </a:spcBef>
              <a:spcAft>
                <a:spcPts val="0"/>
              </a:spcAft>
              <a:buClr>
                <a:schemeClr val="lt1"/>
              </a:buClr>
              <a:buSzPts val="2200"/>
              <a:buNone/>
            </a:pPr>
            <a:endParaRPr/>
          </a:p>
          <a:p>
            <a:pPr marL="0" lvl="0" indent="0" algn="l" rtl="0">
              <a:lnSpc>
                <a:spcPct val="90000"/>
              </a:lnSpc>
              <a:spcBef>
                <a:spcPts val="1000"/>
              </a:spcBef>
              <a:spcAft>
                <a:spcPts val="0"/>
              </a:spcAft>
              <a:buClr>
                <a:schemeClr val="lt1"/>
              </a:buClr>
              <a:buSzPts val="2200"/>
              <a:buNone/>
            </a:pPr>
            <a:r>
              <a:rPr lang="en-IE"/>
              <a:t>‘A Poison Tree.’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63"/>
        <p:cNvGrpSpPr/>
        <p:nvPr/>
      </p:nvGrpSpPr>
      <p:grpSpPr>
        <a:xfrm>
          <a:off x="0" y="0"/>
          <a:ext cx="0" cy="0"/>
          <a:chOff x="0" y="0"/>
          <a:chExt cx="0" cy="0"/>
        </a:xfrm>
      </p:grpSpPr>
      <p:grpSp>
        <p:nvGrpSpPr>
          <p:cNvPr id="264" name="Google Shape;264;p10"/>
          <p:cNvGrpSpPr/>
          <p:nvPr/>
        </p:nvGrpSpPr>
        <p:grpSpPr>
          <a:xfrm>
            <a:off x="695310" y="3069094"/>
            <a:ext cx="10801379" cy="2273974"/>
            <a:chOff x="9510" y="628043"/>
            <a:chExt cx="10801379" cy="2273974"/>
          </a:xfrm>
        </p:grpSpPr>
        <p:sp>
          <p:nvSpPr>
            <p:cNvPr id="265" name="Google Shape;265;p10"/>
            <p:cNvSpPr/>
            <p:nvPr/>
          </p:nvSpPr>
          <p:spPr>
            <a:xfrm>
              <a:off x="9510" y="628043"/>
              <a:ext cx="5684936" cy="2273974"/>
            </a:xfrm>
            <a:prstGeom prst="chevron">
              <a:avLst>
                <a:gd name="adj" fmla="val 50000"/>
              </a:avLst>
            </a:prstGeom>
            <a:gradFill>
              <a:gsLst>
                <a:gs pos="0">
                  <a:schemeClr val="lt1"/>
                </a:gs>
                <a:gs pos="52000">
                  <a:schemeClr val="lt1"/>
                </a:gs>
                <a:gs pos="100000">
                  <a:schemeClr val="lt1"/>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0"/>
            <p:cNvSpPr txBox="1"/>
            <p:nvPr/>
          </p:nvSpPr>
          <p:spPr>
            <a:xfrm>
              <a:off x="1146497" y="628043"/>
              <a:ext cx="3410962" cy="2273974"/>
            </a:xfrm>
            <a:prstGeom prst="rect">
              <a:avLst/>
            </a:prstGeom>
            <a:noFill/>
            <a:ln>
              <a:noFill/>
            </a:ln>
          </p:spPr>
          <p:txBody>
            <a:bodyPr spcFirstLastPara="1" wrap="square" lIns="208025" tIns="69325" rIns="69325" bIns="69325" anchor="ctr" anchorCtr="0">
              <a:noAutofit/>
            </a:bodyPr>
            <a:lstStyle/>
            <a:p>
              <a:pPr marL="0" marR="0" lvl="0" indent="0" algn="ctr" rtl="0">
                <a:lnSpc>
                  <a:spcPct val="90000"/>
                </a:lnSpc>
                <a:spcBef>
                  <a:spcPts val="0"/>
                </a:spcBef>
                <a:spcAft>
                  <a:spcPts val="0"/>
                </a:spcAft>
                <a:buClr>
                  <a:schemeClr val="dk1"/>
                </a:buClr>
                <a:buSzPts val="5200"/>
                <a:buFont typeface="Century Gothic"/>
                <a:buNone/>
              </a:pPr>
              <a:r>
                <a:rPr lang="en-IE" sz="5200">
                  <a:solidFill>
                    <a:schemeClr val="dk1"/>
                  </a:solidFill>
                  <a:latin typeface="Century Gothic"/>
                  <a:ea typeface="Century Gothic"/>
                  <a:cs typeface="Century Gothic"/>
                  <a:sym typeface="Century Gothic"/>
                </a:rPr>
                <a:t>Introduce </a:t>
              </a:r>
              <a:endParaRPr sz="520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dk1"/>
                </a:buClr>
                <a:buSzPts val="5200"/>
                <a:buFont typeface="Century Gothic"/>
                <a:buNone/>
              </a:pPr>
              <a:r>
                <a:rPr lang="en-IE" sz="5200">
                  <a:solidFill>
                    <a:schemeClr val="dk1"/>
                  </a:solidFill>
                  <a:latin typeface="Century Gothic"/>
                  <a:ea typeface="Century Gothic"/>
                  <a:cs typeface="Century Gothic"/>
                  <a:sym typeface="Century Gothic"/>
                </a:rPr>
                <a:t>yourself!</a:t>
              </a:r>
              <a:endParaRPr sz="5200">
                <a:solidFill>
                  <a:schemeClr val="dk1"/>
                </a:solidFill>
                <a:latin typeface="Century Gothic"/>
                <a:ea typeface="Century Gothic"/>
                <a:cs typeface="Century Gothic"/>
                <a:sym typeface="Century Gothic"/>
              </a:endParaRPr>
            </a:p>
          </p:txBody>
        </p:sp>
        <p:sp>
          <p:nvSpPr>
            <p:cNvPr id="267" name="Google Shape;267;p10"/>
            <p:cNvSpPr/>
            <p:nvPr/>
          </p:nvSpPr>
          <p:spPr>
            <a:xfrm>
              <a:off x="5125953" y="628043"/>
              <a:ext cx="5684936" cy="2273974"/>
            </a:xfrm>
            <a:prstGeom prst="chevron">
              <a:avLst>
                <a:gd name="adj" fmla="val 50000"/>
              </a:avLst>
            </a:prstGeom>
            <a:gradFill>
              <a:gsLst>
                <a:gs pos="0">
                  <a:schemeClr val="lt1"/>
                </a:gs>
                <a:gs pos="52000">
                  <a:schemeClr val="lt1"/>
                </a:gs>
                <a:gs pos="100000">
                  <a:schemeClr val="lt1"/>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0"/>
            <p:cNvSpPr txBox="1"/>
            <p:nvPr/>
          </p:nvSpPr>
          <p:spPr>
            <a:xfrm>
              <a:off x="6262940" y="628043"/>
              <a:ext cx="3410962" cy="2273974"/>
            </a:xfrm>
            <a:prstGeom prst="rect">
              <a:avLst/>
            </a:prstGeom>
            <a:noFill/>
            <a:ln>
              <a:noFill/>
            </a:ln>
          </p:spPr>
          <p:txBody>
            <a:bodyPr spcFirstLastPara="1" wrap="square" lIns="208025" tIns="69325" rIns="69325" bIns="69325" anchor="ctr" anchorCtr="0">
              <a:noAutofit/>
            </a:bodyPr>
            <a:lstStyle/>
            <a:p>
              <a:pPr marL="0" marR="0" lvl="0" indent="0" algn="ctr" rtl="0">
                <a:lnSpc>
                  <a:spcPct val="90000"/>
                </a:lnSpc>
                <a:spcBef>
                  <a:spcPts val="0"/>
                </a:spcBef>
                <a:spcAft>
                  <a:spcPts val="0"/>
                </a:spcAft>
                <a:buClr>
                  <a:schemeClr val="lt1"/>
                </a:buClr>
                <a:buSzPts val="5200"/>
                <a:buFont typeface="Century Gothic"/>
                <a:buNone/>
              </a:pPr>
              <a:endParaRPr sz="5200" b="0" i="0" u="none" strike="noStrike" cap="none">
                <a:solidFill>
                  <a:schemeClr val="dk1"/>
                </a:solidFill>
                <a:latin typeface="Century Gothic"/>
                <a:ea typeface="Century Gothic"/>
                <a:cs typeface="Century Gothic"/>
                <a:sym typeface="Century Gothic"/>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72"/>
        <p:cNvGrpSpPr/>
        <p:nvPr/>
      </p:nvGrpSpPr>
      <p:grpSpPr>
        <a:xfrm>
          <a:off x="0" y="0"/>
          <a:ext cx="0" cy="0"/>
          <a:chOff x="0" y="0"/>
          <a:chExt cx="0" cy="0"/>
        </a:xfrm>
      </p:grpSpPr>
      <p:sp>
        <p:nvSpPr>
          <p:cNvPr id="273" name="Google Shape;273;p11"/>
          <p:cNvSpPr/>
          <p:nvPr/>
        </p:nvSpPr>
        <p:spPr>
          <a:xfrm>
            <a:off x="778617" y="1136900"/>
            <a:ext cx="6096000" cy="36933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0" i="0" u="sng" strike="noStrike" cap="none">
                <a:solidFill>
                  <a:schemeClr val="lt1"/>
                </a:solidFill>
                <a:latin typeface="Century Gothic"/>
                <a:ea typeface="Century Gothic"/>
                <a:cs typeface="Century Gothic"/>
                <a:sym typeface="Century Gothic"/>
              </a:rPr>
              <a:t>Freewriting</a:t>
            </a:r>
            <a:endParaRPr/>
          </a:p>
          <a:p>
            <a:pPr marL="0" marR="0" lvl="0" indent="0" algn="l" rtl="0">
              <a:spcBef>
                <a:spcPts val="0"/>
              </a:spcBef>
              <a:spcAft>
                <a:spcPts val="0"/>
              </a:spcAft>
              <a:buNone/>
            </a:pPr>
            <a:endParaRPr sz="1800" u="sng">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‘Freewriting enables the writer to get past the conventional frame of work because it allows ideas to flow from the mind to the pen.’ (University of Lychburg.edu/drafting a document)</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‘Producing writing is not so much like filling a basin or pool once, but rather getting water to keep flowing through finally it runs clear.’ (www.peterelbow.com)</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3200"/>
              <a:buChar char="•"/>
            </a:pPr>
            <a:r>
              <a:rPr lang="en-IE" sz="3200" dirty="0"/>
              <a:t>Starting to write</a:t>
            </a:r>
            <a:endParaRPr dirty="0"/>
          </a:p>
        </p:txBody>
      </p:sp>
      <p:pic>
        <p:nvPicPr>
          <p:cNvPr id="3" name="Picture 2" descr="A person writing on a piece of paper&#10;&#10;Description automatically generated with medium confidence">
            <a:extLst>
              <a:ext uri="{FF2B5EF4-FFF2-40B4-BE49-F238E27FC236}">
                <a16:creationId xmlns:a16="http://schemas.microsoft.com/office/drawing/2014/main" id="{F52DFE30-99B8-B33E-244A-8A2C9539166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334000" y="2920999"/>
            <a:ext cx="4390768" cy="2927179"/>
          </a:xfrm>
          <a:prstGeom prst="rect">
            <a:avLst/>
          </a:prstGeom>
        </p:spPr>
      </p:pic>
    </p:spTree>
    <p:extLst>
      <p:ext uri="{BB962C8B-B14F-4D97-AF65-F5344CB8AC3E}">
        <p14:creationId xmlns:p14="http://schemas.microsoft.com/office/powerpoint/2010/main" val="90422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grpSp>
        <p:nvGrpSpPr>
          <p:cNvPr id="156" name="Google Shape;156;p3"/>
          <p:cNvGrpSpPr/>
          <p:nvPr/>
        </p:nvGrpSpPr>
        <p:grpSpPr>
          <a:xfrm>
            <a:off x="688441" y="3735859"/>
            <a:ext cx="10815116" cy="940444"/>
            <a:chOff x="2641" y="1294808"/>
            <a:chExt cx="10815116" cy="940444"/>
          </a:xfrm>
        </p:grpSpPr>
        <p:sp>
          <p:nvSpPr>
            <p:cNvPr id="157" name="Google Shape;157;p3"/>
            <p:cNvSpPr/>
            <p:nvPr/>
          </p:nvSpPr>
          <p:spPr>
            <a:xfrm>
              <a:off x="2641" y="1294808"/>
              <a:ext cx="2351112" cy="940444"/>
            </a:xfrm>
            <a:prstGeom prst="chevron">
              <a:avLst>
                <a:gd name="adj" fmla="val 5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txBox="1"/>
            <p:nvPr/>
          </p:nvSpPr>
          <p:spPr>
            <a:xfrm>
              <a:off x="472863" y="1294808"/>
              <a:ext cx="1410668" cy="940444"/>
            </a:xfrm>
            <a:prstGeom prst="rect">
              <a:avLst/>
            </a:prstGeom>
            <a:noFill/>
            <a:ln>
              <a:noFill/>
            </a:ln>
          </p:spPr>
          <p:txBody>
            <a:bodyPr spcFirstLastPara="1" wrap="square" lIns="76000" tIns="25325" rIns="25325" bIns="253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lt1"/>
                  </a:solidFill>
                  <a:latin typeface="Arial"/>
                  <a:ea typeface="Arial"/>
                  <a:cs typeface="Arial"/>
                  <a:sym typeface="Arial"/>
                </a:rPr>
                <a:t>Disclaimer!</a:t>
              </a:r>
              <a:endParaRPr sz="1900" b="0" i="0" u="none" strike="noStrike" cap="none">
                <a:solidFill>
                  <a:schemeClr val="lt1"/>
                </a:solidFill>
                <a:latin typeface="Arial"/>
                <a:ea typeface="Arial"/>
                <a:cs typeface="Arial"/>
                <a:sym typeface="Arial"/>
              </a:endParaRPr>
            </a:p>
          </p:txBody>
        </p:sp>
        <p:sp>
          <p:nvSpPr>
            <p:cNvPr id="159" name="Google Shape;159;p3"/>
            <p:cNvSpPr/>
            <p:nvPr/>
          </p:nvSpPr>
          <p:spPr>
            <a:xfrm>
              <a:off x="2118642" y="1294808"/>
              <a:ext cx="2351112" cy="940444"/>
            </a:xfrm>
            <a:prstGeom prst="chevron">
              <a:avLst>
                <a:gd name="adj" fmla="val 5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txBox="1"/>
            <p:nvPr/>
          </p:nvSpPr>
          <p:spPr>
            <a:xfrm>
              <a:off x="2588864" y="1294808"/>
              <a:ext cx="1410668" cy="940444"/>
            </a:xfrm>
            <a:prstGeom prst="rect">
              <a:avLst/>
            </a:prstGeom>
            <a:noFill/>
            <a:ln>
              <a:noFill/>
            </a:ln>
          </p:spPr>
          <p:txBody>
            <a:bodyPr spcFirstLastPara="1" wrap="square" lIns="76000" tIns="25325" rIns="25325" bIns="253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lt1"/>
                  </a:solidFill>
                  <a:latin typeface="Arial"/>
                  <a:ea typeface="Arial"/>
                  <a:cs typeface="Arial"/>
                  <a:sym typeface="Arial"/>
                </a:rPr>
                <a:t>Time and Space</a:t>
              </a:r>
              <a:endParaRPr sz="1900" b="0" i="0" u="none" strike="noStrike" cap="none">
                <a:solidFill>
                  <a:schemeClr val="lt1"/>
                </a:solidFill>
                <a:latin typeface="Arial"/>
                <a:ea typeface="Arial"/>
                <a:cs typeface="Arial"/>
                <a:sym typeface="Arial"/>
              </a:endParaRPr>
            </a:p>
          </p:txBody>
        </p:sp>
        <p:sp>
          <p:nvSpPr>
            <p:cNvPr id="161" name="Google Shape;161;p3"/>
            <p:cNvSpPr/>
            <p:nvPr/>
          </p:nvSpPr>
          <p:spPr>
            <a:xfrm>
              <a:off x="4234643" y="1294808"/>
              <a:ext cx="2351112" cy="940444"/>
            </a:xfrm>
            <a:prstGeom prst="chevron">
              <a:avLst>
                <a:gd name="adj" fmla="val 5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txBox="1"/>
            <p:nvPr/>
          </p:nvSpPr>
          <p:spPr>
            <a:xfrm>
              <a:off x="4704865" y="1294808"/>
              <a:ext cx="1410668" cy="940444"/>
            </a:xfrm>
            <a:prstGeom prst="rect">
              <a:avLst/>
            </a:prstGeom>
            <a:noFill/>
            <a:ln>
              <a:noFill/>
            </a:ln>
          </p:spPr>
          <p:txBody>
            <a:bodyPr spcFirstLastPara="1" wrap="square" lIns="76000" tIns="25325" rIns="25325" bIns="253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lt1"/>
                  </a:solidFill>
                  <a:latin typeface="Arial"/>
                  <a:ea typeface="Arial"/>
                  <a:cs typeface="Arial"/>
                  <a:sym typeface="Arial"/>
                </a:rPr>
                <a:t>Practical Methods</a:t>
              </a:r>
              <a:endParaRPr sz="1900" b="0" i="0" u="none" strike="noStrike" cap="none">
                <a:solidFill>
                  <a:schemeClr val="lt1"/>
                </a:solidFill>
                <a:latin typeface="Arial"/>
                <a:ea typeface="Arial"/>
                <a:cs typeface="Arial"/>
                <a:sym typeface="Arial"/>
              </a:endParaRPr>
            </a:p>
          </p:txBody>
        </p:sp>
        <p:sp>
          <p:nvSpPr>
            <p:cNvPr id="163" name="Google Shape;163;p3"/>
            <p:cNvSpPr/>
            <p:nvPr/>
          </p:nvSpPr>
          <p:spPr>
            <a:xfrm>
              <a:off x="6350644" y="1294808"/>
              <a:ext cx="2351112" cy="940444"/>
            </a:xfrm>
            <a:prstGeom prst="chevron">
              <a:avLst>
                <a:gd name="adj" fmla="val 5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txBox="1"/>
            <p:nvPr/>
          </p:nvSpPr>
          <p:spPr>
            <a:xfrm>
              <a:off x="6820866" y="1294808"/>
              <a:ext cx="1410668" cy="940444"/>
            </a:xfrm>
            <a:prstGeom prst="rect">
              <a:avLst/>
            </a:prstGeom>
            <a:noFill/>
            <a:ln>
              <a:noFill/>
            </a:ln>
          </p:spPr>
          <p:txBody>
            <a:bodyPr spcFirstLastPara="1" wrap="square" lIns="76000" tIns="25325" rIns="25325" bIns="253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lt1"/>
                  </a:solidFill>
                  <a:latin typeface="Arial"/>
                  <a:ea typeface="Arial"/>
                  <a:cs typeface="Arial"/>
                  <a:sym typeface="Arial"/>
                </a:rPr>
                <a:t>Planning</a:t>
              </a:r>
              <a:endParaRPr sz="1900" b="0" i="0" u="none" strike="noStrike" cap="none">
                <a:solidFill>
                  <a:schemeClr val="lt1"/>
                </a:solidFill>
                <a:latin typeface="Arial"/>
                <a:ea typeface="Arial"/>
                <a:cs typeface="Arial"/>
                <a:sym typeface="Arial"/>
              </a:endParaRPr>
            </a:p>
          </p:txBody>
        </p:sp>
        <p:sp>
          <p:nvSpPr>
            <p:cNvPr id="165" name="Google Shape;165;p3"/>
            <p:cNvSpPr/>
            <p:nvPr/>
          </p:nvSpPr>
          <p:spPr>
            <a:xfrm>
              <a:off x="8466645" y="1294808"/>
              <a:ext cx="2351112" cy="940444"/>
            </a:xfrm>
            <a:prstGeom prst="chevron">
              <a:avLst>
                <a:gd name="adj" fmla="val 5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txBox="1"/>
            <p:nvPr/>
          </p:nvSpPr>
          <p:spPr>
            <a:xfrm>
              <a:off x="8936867" y="1294808"/>
              <a:ext cx="1410668" cy="940444"/>
            </a:xfrm>
            <a:prstGeom prst="rect">
              <a:avLst/>
            </a:prstGeom>
            <a:noFill/>
            <a:ln>
              <a:noFill/>
            </a:ln>
          </p:spPr>
          <p:txBody>
            <a:bodyPr spcFirstLastPara="1" wrap="square" lIns="76000" tIns="25325" rIns="25325" bIns="253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lt1"/>
                  </a:solidFill>
                  <a:latin typeface="Arial"/>
                  <a:ea typeface="Arial"/>
                  <a:cs typeface="Arial"/>
                  <a:sym typeface="Arial"/>
                </a:rPr>
                <a:t>Starting to write</a:t>
              </a:r>
              <a:endParaRPr sz="1900" b="0" i="0" u="none" strike="noStrike" cap="none">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225821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pSp>
        <p:nvGrpSpPr>
          <p:cNvPr id="171" name="Google Shape;171;p4"/>
          <p:cNvGrpSpPr/>
          <p:nvPr/>
        </p:nvGrpSpPr>
        <p:grpSpPr>
          <a:xfrm>
            <a:off x="689498" y="3538779"/>
            <a:ext cx="10813003" cy="1334605"/>
            <a:chOff x="3698" y="1097728"/>
            <a:chExt cx="10813003" cy="1334605"/>
          </a:xfrm>
        </p:grpSpPr>
        <p:sp>
          <p:nvSpPr>
            <p:cNvPr id="172" name="Google Shape;172;p4"/>
            <p:cNvSpPr/>
            <p:nvPr/>
          </p:nvSpPr>
          <p:spPr>
            <a:xfrm>
              <a:off x="3698"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203939"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txBox="1"/>
            <p:nvPr/>
          </p:nvSpPr>
          <p:spPr>
            <a:xfrm>
              <a:off x="237457" y="1321475"/>
              <a:ext cx="1735131" cy="107734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IE" sz="1800" b="0" i="0" u="sng" strike="noStrike" cap="none">
                  <a:solidFill>
                    <a:schemeClr val="dk1"/>
                  </a:solidFill>
                  <a:latin typeface="Arial"/>
                  <a:ea typeface="Arial"/>
                  <a:cs typeface="Arial"/>
                  <a:sym typeface="Arial"/>
                </a:rPr>
                <a:t>Time and Space</a:t>
              </a:r>
              <a:endParaRPr sz="1800" b="0" i="0" u="none" strike="noStrike" cap="none">
                <a:solidFill>
                  <a:schemeClr val="dk1"/>
                </a:solidFill>
                <a:latin typeface="Arial"/>
                <a:ea typeface="Arial"/>
                <a:cs typeface="Arial"/>
                <a:sym typeface="Arial"/>
              </a:endParaRPr>
            </a:p>
          </p:txBody>
        </p:sp>
        <p:sp>
          <p:nvSpPr>
            <p:cNvPr id="175" name="Google Shape;175;p4"/>
            <p:cNvSpPr/>
            <p:nvPr/>
          </p:nvSpPr>
          <p:spPr>
            <a:xfrm>
              <a:off x="2206347"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4"/>
            <p:cNvSpPr/>
            <p:nvPr/>
          </p:nvSpPr>
          <p:spPr>
            <a:xfrm>
              <a:off x="2406587"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4"/>
            <p:cNvSpPr txBox="1"/>
            <p:nvPr/>
          </p:nvSpPr>
          <p:spPr>
            <a:xfrm>
              <a:off x="2440105" y="1321475"/>
              <a:ext cx="1735131" cy="107734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IE" sz="1800" b="0" i="0" u="none" strike="noStrike" cap="none">
                  <a:solidFill>
                    <a:schemeClr val="dk1"/>
                  </a:solidFill>
                  <a:latin typeface="Arial"/>
                  <a:ea typeface="Arial"/>
                  <a:cs typeface="Arial"/>
                  <a:sym typeface="Arial"/>
                </a:rPr>
                <a:t>Writing time management</a:t>
              </a:r>
              <a:endParaRPr sz="1800" b="0" i="0" u="none" strike="noStrike" cap="none">
                <a:solidFill>
                  <a:schemeClr val="dk1"/>
                </a:solidFill>
                <a:latin typeface="Arial"/>
                <a:ea typeface="Arial"/>
                <a:cs typeface="Arial"/>
                <a:sym typeface="Arial"/>
              </a:endParaRPr>
            </a:p>
          </p:txBody>
        </p:sp>
        <p:sp>
          <p:nvSpPr>
            <p:cNvPr id="178" name="Google Shape;178;p4"/>
            <p:cNvSpPr/>
            <p:nvPr/>
          </p:nvSpPr>
          <p:spPr>
            <a:xfrm>
              <a:off x="4408995"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4"/>
            <p:cNvSpPr/>
            <p:nvPr/>
          </p:nvSpPr>
          <p:spPr>
            <a:xfrm>
              <a:off x="4609236"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4"/>
            <p:cNvSpPr txBox="1"/>
            <p:nvPr/>
          </p:nvSpPr>
          <p:spPr>
            <a:xfrm>
              <a:off x="4642754" y="1321475"/>
              <a:ext cx="1735131" cy="107734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IE" sz="1800" b="0" i="0" u="none" strike="noStrike" cap="none">
                  <a:solidFill>
                    <a:schemeClr val="dk1"/>
                  </a:solidFill>
                  <a:latin typeface="Arial"/>
                  <a:ea typeface="Arial"/>
                  <a:cs typeface="Arial"/>
                  <a:sym typeface="Arial"/>
                </a:rPr>
                <a:t>Isolating blocks of time</a:t>
              </a:r>
              <a:endParaRPr sz="1800" b="0" i="0" u="none" strike="noStrike" cap="none">
                <a:solidFill>
                  <a:schemeClr val="dk1"/>
                </a:solidFill>
                <a:latin typeface="Arial"/>
                <a:ea typeface="Arial"/>
                <a:cs typeface="Arial"/>
                <a:sym typeface="Arial"/>
              </a:endParaRPr>
            </a:p>
          </p:txBody>
        </p:sp>
        <p:sp>
          <p:nvSpPr>
            <p:cNvPr id="181" name="Google Shape;181;p4"/>
            <p:cNvSpPr/>
            <p:nvPr/>
          </p:nvSpPr>
          <p:spPr>
            <a:xfrm>
              <a:off x="6611644"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4"/>
            <p:cNvSpPr/>
            <p:nvPr/>
          </p:nvSpPr>
          <p:spPr>
            <a:xfrm>
              <a:off x="6811885"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4"/>
            <p:cNvSpPr txBox="1"/>
            <p:nvPr/>
          </p:nvSpPr>
          <p:spPr>
            <a:xfrm>
              <a:off x="6845403" y="1321475"/>
              <a:ext cx="1735131" cy="107734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IE" sz="1800" b="0" i="0" u="none" strike="noStrike" cap="none">
                  <a:solidFill>
                    <a:schemeClr val="dk1"/>
                  </a:solidFill>
                  <a:latin typeface="Arial"/>
                  <a:ea typeface="Arial"/>
                  <a:cs typeface="Arial"/>
                  <a:sym typeface="Arial"/>
                </a:rPr>
                <a:t>Silence</a:t>
              </a:r>
              <a:endParaRPr sz="1800" b="0" i="0" u="none" strike="noStrike" cap="none">
                <a:solidFill>
                  <a:schemeClr val="dk1"/>
                </a:solidFill>
                <a:latin typeface="Arial"/>
                <a:ea typeface="Arial"/>
                <a:cs typeface="Arial"/>
                <a:sym typeface="Arial"/>
              </a:endParaRPr>
            </a:p>
          </p:txBody>
        </p:sp>
        <p:sp>
          <p:nvSpPr>
            <p:cNvPr id="184" name="Google Shape;184;p4"/>
            <p:cNvSpPr/>
            <p:nvPr/>
          </p:nvSpPr>
          <p:spPr>
            <a:xfrm>
              <a:off x="8814293"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9014534"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4"/>
            <p:cNvSpPr txBox="1"/>
            <p:nvPr/>
          </p:nvSpPr>
          <p:spPr>
            <a:xfrm>
              <a:off x="9048052" y="1321475"/>
              <a:ext cx="1735131" cy="107734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IE" sz="1800" b="0" i="0" u="none" strike="noStrike" cap="none">
                  <a:solidFill>
                    <a:schemeClr val="dk1"/>
                  </a:solidFill>
                  <a:latin typeface="Arial"/>
                  <a:ea typeface="Arial"/>
                  <a:cs typeface="Arial"/>
                  <a:sym typeface="Arial"/>
                </a:rPr>
                <a:t>‘</a:t>
              </a:r>
              <a:r>
                <a:rPr lang="en-IE" sz="1800" b="1" i="0" u="none" strike="noStrike" cap="none">
                  <a:solidFill>
                    <a:schemeClr val="dk1"/>
                  </a:solidFill>
                </a:rPr>
                <a:t>G</a:t>
              </a:r>
              <a:r>
                <a:rPr lang="en-IE" sz="1800" b="0" i="0" u="none" strike="noStrike" cap="none">
                  <a:solidFill>
                    <a:schemeClr val="dk1"/>
                  </a:solidFill>
                  <a:latin typeface="Arial"/>
                  <a:ea typeface="Arial"/>
                  <a:cs typeface="Arial"/>
                  <a:sym typeface="Arial"/>
                </a:rPr>
                <a:t>oing to sleep</a:t>
              </a:r>
              <a:r>
                <a:rPr lang="en-IE" sz="1800" b="0" i="0" u="none" strike="noStrike" cap="none">
                  <a:solidFill>
                    <a:schemeClr val="lt1"/>
                  </a:solidFill>
                  <a:latin typeface="Arial"/>
                  <a:ea typeface="Arial"/>
                  <a:cs typeface="Arial"/>
                  <a:sym typeface="Arial"/>
                </a:rPr>
                <a:t>’</a:t>
              </a:r>
              <a:endParaRPr sz="1800" b="0" i="0" u="none" strike="noStrike" cap="none">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266360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191" name="Google Shape;191;p5"/>
          <p:cNvGrpSpPr/>
          <p:nvPr/>
        </p:nvGrpSpPr>
        <p:grpSpPr>
          <a:xfrm>
            <a:off x="685800" y="3079238"/>
            <a:ext cx="10820399" cy="2253686"/>
            <a:chOff x="0" y="638187"/>
            <a:chExt cx="10820399" cy="2253686"/>
          </a:xfrm>
        </p:grpSpPr>
        <p:sp>
          <p:nvSpPr>
            <p:cNvPr id="192" name="Google Shape;192;p5"/>
            <p:cNvSpPr/>
            <p:nvPr/>
          </p:nvSpPr>
          <p:spPr>
            <a:xfrm>
              <a:off x="0"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338137"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txBox="1"/>
            <p:nvPr/>
          </p:nvSpPr>
          <p:spPr>
            <a:xfrm>
              <a:off x="394737" y="1016018"/>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b="0" i="0" u="sng" strike="noStrike" cap="none">
                  <a:solidFill>
                    <a:schemeClr val="dk1"/>
                  </a:solidFill>
                  <a:latin typeface="Arial"/>
                  <a:ea typeface="Arial"/>
                  <a:cs typeface="Arial"/>
                  <a:sym typeface="Arial"/>
                </a:rPr>
                <a:t>Practical method</a:t>
              </a:r>
              <a:endParaRPr sz="3500" b="0" i="0" u="none" strike="noStrike" cap="none">
                <a:solidFill>
                  <a:schemeClr val="dk1"/>
                </a:solidFill>
                <a:latin typeface="Arial"/>
                <a:ea typeface="Arial"/>
                <a:cs typeface="Arial"/>
                <a:sym typeface="Arial"/>
              </a:endParaRPr>
            </a:p>
          </p:txBody>
        </p:sp>
        <p:sp>
          <p:nvSpPr>
            <p:cNvPr id="195" name="Google Shape;195;p5"/>
            <p:cNvSpPr/>
            <p:nvPr/>
          </p:nvSpPr>
          <p:spPr>
            <a:xfrm>
              <a:off x="3719512"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4057650"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txBox="1"/>
            <p:nvPr/>
          </p:nvSpPr>
          <p:spPr>
            <a:xfrm>
              <a:off x="4114250" y="1016018"/>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b="0" i="0" u="none" strike="noStrike" cap="none">
                  <a:solidFill>
                    <a:schemeClr val="dk1"/>
                  </a:solidFill>
                  <a:latin typeface="Arial"/>
                  <a:ea typeface="Arial"/>
                  <a:cs typeface="Arial"/>
                  <a:sym typeface="Arial"/>
                </a:rPr>
                <a:t>Handwritten v Electronic</a:t>
              </a:r>
              <a:endParaRPr sz="3500" b="0" i="0" u="none" strike="noStrike" cap="none">
                <a:solidFill>
                  <a:schemeClr val="dk1"/>
                </a:solidFill>
                <a:latin typeface="Arial"/>
                <a:ea typeface="Arial"/>
                <a:cs typeface="Arial"/>
                <a:sym typeface="Arial"/>
              </a:endParaRPr>
            </a:p>
          </p:txBody>
        </p:sp>
        <p:sp>
          <p:nvSpPr>
            <p:cNvPr id="198" name="Google Shape;198;p5"/>
            <p:cNvSpPr/>
            <p:nvPr/>
          </p:nvSpPr>
          <p:spPr>
            <a:xfrm>
              <a:off x="7439025"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7777162"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txBox="1"/>
            <p:nvPr/>
          </p:nvSpPr>
          <p:spPr>
            <a:xfrm>
              <a:off x="7833762" y="1016018"/>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b="0" i="0" u="none" strike="noStrike" cap="none">
                  <a:solidFill>
                    <a:schemeClr val="dk1"/>
                  </a:solidFill>
                  <a:latin typeface="Arial"/>
                  <a:ea typeface="Arial"/>
                  <a:cs typeface="Arial"/>
                  <a:sym typeface="Arial"/>
                </a:rPr>
                <a:t>Online programs</a:t>
              </a:r>
              <a:endParaRPr sz="35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145607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grpSp>
        <p:nvGrpSpPr>
          <p:cNvPr id="205" name="Google Shape;205;p6"/>
          <p:cNvGrpSpPr/>
          <p:nvPr/>
        </p:nvGrpSpPr>
        <p:grpSpPr>
          <a:xfrm>
            <a:off x="689498" y="3538779"/>
            <a:ext cx="10813003" cy="1334605"/>
            <a:chOff x="3698" y="1097728"/>
            <a:chExt cx="10813003" cy="1334605"/>
          </a:xfrm>
        </p:grpSpPr>
        <p:sp>
          <p:nvSpPr>
            <p:cNvPr id="206" name="Google Shape;206;p6"/>
            <p:cNvSpPr/>
            <p:nvPr/>
          </p:nvSpPr>
          <p:spPr>
            <a:xfrm>
              <a:off x="3698"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6"/>
            <p:cNvSpPr/>
            <p:nvPr/>
          </p:nvSpPr>
          <p:spPr>
            <a:xfrm>
              <a:off x="203939"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6"/>
            <p:cNvSpPr txBox="1"/>
            <p:nvPr/>
          </p:nvSpPr>
          <p:spPr>
            <a:xfrm>
              <a:off x="237457" y="1321475"/>
              <a:ext cx="1735131" cy="1077340"/>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sng" strike="noStrike" cap="none">
                  <a:solidFill>
                    <a:schemeClr val="dk1"/>
                  </a:solidFill>
                  <a:latin typeface="Arial"/>
                  <a:ea typeface="Arial"/>
                  <a:cs typeface="Arial"/>
                  <a:sym typeface="Arial"/>
                </a:rPr>
                <a:t>Planning</a:t>
              </a:r>
              <a:endParaRPr sz="1900" b="0" i="0" u="none" strike="noStrike" cap="none">
                <a:solidFill>
                  <a:schemeClr val="dk1"/>
                </a:solidFill>
                <a:latin typeface="Arial"/>
                <a:ea typeface="Arial"/>
                <a:cs typeface="Arial"/>
                <a:sym typeface="Arial"/>
              </a:endParaRPr>
            </a:p>
          </p:txBody>
        </p:sp>
        <p:sp>
          <p:nvSpPr>
            <p:cNvPr id="209" name="Google Shape;209;p6"/>
            <p:cNvSpPr/>
            <p:nvPr/>
          </p:nvSpPr>
          <p:spPr>
            <a:xfrm>
              <a:off x="2206347"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p:nvPr/>
          </p:nvSpPr>
          <p:spPr>
            <a:xfrm>
              <a:off x="2406587"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txBox="1"/>
            <p:nvPr/>
          </p:nvSpPr>
          <p:spPr>
            <a:xfrm>
              <a:off x="2440105" y="1321475"/>
              <a:ext cx="1735131" cy="1077340"/>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dk1"/>
                  </a:solidFill>
                  <a:latin typeface="Arial"/>
                  <a:ea typeface="Arial"/>
                  <a:cs typeface="Arial"/>
                  <a:sym typeface="Arial"/>
                </a:rPr>
                <a:t>Outline v Writing Blind</a:t>
              </a:r>
              <a:endParaRPr sz="1900" b="0" i="0" u="none" strike="noStrike" cap="none">
                <a:solidFill>
                  <a:schemeClr val="dk1"/>
                </a:solidFill>
                <a:latin typeface="Arial"/>
                <a:ea typeface="Arial"/>
                <a:cs typeface="Arial"/>
                <a:sym typeface="Arial"/>
              </a:endParaRPr>
            </a:p>
          </p:txBody>
        </p:sp>
        <p:sp>
          <p:nvSpPr>
            <p:cNvPr id="212" name="Google Shape;212;p6"/>
            <p:cNvSpPr/>
            <p:nvPr/>
          </p:nvSpPr>
          <p:spPr>
            <a:xfrm>
              <a:off x="4408995"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p:nvPr/>
          </p:nvSpPr>
          <p:spPr>
            <a:xfrm>
              <a:off x="4609236"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6"/>
            <p:cNvSpPr txBox="1"/>
            <p:nvPr/>
          </p:nvSpPr>
          <p:spPr>
            <a:xfrm>
              <a:off x="4642754" y="1321475"/>
              <a:ext cx="1735131" cy="1077340"/>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dk1"/>
                  </a:solidFill>
                  <a:latin typeface="Arial"/>
                  <a:ea typeface="Arial"/>
                  <a:cs typeface="Arial"/>
                  <a:sym typeface="Arial"/>
                </a:rPr>
                <a:t>Character biographies?</a:t>
              </a:r>
              <a:endParaRPr sz="1900" b="0" i="0" u="none" strike="noStrike" cap="none">
                <a:solidFill>
                  <a:schemeClr val="dk1"/>
                </a:solidFill>
                <a:latin typeface="Arial"/>
                <a:ea typeface="Arial"/>
                <a:cs typeface="Arial"/>
                <a:sym typeface="Arial"/>
              </a:endParaRPr>
            </a:p>
          </p:txBody>
        </p:sp>
        <p:sp>
          <p:nvSpPr>
            <p:cNvPr id="215" name="Google Shape;215;p6"/>
            <p:cNvSpPr/>
            <p:nvPr/>
          </p:nvSpPr>
          <p:spPr>
            <a:xfrm>
              <a:off x="6611644"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6"/>
            <p:cNvSpPr/>
            <p:nvPr/>
          </p:nvSpPr>
          <p:spPr>
            <a:xfrm>
              <a:off x="6811885"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6"/>
            <p:cNvSpPr txBox="1"/>
            <p:nvPr/>
          </p:nvSpPr>
          <p:spPr>
            <a:xfrm>
              <a:off x="6845403" y="1321475"/>
              <a:ext cx="1735131" cy="1077340"/>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dk1"/>
                  </a:solidFill>
                  <a:latin typeface="Arial"/>
                  <a:ea typeface="Arial"/>
                  <a:cs typeface="Arial"/>
                  <a:sym typeface="Arial"/>
                </a:rPr>
                <a:t>Plot-based narrative</a:t>
              </a:r>
              <a:endParaRPr sz="1900" b="0" i="0" u="none" strike="noStrike" cap="none">
                <a:solidFill>
                  <a:schemeClr val="dk1"/>
                </a:solidFill>
                <a:latin typeface="Arial"/>
                <a:ea typeface="Arial"/>
                <a:cs typeface="Arial"/>
                <a:sym typeface="Arial"/>
              </a:endParaRPr>
            </a:p>
          </p:txBody>
        </p:sp>
        <p:sp>
          <p:nvSpPr>
            <p:cNvPr id="218" name="Google Shape;218;p6"/>
            <p:cNvSpPr/>
            <p:nvPr/>
          </p:nvSpPr>
          <p:spPr>
            <a:xfrm>
              <a:off x="8814293" y="1097728"/>
              <a:ext cx="1802167" cy="1144376"/>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6"/>
            <p:cNvSpPr/>
            <p:nvPr/>
          </p:nvSpPr>
          <p:spPr>
            <a:xfrm>
              <a:off x="9014534" y="1287957"/>
              <a:ext cx="1802167" cy="1144376"/>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6"/>
            <p:cNvSpPr txBox="1"/>
            <p:nvPr/>
          </p:nvSpPr>
          <p:spPr>
            <a:xfrm>
              <a:off x="9048052" y="1321475"/>
              <a:ext cx="1735131" cy="1077340"/>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IE" sz="1900" b="0" i="0" u="none" strike="noStrike" cap="none">
                  <a:solidFill>
                    <a:schemeClr val="dk1"/>
                  </a:solidFill>
                  <a:latin typeface="Arial"/>
                  <a:ea typeface="Arial"/>
                  <a:cs typeface="Arial"/>
                  <a:sym typeface="Arial"/>
                </a:rPr>
                <a:t>Character-based narrative</a:t>
              </a:r>
              <a:endParaRPr sz="19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2806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grpSp>
        <p:nvGrpSpPr>
          <p:cNvPr id="225" name="Google Shape;225;p7"/>
          <p:cNvGrpSpPr/>
          <p:nvPr/>
        </p:nvGrpSpPr>
        <p:grpSpPr>
          <a:xfrm>
            <a:off x="691083" y="3714725"/>
            <a:ext cx="10809833" cy="982712"/>
            <a:chOff x="5283" y="1273674"/>
            <a:chExt cx="10809833" cy="982712"/>
          </a:xfrm>
        </p:grpSpPr>
        <p:sp>
          <p:nvSpPr>
            <p:cNvPr id="226" name="Google Shape;226;p7"/>
            <p:cNvSpPr/>
            <p:nvPr/>
          </p:nvSpPr>
          <p:spPr>
            <a:xfrm>
              <a:off x="5283" y="1273674"/>
              <a:ext cx="1637853" cy="982712"/>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txBox="1"/>
            <p:nvPr/>
          </p:nvSpPr>
          <p:spPr>
            <a:xfrm>
              <a:off x="34066" y="1302457"/>
              <a:ext cx="1580287" cy="925146"/>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n-IE" sz="1700" b="0" i="0" u="sng" strike="noStrike" cap="none">
                  <a:solidFill>
                    <a:schemeClr val="lt1"/>
                  </a:solidFill>
                  <a:latin typeface="Arial"/>
                  <a:ea typeface="Arial"/>
                  <a:cs typeface="Arial"/>
                  <a:sym typeface="Arial"/>
                </a:rPr>
                <a:t>Starting to write</a:t>
              </a:r>
              <a:endParaRPr sz="1700" b="0" i="0" u="none" strike="noStrike" cap="none">
                <a:solidFill>
                  <a:schemeClr val="lt1"/>
                </a:solidFill>
                <a:latin typeface="Arial"/>
                <a:ea typeface="Arial"/>
                <a:cs typeface="Arial"/>
                <a:sym typeface="Arial"/>
              </a:endParaRPr>
            </a:p>
          </p:txBody>
        </p:sp>
        <p:sp>
          <p:nvSpPr>
            <p:cNvPr id="228" name="Google Shape;228;p7"/>
            <p:cNvSpPr/>
            <p:nvPr/>
          </p:nvSpPr>
          <p:spPr>
            <a:xfrm>
              <a:off x="1806922" y="1561937"/>
              <a:ext cx="347224" cy="406187"/>
            </a:xfrm>
            <a:prstGeom prst="rightArrow">
              <a:avLst>
                <a:gd name="adj1" fmla="val 60000"/>
                <a:gd name="adj2" fmla="val 50000"/>
              </a:avLst>
            </a:prstGeom>
            <a:gradFill>
              <a:gsLst>
                <a:gs pos="0">
                  <a:srgbClr val="EFBBBA"/>
                </a:gs>
                <a:gs pos="78000">
                  <a:srgbClr val="EFA7A6"/>
                </a:gs>
                <a:gs pos="100000">
                  <a:srgbClr val="EFA7A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7"/>
            <p:cNvSpPr txBox="1"/>
            <p:nvPr/>
          </p:nvSpPr>
          <p:spPr>
            <a:xfrm>
              <a:off x="1806922" y="1643174"/>
              <a:ext cx="243057" cy="2437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0" name="Google Shape;230;p7"/>
            <p:cNvSpPr/>
            <p:nvPr/>
          </p:nvSpPr>
          <p:spPr>
            <a:xfrm>
              <a:off x="2298278" y="1273674"/>
              <a:ext cx="1637853" cy="982712"/>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txBox="1"/>
            <p:nvPr/>
          </p:nvSpPr>
          <p:spPr>
            <a:xfrm>
              <a:off x="2327061" y="1302457"/>
              <a:ext cx="1580287" cy="925146"/>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n-IE" sz="1700" b="0" i="0" u="none" strike="noStrike" cap="none">
                  <a:solidFill>
                    <a:schemeClr val="lt1"/>
                  </a:solidFill>
                  <a:latin typeface="Arial"/>
                  <a:ea typeface="Arial"/>
                  <a:cs typeface="Arial"/>
                  <a:sym typeface="Arial"/>
                </a:rPr>
                <a:t>Turn off Editor</a:t>
              </a:r>
              <a:endParaRPr sz="1700" b="0" i="0" u="none" strike="noStrike" cap="none">
                <a:solidFill>
                  <a:schemeClr val="lt1"/>
                </a:solidFill>
                <a:latin typeface="Arial"/>
                <a:ea typeface="Arial"/>
                <a:cs typeface="Arial"/>
                <a:sym typeface="Arial"/>
              </a:endParaRPr>
            </a:p>
          </p:txBody>
        </p:sp>
        <p:sp>
          <p:nvSpPr>
            <p:cNvPr id="232" name="Google Shape;232;p7"/>
            <p:cNvSpPr/>
            <p:nvPr/>
          </p:nvSpPr>
          <p:spPr>
            <a:xfrm>
              <a:off x="4099917" y="1561937"/>
              <a:ext cx="347224" cy="406187"/>
            </a:xfrm>
            <a:prstGeom prst="rightArrow">
              <a:avLst>
                <a:gd name="adj1" fmla="val 60000"/>
                <a:gd name="adj2" fmla="val 50000"/>
              </a:avLst>
            </a:prstGeom>
            <a:gradFill>
              <a:gsLst>
                <a:gs pos="0">
                  <a:srgbClr val="EFBBBA"/>
                </a:gs>
                <a:gs pos="78000">
                  <a:srgbClr val="EFA7A6"/>
                </a:gs>
                <a:gs pos="100000">
                  <a:srgbClr val="EFA7A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7"/>
            <p:cNvSpPr txBox="1"/>
            <p:nvPr/>
          </p:nvSpPr>
          <p:spPr>
            <a:xfrm>
              <a:off x="4099917" y="1643174"/>
              <a:ext cx="243057" cy="2437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4" name="Google Shape;234;p7"/>
            <p:cNvSpPr/>
            <p:nvPr/>
          </p:nvSpPr>
          <p:spPr>
            <a:xfrm>
              <a:off x="4591273" y="1273674"/>
              <a:ext cx="1637853" cy="982712"/>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txBox="1"/>
            <p:nvPr/>
          </p:nvSpPr>
          <p:spPr>
            <a:xfrm>
              <a:off x="4620056" y="1302457"/>
              <a:ext cx="1580287" cy="925146"/>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n-IE" sz="1700" b="0" i="0" u="none" strike="noStrike" cap="none">
                  <a:solidFill>
                    <a:schemeClr val="lt1"/>
                  </a:solidFill>
                  <a:latin typeface="Arial"/>
                  <a:ea typeface="Arial"/>
                  <a:cs typeface="Arial"/>
                  <a:sym typeface="Arial"/>
                </a:rPr>
                <a:t>Comic strip approach</a:t>
              </a:r>
              <a:endParaRPr sz="1700" b="0" i="0" u="none" strike="noStrike" cap="none">
                <a:solidFill>
                  <a:schemeClr val="lt1"/>
                </a:solidFill>
                <a:latin typeface="Arial"/>
                <a:ea typeface="Arial"/>
                <a:cs typeface="Arial"/>
                <a:sym typeface="Arial"/>
              </a:endParaRPr>
            </a:p>
          </p:txBody>
        </p:sp>
        <p:sp>
          <p:nvSpPr>
            <p:cNvPr id="236" name="Google Shape;236;p7"/>
            <p:cNvSpPr/>
            <p:nvPr/>
          </p:nvSpPr>
          <p:spPr>
            <a:xfrm>
              <a:off x="6392912" y="1561937"/>
              <a:ext cx="347224" cy="406187"/>
            </a:xfrm>
            <a:prstGeom prst="rightArrow">
              <a:avLst>
                <a:gd name="adj1" fmla="val 60000"/>
                <a:gd name="adj2" fmla="val 50000"/>
              </a:avLst>
            </a:prstGeom>
            <a:gradFill>
              <a:gsLst>
                <a:gs pos="0">
                  <a:srgbClr val="EFBBBA"/>
                </a:gs>
                <a:gs pos="78000">
                  <a:srgbClr val="EFA7A6"/>
                </a:gs>
                <a:gs pos="100000">
                  <a:srgbClr val="EFA7A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txBox="1"/>
            <p:nvPr/>
          </p:nvSpPr>
          <p:spPr>
            <a:xfrm>
              <a:off x="6392912" y="1643174"/>
              <a:ext cx="243057" cy="2437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8" name="Google Shape;238;p7"/>
            <p:cNvSpPr/>
            <p:nvPr/>
          </p:nvSpPr>
          <p:spPr>
            <a:xfrm>
              <a:off x="6884268" y="1273674"/>
              <a:ext cx="1637853" cy="982712"/>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7"/>
            <p:cNvSpPr txBox="1"/>
            <p:nvPr/>
          </p:nvSpPr>
          <p:spPr>
            <a:xfrm>
              <a:off x="6913051" y="1302457"/>
              <a:ext cx="1580287" cy="925146"/>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n-IE" sz="1700" b="0" i="0" u="none" strike="noStrike" cap="none">
                  <a:solidFill>
                    <a:schemeClr val="lt1"/>
                  </a:solidFill>
                  <a:latin typeface="Arial"/>
                  <a:ea typeface="Arial"/>
                  <a:cs typeface="Arial"/>
                  <a:sym typeface="Arial"/>
                </a:rPr>
                <a:t>Progressive competency</a:t>
              </a:r>
              <a:endParaRPr sz="1700" b="0" i="0" u="none" strike="noStrike" cap="none">
                <a:solidFill>
                  <a:schemeClr val="lt1"/>
                </a:solidFill>
                <a:latin typeface="Arial"/>
                <a:ea typeface="Arial"/>
                <a:cs typeface="Arial"/>
                <a:sym typeface="Arial"/>
              </a:endParaRPr>
            </a:p>
          </p:txBody>
        </p:sp>
        <p:sp>
          <p:nvSpPr>
            <p:cNvPr id="240" name="Google Shape;240;p7"/>
            <p:cNvSpPr/>
            <p:nvPr/>
          </p:nvSpPr>
          <p:spPr>
            <a:xfrm>
              <a:off x="8685907" y="1561937"/>
              <a:ext cx="347224" cy="406187"/>
            </a:xfrm>
            <a:prstGeom prst="rightArrow">
              <a:avLst>
                <a:gd name="adj1" fmla="val 60000"/>
                <a:gd name="adj2" fmla="val 50000"/>
              </a:avLst>
            </a:prstGeom>
            <a:gradFill>
              <a:gsLst>
                <a:gs pos="0">
                  <a:srgbClr val="EFBBBA"/>
                </a:gs>
                <a:gs pos="78000">
                  <a:srgbClr val="EFA7A6"/>
                </a:gs>
                <a:gs pos="100000">
                  <a:srgbClr val="EFA7A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txBox="1"/>
            <p:nvPr/>
          </p:nvSpPr>
          <p:spPr>
            <a:xfrm>
              <a:off x="8685907" y="1643174"/>
              <a:ext cx="243057" cy="2437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2" name="Google Shape;242;p7"/>
            <p:cNvSpPr/>
            <p:nvPr/>
          </p:nvSpPr>
          <p:spPr>
            <a:xfrm>
              <a:off x="9177263" y="1273674"/>
              <a:ext cx="1637853" cy="982712"/>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txBox="1"/>
            <p:nvPr/>
          </p:nvSpPr>
          <p:spPr>
            <a:xfrm>
              <a:off x="9206046" y="1302457"/>
              <a:ext cx="1580287" cy="925146"/>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en-IE" sz="1700" b="0" i="0" u="none" strike="noStrike" cap="none">
                  <a:solidFill>
                    <a:schemeClr val="lt1"/>
                  </a:solidFill>
                  <a:latin typeface="Arial"/>
                  <a:ea typeface="Arial"/>
                  <a:cs typeface="Arial"/>
                  <a:sym typeface="Arial"/>
                </a:rPr>
                <a:t>Interview by the page</a:t>
              </a:r>
              <a:endParaRPr sz="1700" b="0" i="0" u="none" strike="noStrike" cap="none">
                <a:solidFill>
                  <a:schemeClr val="lt1"/>
                </a:solidFill>
                <a:latin typeface="Arial"/>
                <a:ea typeface="Arial"/>
                <a:cs typeface="Arial"/>
                <a:sym typeface="Arial"/>
              </a:endParaRPr>
            </a:p>
          </p:txBody>
        </p:sp>
      </p:grpSp>
      <p:pic>
        <p:nvPicPr>
          <p:cNvPr id="244" name="Google Shape;244;p7" descr="A close up of a persons hand&#10;&#10;Description generated with very high confidence"/>
          <p:cNvPicPr preferRelativeResize="0"/>
          <p:nvPr/>
        </p:nvPicPr>
        <p:blipFill rotWithShape="1">
          <a:blip r:embed="rId3">
            <a:alphaModFix/>
          </a:blip>
          <a:srcRect/>
          <a:stretch/>
        </p:blipFill>
        <p:spPr>
          <a:xfrm>
            <a:off x="4199903" y="593201"/>
            <a:ext cx="3526114" cy="2641182"/>
          </a:xfrm>
          <a:prstGeom prst="rect">
            <a:avLst/>
          </a:prstGeom>
          <a:noFill/>
          <a:ln>
            <a:noFill/>
          </a:ln>
        </p:spPr>
      </p:pic>
    </p:spTree>
    <p:extLst>
      <p:ext uri="{BB962C8B-B14F-4D97-AF65-F5344CB8AC3E}">
        <p14:creationId xmlns:p14="http://schemas.microsoft.com/office/powerpoint/2010/main" val="69392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Arial"/>
              <a:buNone/>
            </a:pPr>
            <a:r>
              <a:rPr lang="en-IE"/>
              <a:t>WRITING EXERCISE</a:t>
            </a:r>
            <a:endParaRPr/>
          </a:p>
        </p:txBody>
      </p:sp>
      <p:pic>
        <p:nvPicPr>
          <p:cNvPr id="250" name="Google Shape;250;p8" descr="A picture containing document, stationary, writing implement, pen&#10;&#10;Description automatically generated"/>
          <p:cNvPicPr preferRelativeResize="0">
            <a:picLocks noGrp="1"/>
          </p:cNvPicPr>
          <p:nvPr>
            <p:ph type="body" idx="1"/>
          </p:nvPr>
        </p:nvPicPr>
        <p:blipFill rotWithShape="1">
          <a:blip r:embed="rId3">
            <a:alphaModFix/>
          </a:blip>
          <a:srcRect/>
          <a:stretch/>
        </p:blipFill>
        <p:spPr>
          <a:xfrm>
            <a:off x="4714874" y="3377405"/>
            <a:ext cx="5019969" cy="3011981"/>
          </a:xfrm>
          <a:prstGeom prst="rect">
            <a:avLst/>
          </a:prstGeom>
          <a:noFill/>
          <a:ln>
            <a:noFill/>
          </a:ln>
        </p:spPr>
      </p:pic>
    </p:spTree>
    <p:extLst>
      <p:ext uri="{BB962C8B-B14F-4D97-AF65-F5344CB8AC3E}">
        <p14:creationId xmlns:p14="http://schemas.microsoft.com/office/powerpoint/2010/main" val="287369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9"/>
          <p:cNvGrpSpPr/>
          <p:nvPr/>
        </p:nvGrpSpPr>
        <p:grpSpPr>
          <a:xfrm>
            <a:off x="685800" y="3079238"/>
            <a:ext cx="10820399" cy="2253686"/>
            <a:chOff x="0" y="638187"/>
            <a:chExt cx="10820399" cy="2253686"/>
          </a:xfrm>
        </p:grpSpPr>
        <p:sp>
          <p:nvSpPr>
            <p:cNvPr id="256" name="Google Shape;256;p9"/>
            <p:cNvSpPr/>
            <p:nvPr/>
          </p:nvSpPr>
          <p:spPr>
            <a:xfrm>
              <a:off x="0"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9"/>
            <p:cNvSpPr/>
            <p:nvPr/>
          </p:nvSpPr>
          <p:spPr>
            <a:xfrm>
              <a:off x="338137"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9"/>
            <p:cNvSpPr txBox="1"/>
            <p:nvPr/>
          </p:nvSpPr>
          <p:spPr>
            <a:xfrm>
              <a:off x="338137" y="1016017"/>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u="sng" dirty="0">
                  <a:solidFill>
                    <a:schemeClr val="dk1"/>
                  </a:solidFill>
                </a:rPr>
                <a:t>Intro to Fiction</a:t>
              </a:r>
              <a:endParaRPr sz="3500" b="0" i="0" u="none" strike="noStrike" cap="none" dirty="0">
                <a:solidFill>
                  <a:schemeClr val="dk1"/>
                </a:solidFill>
                <a:latin typeface="Arial"/>
                <a:ea typeface="Arial"/>
                <a:cs typeface="Arial"/>
                <a:sym typeface="Arial"/>
              </a:endParaRPr>
            </a:p>
          </p:txBody>
        </p:sp>
        <p:sp>
          <p:nvSpPr>
            <p:cNvPr id="259" name="Google Shape;259;p9"/>
            <p:cNvSpPr/>
            <p:nvPr/>
          </p:nvSpPr>
          <p:spPr>
            <a:xfrm>
              <a:off x="3719512"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9"/>
            <p:cNvSpPr/>
            <p:nvPr/>
          </p:nvSpPr>
          <p:spPr>
            <a:xfrm>
              <a:off x="4057650"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9"/>
            <p:cNvSpPr txBox="1"/>
            <p:nvPr/>
          </p:nvSpPr>
          <p:spPr>
            <a:xfrm>
              <a:off x="4114249" y="1072618"/>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dirty="0">
                  <a:solidFill>
                    <a:schemeClr val="dk1"/>
                  </a:solidFill>
                </a:rPr>
                <a:t>Realism</a:t>
              </a:r>
              <a:endParaRPr sz="3500" b="0" i="0" u="none" strike="noStrike" cap="none" dirty="0">
                <a:solidFill>
                  <a:schemeClr val="dk1"/>
                </a:solidFill>
                <a:latin typeface="Arial"/>
                <a:ea typeface="Arial"/>
                <a:cs typeface="Arial"/>
                <a:sym typeface="Arial"/>
              </a:endParaRPr>
            </a:p>
          </p:txBody>
        </p:sp>
        <p:sp>
          <p:nvSpPr>
            <p:cNvPr id="262" name="Google Shape;262;p9"/>
            <p:cNvSpPr/>
            <p:nvPr/>
          </p:nvSpPr>
          <p:spPr>
            <a:xfrm>
              <a:off x="7439025" y="638187"/>
              <a:ext cx="3043237" cy="193245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9"/>
            <p:cNvSpPr/>
            <p:nvPr/>
          </p:nvSpPr>
          <p:spPr>
            <a:xfrm>
              <a:off x="7777162" y="959418"/>
              <a:ext cx="3043237" cy="193245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9"/>
            <p:cNvSpPr txBox="1"/>
            <p:nvPr/>
          </p:nvSpPr>
          <p:spPr>
            <a:xfrm>
              <a:off x="7833762" y="1016018"/>
              <a:ext cx="2930037" cy="1819255"/>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IE" sz="3500" b="0" i="0" u="none" strike="noStrike" cap="none">
                  <a:solidFill>
                    <a:schemeClr val="dk1"/>
                  </a:solidFill>
                  <a:latin typeface="Arial"/>
                  <a:ea typeface="Arial"/>
                  <a:cs typeface="Arial"/>
                  <a:sym typeface="Arial"/>
                </a:rPr>
                <a:t>Observation</a:t>
              </a:r>
              <a:r>
                <a:rPr lang="en-IE" sz="3500" b="0" i="0" u="none" strike="noStrike" cap="none">
                  <a:solidFill>
                    <a:schemeClr val="lt1"/>
                  </a:solidFill>
                  <a:latin typeface="Arial"/>
                  <a:ea typeface="Arial"/>
                  <a:cs typeface="Arial"/>
                  <a:sym typeface="Arial"/>
                </a:rPr>
                <a:t>  </a:t>
              </a:r>
              <a:endParaRPr sz="3500" b="0" i="0" u="none" strike="noStrike" cap="none">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361398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0"/>
          <p:cNvSpPr txBox="1">
            <a:spLocks noGrp="1"/>
          </p:cNvSpPr>
          <p:nvPr>
            <p:ph type="title"/>
          </p:nvPr>
        </p:nvSpPr>
        <p:spPr>
          <a:xfrm>
            <a:off x="394854" y="764373"/>
            <a:ext cx="8610600" cy="12930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Arial"/>
              <a:buNone/>
            </a:pPr>
            <a:r>
              <a:rPr lang="en-IE"/>
              <a:t>REALISM</a:t>
            </a:r>
            <a:endParaRPr/>
          </a:p>
        </p:txBody>
      </p:sp>
      <p:sp>
        <p:nvSpPr>
          <p:cNvPr id="270" name="Google Shape;270;p10"/>
          <p:cNvSpPr txBox="1">
            <a:spLocks noGrp="1"/>
          </p:cNvSpPr>
          <p:nvPr>
            <p:ph type="body" idx="1"/>
          </p:nvPr>
        </p:nvSpPr>
        <p:spPr>
          <a:xfrm>
            <a:off x="394854" y="2057401"/>
            <a:ext cx="9570028" cy="1756063"/>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lt1"/>
              </a:buClr>
              <a:buSzPct val="100000"/>
              <a:buChar char="•"/>
            </a:pPr>
            <a:r>
              <a:rPr lang="en-IE"/>
              <a:t>‘The main artistic goal of the realist movement was the reliable depiction of daily motives, undertaken via the avoidance of both intricate technical conventions and any appeal to supernatural or exotic subjects.’</a:t>
            </a:r>
            <a:endParaRPr/>
          </a:p>
          <a:p>
            <a:pPr marL="228600" lvl="0" indent="-228600" algn="l" rtl="0">
              <a:lnSpc>
                <a:spcPct val="90000"/>
              </a:lnSpc>
              <a:spcBef>
                <a:spcPts val="1000"/>
              </a:spcBef>
              <a:spcAft>
                <a:spcPts val="0"/>
              </a:spcAft>
              <a:buClr>
                <a:schemeClr val="lt1"/>
              </a:buClr>
              <a:buSzPct val="100000"/>
              <a:buChar char="•"/>
            </a:pPr>
            <a:r>
              <a:rPr lang="en-IE"/>
              <a:t>Falcato, Ana Christina, ‘Getting to the heart of the matter: Realism and Modernism in the novel’ </a:t>
            </a:r>
            <a:r>
              <a:rPr lang="en-IE" i="1"/>
              <a:t>Revista de Letras</a:t>
            </a:r>
            <a:r>
              <a:rPr lang="en-IE"/>
              <a:t>, Vol. 55, No. 1 (Janeiro/Junho 2015), pp. 9-24 (11)</a:t>
            </a:r>
            <a:endParaRPr/>
          </a:p>
        </p:txBody>
      </p:sp>
      <p:pic>
        <p:nvPicPr>
          <p:cNvPr id="271" name="Google Shape;271;p10"/>
          <p:cNvPicPr preferRelativeResize="0"/>
          <p:nvPr/>
        </p:nvPicPr>
        <p:blipFill rotWithShape="1">
          <a:blip r:embed="rId3">
            <a:alphaModFix/>
          </a:blip>
          <a:srcRect/>
          <a:stretch/>
        </p:blipFill>
        <p:spPr>
          <a:xfrm>
            <a:off x="4384097" y="3939453"/>
            <a:ext cx="4749511" cy="2374756"/>
          </a:xfrm>
          <a:prstGeom prst="rect">
            <a:avLst/>
          </a:prstGeom>
          <a:noFill/>
          <a:ln>
            <a:noFill/>
          </a:ln>
        </p:spPr>
      </p:pic>
    </p:spTree>
    <p:extLst>
      <p:ext uri="{BB962C8B-B14F-4D97-AF65-F5344CB8AC3E}">
        <p14:creationId xmlns:p14="http://schemas.microsoft.com/office/powerpoint/2010/main" val="107202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1"/>
          <p:cNvSpPr txBox="1">
            <a:spLocks noGrp="1"/>
          </p:cNvSpPr>
          <p:nvPr>
            <p:ph type="title"/>
          </p:nvPr>
        </p:nvSpPr>
        <p:spPr>
          <a:xfrm>
            <a:off x="685801" y="660464"/>
            <a:ext cx="8610600" cy="12930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Arial"/>
              <a:buNone/>
            </a:pPr>
            <a:r>
              <a:rPr lang="en-IE"/>
              <a:t>FURTHER DISCUSSION</a:t>
            </a:r>
            <a:endParaRPr/>
          </a:p>
        </p:txBody>
      </p:sp>
      <p:sp>
        <p:nvSpPr>
          <p:cNvPr id="277" name="Google Shape;277;p11"/>
          <p:cNvSpPr txBox="1">
            <a:spLocks noGrp="1"/>
          </p:cNvSpPr>
          <p:nvPr>
            <p:ph type="body" idx="1"/>
          </p:nvPr>
        </p:nvSpPr>
        <p:spPr>
          <a:xfrm>
            <a:off x="561111" y="1758142"/>
            <a:ext cx="9164782" cy="2325484"/>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lt1"/>
              </a:buClr>
              <a:buSzPct val="100000"/>
              <a:buChar char="•"/>
            </a:pPr>
            <a:r>
              <a:rPr lang="en-IE"/>
              <a:t> ‘[A] very detailed presentation of individual characters, who are identified by a common, non-typified proper name and to whom are ascribed both reasonably detailed physical characteristics and a deeply developed psychology – all framed, crucially, by a detailed description of the characters’ social environment. As far as specifically literary conventions go, the type of plot characteristic of the novel departed from previous literary structures to the extent that it came to fix previously narrated events as causes of present action.’ (Falcato 12) </a:t>
            </a:r>
            <a:endParaRPr/>
          </a:p>
          <a:p>
            <a:pPr marL="228600" lvl="0" indent="-99377" algn="l" rtl="0">
              <a:lnSpc>
                <a:spcPct val="90000"/>
              </a:lnSpc>
              <a:spcBef>
                <a:spcPts val="1000"/>
              </a:spcBef>
              <a:spcAft>
                <a:spcPts val="0"/>
              </a:spcAft>
              <a:buClr>
                <a:schemeClr val="lt1"/>
              </a:buClr>
              <a:buSzPct val="100000"/>
              <a:buNone/>
            </a:pPr>
            <a:endParaRPr/>
          </a:p>
        </p:txBody>
      </p:sp>
      <p:pic>
        <p:nvPicPr>
          <p:cNvPr id="278" name="Google Shape;278;p11"/>
          <p:cNvPicPr preferRelativeResize="0"/>
          <p:nvPr/>
        </p:nvPicPr>
        <p:blipFill rotWithShape="1">
          <a:blip r:embed="rId3">
            <a:alphaModFix/>
          </a:blip>
          <a:srcRect/>
          <a:stretch/>
        </p:blipFill>
        <p:spPr>
          <a:xfrm>
            <a:off x="6396472" y="4229099"/>
            <a:ext cx="3630756" cy="2226526"/>
          </a:xfrm>
          <a:prstGeom prst="rect">
            <a:avLst/>
          </a:prstGeom>
          <a:noFill/>
          <a:ln>
            <a:noFill/>
          </a:ln>
        </p:spPr>
      </p:pic>
    </p:spTree>
    <p:extLst>
      <p:ext uri="{BB962C8B-B14F-4D97-AF65-F5344CB8AC3E}">
        <p14:creationId xmlns:p14="http://schemas.microsoft.com/office/powerpoint/2010/main" val="915508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dirty="0"/>
              <a:t>THE WRITING LIFE</a:t>
            </a:r>
            <a:endParaRPr dirty="0"/>
          </a:p>
        </p:txBody>
      </p:sp>
      <p:pic>
        <p:nvPicPr>
          <p:cNvPr id="9" name="Picture 8" descr="A person writing on a piece of paper&#10;&#10;Description automatically generated with medium confidence">
            <a:extLst>
              <a:ext uri="{FF2B5EF4-FFF2-40B4-BE49-F238E27FC236}">
                <a16:creationId xmlns:a16="http://schemas.microsoft.com/office/drawing/2014/main" id="{7E973863-D40A-D3A3-FD6B-16F3CEF20A9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873731" y="2057401"/>
            <a:ext cx="6590648" cy="4399608"/>
          </a:xfrm>
          <a:prstGeom prst="rect">
            <a:avLst/>
          </a:prstGeom>
        </p:spPr>
      </p:pic>
    </p:spTree>
    <p:extLst>
      <p:ext uri="{BB962C8B-B14F-4D97-AF65-F5344CB8AC3E}">
        <p14:creationId xmlns:p14="http://schemas.microsoft.com/office/powerpoint/2010/main" val="1445964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txBox="1">
            <a:spLocks noGrp="1"/>
          </p:cNvSpPr>
          <p:nvPr>
            <p:ph type="title"/>
          </p:nvPr>
        </p:nvSpPr>
        <p:spPr>
          <a:xfrm>
            <a:off x="685800" y="576265"/>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u="sng"/>
              <a:t>PSYCHOLOGY OF BEING A WRITER</a:t>
            </a:r>
            <a:endParaRPr/>
          </a:p>
        </p:txBody>
      </p:sp>
      <p:sp>
        <p:nvSpPr>
          <p:cNvPr id="158" name="Google Shape;158;p4"/>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Why write?</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Will it be good enough?</a:t>
            </a: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pic>
        <p:nvPicPr>
          <p:cNvPr id="159" name="Google Shape;159;p4" descr="A person standing in front of a mountain&#10;&#10;Description generated with very high confidence"/>
          <p:cNvPicPr preferRelativeResize="0"/>
          <p:nvPr/>
        </p:nvPicPr>
        <p:blipFill rotWithShape="1">
          <a:blip r:embed="rId3">
            <a:alphaModFix/>
          </a:blip>
          <a:srcRect/>
          <a:stretch/>
        </p:blipFill>
        <p:spPr>
          <a:xfrm>
            <a:off x="5935792" y="2527481"/>
            <a:ext cx="5141939" cy="3409329"/>
          </a:xfrm>
          <a:prstGeom prst="rect">
            <a:avLst/>
          </a:prstGeom>
          <a:noFill/>
          <a:ln>
            <a:noFill/>
          </a:ln>
        </p:spPr>
      </p:pic>
    </p:spTree>
    <p:extLst>
      <p:ext uri="{BB962C8B-B14F-4D97-AF65-F5344CB8AC3E}">
        <p14:creationId xmlns:p14="http://schemas.microsoft.com/office/powerpoint/2010/main" val="848273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
          <p:cNvSpPr txBox="1">
            <a:spLocks noGrp="1"/>
          </p:cNvSpPr>
          <p:nvPr>
            <p:ph type="title"/>
          </p:nvPr>
        </p:nvSpPr>
        <p:spPr>
          <a:xfrm>
            <a:off x="921026" y="639315"/>
            <a:ext cx="8610600" cy="12930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entury Gothic"/>
              <a:buNone/>
            </a:pPr>
            <a:r>
              <a:rPr lang="en-IE" u="sng"/>
              <a:t>WRITER’S TOOLS</a:t>
            </a:r>
            <a:endParaRPr/>
          </a:p>
        </p:txBody>
      </p:sp>
      <p:sp>
        <p:nvSpPr>
          <p:cNvPr id="165" name="Google Shape;165;p5"/>
          <p:cNvSpPr txBox="1">
            <a:spLocks noGrp="1"/>
          </p:cNvSpPr>
          <p:nvPr>
            <p:ph type="body" idx="1"/>
          </p:nvPr>
        </p:nvSpPr>
        <p:spPr>
          <a:xfrm>
            <a:off x="921026" y="1932343"/>
            <a:ext cx="10820400" cy="4024125"/>
          </a:xfrm>
          <a:prstGeom prst="rect">
            <a:avLst/>
          </a:prstGeom>
          <a:noFill/>
          <a:ln>
            <a:noFill/>
          </a:ln>
        </p:spPr>
        <p:txBody>
          <a:bodyPr spcFirstLastPara="1" wrap="square" lIns="91425" tIns="45700" rIns="91425" bIns="45700" anchor="t" anchorCtr="0">
            <a:normAutofit/>
          </a:bodyPr>
          <a:lstStyle/>
          <a:p>
            <a:pPr marL="228600" lvl="0" indent="-88900" algn="l" rtl="0">
              <a:lnSpc>
                <a:spcPct val="90000"/>
              </a:lnSpc>
              <a:spcBef>
                <a:spcPts val="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Recognising the role of the literary artist</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Recognising ourselves as artists</a:t>
            </a: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pic>
        <p:nvPicPr>
          <p:cNvPr id="166" name="Google Shape;166;p5" descr="A person standing in front of a building&#10;&#10;Description generated with high confidence"/>
          <p:cNvPicPr preferRelativeResize="0"/>
          <p:nvPr/>
        </p:nvPicPr>
        <p:blipFill rotWithShape="1">
          <a:blip r:embed="rId3">
            <a:alphaModFix/>
          </a:blip>
          <a:srcRect/>
          <a:stretch/>
        </p:blipFill>
        <p:spPr>
          <a:xfrm>
            <a:off x="6096000" y="3083367"/>
            <a:ext cx="6010510" cy="3334735"/>
          </a:xfrm>
          <a:prstGeom prst="rect">
            <a:avLst/>
          </a:prstGeom>
          <a:noFill/>
          <a:ln>
            <a:noFill/>
          </a:ln>
        </p:spPr>
      </p:pic>
    </p:spTree>
    <p:extLst>
      <p:ext uri="{BB962C8B-B14F-4D97-AF65-F5344CB8AC3E}">
        <p14:creationId xmlns:p14="http://schemas.microsoft.com/office/powerpoint/2010/main" val="144744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pSp>
        <p:nvGrpSpPr>
          <p:cNvPr id="171" name="Google Shape;171;p6"/>
          <p:cNvGrpSpPr/>
          <p:nvPr/>
        </p:nvGrpSpPr>
        <p:grpSpPr>
          <a:xfrm>
            <a:off x="685800" y="2441051"/>
            <a:ext cx="10820400" cy="3530061"/>
            <a:chOff x="0" y="0"/>
            <a:chExt cx="10820400" cy="3530061"/>
          </a:xfrm>
        </p:grpSpPr>
        <p:cxnSp>
          <p:nvCxnSpPr>
            <p:cNvPr id="172" name="Google Shape;172;p6"/>
            <p:cNvCxnSpPr/>
            <p:nvPr/>
          </p:nvCxnSpPr>
          <p:spPr>
            <a:xfrm>
              <a:off x="0" y="0"/>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73" name="Google Shape;173;p6"/>
            <p:cNvSpPr/>
            <p:nvPr/>
          </p:nvSpPr>
          <p:spPr>
            <a:xfrm>
              <a:off x="0" y="0"/>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6"/>
            <p:cNvSpPr txBox="1"/>
            <p:nvPr/>
          </p:nvSpPr>
          <p:spPr>
            <a:xfrm>
              <a:off x="0" y="0"/>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sng" strike="noStrike" cap="none">
                  <a:solidFill>
                    <a:schemeClr val="lt1"/>
                  </a:solidFill>
                  <a:latin typeface="Century Gothic"/>
                  <a:ea typeface="Century Gothic"/>
                  <a:cs typeface="Century Gothic"/>
                  <a:sym typeface="Century Gothic"/>
                </a:rPr>
                <a:t>Consumption of Art (as a literary artist)</a:t>
              </a:r>
              <a:endParaRPr sz="2000" b="0" i="0" u="none" strike="noStrike" cap="none">
                <a:solidFill>
                  <a:schemeClr val="lt1"/>
                </a:solidFill>
                <a:latin typeface="Century Gothic"/>
                <a:ea typeface="Century Gothic"/>
                <a:cs typeface="Century Gothic"/>
                <a:sym typeface="Century Gothic"/>
              </a:endParaRPr>
            </a:p>
          </p:txBody>
        </p:sp>
        <p:cxnSp>
          <p:nvCxnSpPr>
            <p:cNvPr id="175" name="Google Shape;175;p6"/>
            <p:cNvCxnSpPr/>
            <p:nvPr/>
          </p:nvCxnSpPr>
          <p:spPr>
            <a:xfrm>
              <a:off x="0" y="441257"/>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76" name="Google Shape;176;p6"/>
            <p:cNvSpPr/>
            <p:nvPr/>
          </p:nvSpPr>
          <p:spPr>
            <a:xfrm>
              <a:off x="0" y="441257"/>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6"/>
            <p:cNvSpPr txBox="1"/>
            <p:nvPr/>
          </p:nvSpPr>
          <p:spPr>
            <a:xfrm>
              <a:off x="0" y="441257"/>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Modern visual arts</a:t>
              </a:r>
              <a:endParaRPr sz="2000" b="0" i="0" u="none" strike="noStrike" cap="none">
                <a:solidFill>
                  <a:schemeClr val="lt1"/>
                </a:solidFill>
                <a:latin typeface="Century Gothic"/>
                <a:ea typeface="Century Gothic"/>
                <a:cs typeface="Century Gothic"/>
                <a:sym typeface="Century Gothic"/>
              </a:endParaRPr>
            </a:p>
          </p:txBody>
        </p:sp>
        <p:cxnSp>
          <p:nvCxnSpPr>
            <p:cNvPr id="178" name="Google Shape;178;p6"/>
            <p:cNvCxnSpPr/>
            <p:nvPr/>
          </p:nvCxnSpPr>
          <p:spPr>
            <a:xfrm>
              <a:off x="0" y="882515"/>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79" name="Google Shape;179;p6"/>
            <p:cNvSpPr/>
            <p:nvPr/>
          </p:nvSpPr>
          <p:spPr>
            <a:xfrm>
              <a:off x="0" y="882515"/>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6"/>
            <p:cNvSpPr txBox="1"/>
            <p:nvPr/>
          </p:nvSpPr>
          <p:spPr>
            <a:xfrm>
              <a:off x="0" y="882515"/>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Contemporary music</a:t>
              </a:r>
              <a:endParaRPr sz="2000" b="0" i="0" u="none" strike="noStrike" cap="none">
                <a:solidFill>
                  <a:schemeClr val="lt1"/>
                </a:solidFill>
                <a:latin typeface="Century Gothic"/>
                <a:ea typeface="Century Gothic"/>
                <a:cs typeface="Century Gothic"/>
                <a:sym typeface="Century Gothic"/>
              </a:endParaRPr>
            </a:p>
          </p:txBody>
        </p:sp>
        <p:cxnSp>
          <p:nvCxnSpPr>
            <p:cNvPr id="181" name="Google Shape;181;p6"/>
            <p:cNvCxnSpPr/>
            <p:nvPr/>
          </p:nvCxnSpPr>
          <p:spPr>
            <a:xfrm>
              <a:off x="0" y="1323773"/>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82" name="Google Shape;182;p6"/>
            <p:cNvSpPr/>
            <p:nvPr/>
          </p:nvSpPr>
          <p:spPr>
            <a:xfrm>
              <a:off x="0" y="1323773"/>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6"/>
            <p:cNvSpPr txBox="1"/>
            <p:nvPr/>
          </p:nvSpPr>
          <p:spPr>
            <a:xfrm>
              <a:off x="0" y="1323773"/>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Sculpture</a:t>
              </a:r>
              <a:endParaRPr sz="2000" b="0" i="0" u="none" strike="noStrike" cap="none">
                <a:solidFill>
                  <a:schemeClr val="lt1"/>
                </a:solidFill>
                <a:latin typeface="Century Gothic"/>
                <a:ea typeface="Century Gothic"/>
                <a:cs typeface="Century Gothic"/>
                <a:sym typeface="Century Gothic"/>
              </a:endParaRPr>
            </a:p>
          </p:txBody>
        </p:sp>
        <p:cxnSp>
          <p:nvCxnSpPr>
            <p:cNvPr id="184" name="Google Shape;184;p6"/>
            <p:cNvCxnSpPr/>
            <p:nvPr/>
          </p:nvCxnSpPr>
          <p:spPr>
            <a:xfrm>
              <a:off x="0" y="1765031"/>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85" name="Google Shape;185;p6"/>
            <p:cNvSpPr/>
            <p:nvPr/>
          </p:nvSpPr>
          <p:spPr>
            <a:xfrm>
              <a:off x="0" y="1765031"/>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6"/>
            <p:cNvSpPr txBox="1"/>
            <p:nvPr/>
          </p:nvSpPr>
          <p:spPr>
            <a:xfrm>
              <a:off x="0" y="1765031"/>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Travel</a:t>
              </a:r>
              <a:endParaRPr sz="2000" b="0" i="0" u="none" strike="noStrike" cap="none">
                <a:solidFill>
                  <a:schemeClr val="lt1"/>
                </a:solidFill>
                <a:latin typeface="Century Gothic"/>
                <a:ea typeface="Century Gothic"/>
                <a:cs typeface="Century Gothic"/>
                <a:sym typeface="Century Gothic"/>
              </a:endParaRPr>
            </a:p>
          </p:txBody>
        </p:sp>
        <p:cxnSp>
          <p:nvCxnSpPr>
            <p:cNvPr id="187" name="Google Shape;187;p6"/>
            <p:cNvCxnSpPr/>
            <p:nvPr/>
          </p:nvCxnSpPr>
          <p:spPr>
            <a:xfrm>
              <a:off x="0" y="2206288"/>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88" name="Google Shape;188;p6"/>
            <p:cNvSpPr/>
            <p:nvPr/>
          </p:nvSpPr>
          <p:spPr>
            <a:xfrm>
              <a:off x="0" y="2206288"/>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6"/>
            <p:cNvSpPr txBox="1"/>
            <p:nvPr/>
          </p:nvSpPr>
          <p:spPr>
            <a:xfrm>
              <a:off x="0" y="2206288"/>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Theatre</a:t>
              </a:r>
              <a:endParaRPr sz="2000" b="0" i="0" u="none" strike="noStrike" cap="none">
                <a:solidFill>
                  <a:schemeClr val="lt1"/>
                </a:solidFill>
                <a:latin typeface="Century Gothic"/>
                <a:ea typeface="Century Gothic"/>
                <a:cs typeface="Century Gothic"/>
                <a:sym typeface="Century Gothic"/>
              </a:endParaRPr>
            </a:p>
          </p:txBody>
        </p:sp>
        <p:cxnSp>
          <p:nvCxnSpPr>
            <p:cNvPr id="190" name="Google Shape;190;p6"/>
            <p:cNvCxnSpPr/>
            <p:nvPr/>
          </p:nvCxnSpPr>
          <p:spPr>
            <a:xfrm>
              <a:off x="0" y="2647546"/>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91" name="Google Shape;191;p6"/>
            <p:cNvSpPr/>
            <p:nvPr/>
          </p:nvSpPr>
          <p:spPr>
            <a:xfrm>
              <a:off x="0" y="2647546"/>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6"/>
            <p:cNvSpPr txBox="1"/>
            <p:nvPr/>
          </p:nvSpPr>
          <p:spPr>
            <a:xfrm>
              <a:off x="0" y="2647546"/>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Cinema</a:t>
              </a:r>
              <a:endParaRPr sz="2000" b="0" i="0" u="none" strike="noStrike" cap="none">
                <a:solidFill>
                  <a:schemeClr val="lt1"/>
                </a:solidFill>
                <a:latin typeface="Century Gothic"/>
                <a:ea typeface="Century Gothic"/>
                <a:cs typeface="Century Gothic"/>
                <a:sym typeface="Century Gothic"/>
              </a:endParaRPr>
            </a:p>
          </p:txBody>
        </p:sp>
        <p:cxnSp>
          <p:nvCxnSpPr>
            <p:cNvPr id="193" name="Google Shape;193;p6"/>
            <p:cNvCxnSpPr/>
            <p:nvPr/>
          </p:nvCxnSpPr>
          <p:spPr>
            <a:xfrm>
              <a:off x="0" y="3088804"/>
              <a:ext cx="10820400" cy="0"/>
            </a:xfrm>
            <a:prstGeom prst="straightConnector1">
              <a:avLst/>
            </a:prstGeom>
            <a:gradFill>
              <a:gsLst>
                <a:gs pos="0">
                  <a:srgbClr val="E0514D"/>
                </a:gs>
                <a:gs pos="78000">
                  <a:srgbClr val="E7241D"/>
                </a:gs>
                <a:gs pos="100000">
                  <a:srgbClr val="E7241D"/>
                </a:gs>
              </a:gsLst>
              <a:lin ang="5400000" scaled="0"/>
            </a:gradFill>
            <a:ln w="9525" cap="flat" cmpd="sng">
              <a:solidFill>
                <a:srgbClr val="DF2D27"/>
              </a:solidFill>
              <a:prstDash val="solid"/>
              <a:round/>
              <a:headEnd type="none" w="sm" len="sm"/>
              <a:tailEnd type="none" w="sm" len="sm"/>
            </a:ln>
          </p:spPr>
        </p:cxnSp>
        <p:sp>
          <p:nvSpPr>
            <p:cNvPr id="194" name="Google Shape;194;p6"/>
            <p:cNvSpPr/>
            <p:nvPr/>
          </p:nvSpPr>
          <p:spPr>
            <a:xfrm>
              <a:off x="0" y="3088804"/>
              <a:ext cx="10820400" cy="4412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6"/>
            <p:cNvSpPr txBox="1"/>
            <p:nvPr/>
          </p:nvSpPr>
          <p:spPr>
            <a:xfrm>
              <a:off x="0" y="3088804"/>
              <a:ext cx="10820400" cy="441257"/>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n-IE" sz="2000" b="0" i="0" u="none" strike="noStrike" cap="none">
                  <a:solidFill>
                    <a:schemeClr val="lt1"/>
                  </a:solidFill>
                  <a:latin typeface="Century Gothic"/>
                  <a:ea typeface="Century Gothic"/>
                  <a:cs typeface="Century Gothic"/>
                  <a:sym typeface="Century Gothic"/>
                </a:rPr>
                <a:t>Reading!</a:t>
              </a:r>
              <a:endParaRPr sz="2000" b="0" i="0" u="none" strike="noStrike" cap="none">
                <a:solidFill>
                  <a:schemeClr val="lt1"/>
                </a:solidFill>
                <a:latin typeface="Century Gothic"/>
                <a:ea typeface="Century Gothic"/>
                <a:cs typeface="Century Gothic"/>
                <a:sym typeface="Century Gothic"/>
              </a:endParaRPr>
            </a:p>
          </p:txBody>
        </p:sp>
      </p:grpSp>
      <p:sp>
        <p:nvSpPr>
          <p:cNvPr id="196" name="Google Shape;196;p6"/>
          <p:cNvSpPr/>
          <p:nvPr/>
        </p:nvSpPr>
        <p:spPr>
          <a:xfrm>
            <a:off x="685800" y="1004717"/>
            <a:ext cx="897404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4000" b="0" i="0" u="sng" strike="noStrike" cap="none">
                <a:solidFill>
                  <a:schemeClr val="lt1"/>
                </a:solidFill>
                <a:latin typeface="Century Gothic"/>
                <a:ea typeface="Century Gothic"/>
                <a:cs typeface="Century Gothic"/>
                <a:sym typeface="Century Gothic"/>
              </a:rPr>
              <a:t>PSYCHOLOGY OF BEING A WRITER</a:t>
            </a:r>
            <a:endParaRPr/>
          </a:p>
        </p:txBody>
      </p:sp>
    </p:spTree>
    <p:extLst>
      <p:ext uri="{BB962C8B-B14F-4D97-AF65-F5344CB8AC3E}">
        <p14:creationId xmlns:p14="http://schemas.microsoft.com/office/powerpoint/2010/main" val="1402214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7"/>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2" name="Google Shape;202;p7"/>
          <p:cNvSpPr/>
          <p:nvPr/>
        </p:nvSpPr>
        <p:spPr>
          <a:xfrm>
            <a:off x="0" y="0"/>
            <a:ext cx="3406393" cy="6858000"/>
          </a:xfrm>
          <a:prstGeom prst="rect">
            <a:avLst/>
          </a:prstGeom>
          <a:solidFill>
            <a:srgbClr val="0C0C0C"/>
          </a:solidFill>
          <a:ln>
            <a:noFill/>
          </a:ln>
          <a:effectLst>
            <a:outerShdw blurRad="63500" dist="38100" algn="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pic>
        <p:nvPicPr>
          <p:cNvPr id="203" name="Google Shape;203;p7" descr="A picture containing sitting&#10;&#10;Description generated with high confidence"/>
          <p:cNvPicPr preferRelativeResize="0"/>
          <p:nvPr/>
        </p:nvPicPr>
        <p:blipFill rotWithShape="1">
          <a:blip r:embed="rId3">
            <a:alphaModFix/>
          </a:blip>
          <a:srcRect t="-531" r="43745" b="531"/>
          <a:stretch/>
        </p:blipFill>
        <p:spPr>
          <a:xfrm rot="-5400000">
            <a:off x="-1265719" y="2187575"/>
            <a:ext cx="6857999" cy="2482850"/>
          </a:xfrm>
          <a:prstGeom prst="rect">
            <a:avLst/>
          </a:prstGeom>
          <a:noFill/>
          <a:ln>
            <a:noFill/>
          </a:ln>
        </p:spPr>
      </p:pic>
      <p:sp>
        <p:nvSpPr>
          <p:cNvPr id="204" name="Google Shape;204;p7"/>
          <p:cNvSpPr txBox="1">
            <a:spLocks noGrp="1"/>
          </p:cNvSpPr>
          <p:nvPr>
            <p:ph type="body" idx="1"/>
          </p:nvPr>
        </p:nvSpPr>
        <p:spPr>
          <a:xfrm>
            <a:off x="4090507" y="1219200"/>
            <a:ext cx="7454077" cy="499948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None/>
            </a:pPr>
            <a:r>
              <a:rPr lang="en-IE" sz="4000" u="sng"/>
              <a:t>CONSIDERATIONS</a:t>
            </a:r>
            <a:endParaRPr/>
          </a:p>
          <a:p>
            <a:pPr marL="0" lvl="0" indent="0" algn="l" rtl="0">
              <a:lnSpc>
                <a:spcPct val="90000"/>
              </a:lnSpc>
              <a:spcBef>
                <a:spcPts val="1000"/>
              </a:spcBef>
              <a:spcAft>
                <a:spcPts val="0"/>
              </a:spcAft>
              <a:buClr>
                <a:schemeClr val="lt1"/>
              </a:buClr>
              <a:buSzPts val="2000"/>
              <a:buNone/>
            </a:pPr>
            <a:endParaRPr sz="2000" u="sng"/>
          </a:p>
          <a:p>
            <a:pPr marL="0" lvl="0" indent="0" algn="l" rtl="0">
              <a:lnSpc>
                <a:spcPct val="90000"/>
              </a:lnSpc>
              <a:spcBef>
                <a:spcPts val="1000"/>
              </a:spcBef>
              <a:spcAft>
                <a:spcPts val="0"/>
              </a:spcAft>
              <a:buClr>
                <a:schemeClr val="lt1"/>
              </a:buClr>
              <a:buSzPts val="2000"/>
              <a:buNone/>
            </a:pPr>
            <a:r>
              <a:rPr lang="en-IE" sz="2000" u="sng"/>
              <a:t>Agenda driven material</a:t>
            </a:r>
            <a:endParaRPr/>
          </a:p>
          <a:p>
            <a:pPr marL="0" lvl="0" indent="0" algn="l" rtl="0">
              <a:lnSpc>
                <a:spcPct val="90000"/>
              </a:lnSpc>
              <a:spcBef>
                <a:spcPts val="1000"/>
              </a:spcBef>
              <a:spcAft>
                <a:spcPts val="0"/>
              </a:spcAft>
              <a:buClr>
                <a:schemeClr val="lt1"/>
              </a:buClr>
              <a:buSzPts val="2000"/>
              <a:buNone/>
            </a:pPr>
            <a:endParaRPr sz="2000"/>
          </a:p>
          <a:p>
            <a:pPr marL="228600" lvl="0" indent="-228600" algn="l" rtl="0">
              <a:lnSpc>
                <a:spcPct val="90000"/>
              </a:lnSpc>
              <a:spcBef>
                <a:spcPts val="1000"/>
              </a:spcBef>
              <a:spcAft>
                <a:spcPts val="0"/>
              </a:spcAft>
              <a:buClr>
                <a:schemeClr val="lt1"/>
              </a:buClr>
              <a:buSzPts val="2000"/>
              <a:buChar char="•"/>
            </a:pPr>
            <a:r>
              <a:rPr lang="en-IE" sz="2000"/>
              <a:t>Commercial driven i. e. advertising</a:t>
            </a:r>
            <a:endParaRPr/>
          </a:p>
          <a:p>
            <a:pPr marL="228600" lvl="0" indent="-101600" algn="l" rtl="0">
              <a:lnSpc>
                <a:spcPct val="90000"/>
              </a:lnSpc>
              <a:spcBef>
                <a:spcPts val="1000"/>
              </a:spcBef>
              <a:spcAft>
                <a:spcPts val="0"/>
              </a:spcAft>
              <a:buClr>
                <a:schemeClr val="lt1"/>
              </a:buClr>
              <a:buSzPts val="2000"/>
              <a:buNone/>
            </a:pPr>
            <a:endParaRPr sz="2000"/>
          </a:p>
          <a:p>
            <a:pPr marL="228600" lvl="0" indent="-228600" algn="l" rtl="0">
              <a:lnSpc>
                <a:spcPct val="90000"/>
              </a:lnSpc>
              <a:spcBef>
                <a:spcPts val="1000"/>
              </a:spcBef>
              <a:spcAft>
                <a:spcPts val="0"/>
              </a:spcAft>
              <a:buClr>
                <a:schemeClr val="lt1"/>
              </a:buClr>
              <a:buSzPts val="2000"/>
              <a:buChar char="•"/>
            </a:pPr>
            <a:r>
              <a:rPr lang="en-IE" sz="2000"/>
              <a:t>Social issue driven</a:t>
            </a:r>
            <a:endParaRPr/>
          </a:p>
          <a:p>
            <a:pPr marL="228600" lvl="0" indent="-101600" algn="l" rtl="0">
              <a:lnSpc>
                <a:spcPct val="90000"/>
              </a:lnSpc>
              <a:spcBef>
                <a:spcPts val="1000"/>
              </a:spcBef>
              <a:spcAft>
                <a:spcPts val="0"/>
              </a:spcAft>
              <a:buClr>
                <a:schemeClr val="lt1"/>
              </a:buClr>
              <a:buSzPts val="2000"/>
              <a:buNone/>
            </a:pPr>
            <a:endParaRPr sz="2000"/>
          </a:p>
          <a:p>
            <a:pPr marL="228600" lvl="0" indent="-228600" algn="l" rtl="0">
              <a:lnSpc>
                <a:spcPct val="90000"/>
              </a:lnSpc>
              <a:spcBef>
                <a:spcPts val="1000"/>
              </a:spcBef>
              <a:spcAft>
                <a:spcPts val="0"/>
              </a:spcAft>
              <a:buClr>
                <a:schemeClr val="lt1"/>
              </a:buClr>
              <a:buSzPts val="2000"/>
              <a:buChar char="•"/>
            </a:pPr>
            <a:r>
              <a:rPr lang="en-IE" sz="2000"/>
              <a:t>Politically driven </a:t>
            </a:r>
            <a:endParaRPr/>
          </a:p>
          <a:p>
            <a:pPr marL="228600" lvl="0" indent="-101600" algn="l" rtl="0">
              <a:lnSpc>
                <a:spcPct val="90000"/>
              </a:lnSpc>
              <a:spcBef>
                <a:spcPts val="1000"/>
              </a:spcBef>
              <a:spcAft>
                <a:spcPts val="0"/>
              </a:spcAft>
              <a:buClr>
                <a:schemeClr val="lt1"/>
              </a:buClr>
              <a:buSzPts val="2000"/>
              <a:buNone/>
            </a:pPr>
            <a:endParaRPr sz="2000"/>
          </a:p>
          <a:p>
            <a:pPr marL="228600" lvl="0" indent="-228600" algn="l" rtl="0">
              <a:lnSpc>
                <a:spcPct val="90000"/>
              </a:lnSpc>
              <a:spcBef>
                <a:spcPts val="1000"/>
              </a:spcBef>
              <a:spcAft>
                <a:spcPts val="0"/>
              </a:spcAft>
              <a:buClr>
                <a:schemeClr val="lt1"/>
              </a:buClr>
              <a:buSzPts val="2000"/>
              <a:buChar char="•"/>
            </a:pPr>
            <a:r>
              <a:rPr lang="en-IE" sz="2000"/>
              <a:t>Considerations when using real life material as source</a:t>
            </a:r>
            <a:endParaRPr/>
          </a:p>
          <a:p>
            <a:pPr marL="0" lvl="0" indent="0" algn="l" rtl="0">
              <a:lnSpc>
                <a:spcPct val="90000"/>
              </a:lnSpc>
              <a:spcBef>
                <a:spcPts val="1000"/>
              </a:spcBef>
              <a:spcAft>
                <a:spcPts val="0"/>
              </a:spcAft>
              <a:buClr>
                <a:schemeClr val="lt1"/>
              </a:buClr>
              <a:buSzPts val="2000"/>
              <a:buNone/>
            </a:pPr>
            <a:endParaRPr sz="2000"/>
          </a:p>
          <a:p>
            <a:pPr marL="0" lvl="0" indent="0" algn="l" rtl="0">
              <a:lnSpc>
                <a:spcPct val="90000"/>
              </a:lnSpc>
              <a:spcBef>
                <a:spcPts val="1000"/>
              </a:spcBef>
              <a:spcAft>
                <a:spcPts val="0"/>
              </a:spcAft>
              <a:buClr>
                <a:schemeClr val="lt1"/>
              </a:buClr>
              <a:buSzPts val="2000"/>
              <a:buNone/>
            </a:pPr>
            <a:endParaRPr sz="2000"/>
          </a:p>
        </p:txBody>
      </p:sp>
    </p:spTree>
    <p:extLst>
      <p:ext uri="{BB962C8B-B14F-4D97-AF65-F5344CB8AC3E}">
        <p14:creationId xmlns:p14="http://schemas.microsoft.com/office/powerpoint/2010/main" val="3903411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
        <p:cNvGrpSpPr/>
        <p:nvPr/>
      </p:nvGrpSpPr>
      <p:grpSpPr>
        <a:xfrm>
          <a:off x="0" y="0"/>
          <a:ext cx="0" cy="0"/>
          <a:chOff x="0" y="0"/>
          <a:chExt cx="0" cy="0"/>
        </a:xfrm>
      </p:grpSpPr>
      <p:sp>
        <p:nvSpPr>
          <p:cNvPr id="209" name="Google Shape;209;p8"/>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10" name="Google Shape;210;p8"/>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211" name="Google Shape;211;p8"/>
          <p:cNvSpPr txBox="1">
            <a:spLocks noGrp="1"/>
          </p:cNvSpPr>
          <p:nvPr>
            <p:ph type="title"/>
          </p:nvPr>
        </p:nvSpPr>
        <p:spPr>
          <a:xfrm>
            <a:off x="685799" y="764373"/>
            <a:ext cx="3977639"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Century Gothic"/>
              <a:buNone/>
            </a:pPr>
            <a:r>
              <a:rPr lang="en-IE" sz="3200"/>
              <a:t>RAW MATERIAL</a:t>
            </a:r>
            <a:endParaRPr/>
          </a:p>
        </p:txBody>
      </p:sp>
      <p:sp>
        <p:nvSpPr>
          <p:cNvPr id="212" name="Google Shape;212;p8"/>
          <p:cNvSpPr txBox="1">
            <a:spLocks noGrp="1"/>
          </p:cNvSpPr>
          <p:nvPr>
            <p:ph type="body" idx="1"/>
          </p:nvPr>
        </p:nvSpPr>
        <p:spPr>
          <a:xfrm>
            <a:off x="685800" y="2364573"/>
            <a:ext cx="3977639" cy="3854112"/>
          </a:xfrm>
          <a:prstGeom prst="rect">
            <a:avLst/>
          </a:prstGeom>
          <a:noFill/>
          <a:ln>
            <a:noFill/>
          </a:ln>
        </p:spPr>
        <p:txBody>
          <a:bodyPr spcFirstLastPara="1" wrap="square" lIns="91425" tIns="45700" rIns="91425" bIns="45700" anchor="t" anchorCtr="0">
            <a:normAutofit/>
          </a:bodyPr>
          <a:lstStyle/>
          <a:p>
            <a:pPr marL="228600" lvl="0" indent="-127000" algn="l" rtl="0">
              <a:lnSpc>
                <a:spcPct val="90000"/>
              </a:lnSpc>
              <a:spcBef>
                <a:spcPts val="0"/>
              </a:spcBef>
              <a:spcAft>
                <a:spcPts val="0"/>
              </a:spcAft>
              <a:buClr>
                <a:schemeClr val="lt1"/>
              </a:buClr>
              <a:buSzPts val="1600"/>
              <a:buNone/>
            </a:pPr>
            <a:endParaRPr sz="1600"/>
          </a:p>
          <a:p>
            <a:pPr marL="228600" lvl="0" indent="-127000" algn="l" rtl="0">
              <a:lnSpc>
                <a:spcPct val="90000"/>
              </a:lnSpc>
              <a:spcBef>
                <a:spcPts val="1000"/>
              </a:spcBef>
              <a:spcAft>
                <a:spcPts val="0"/>
              </a:spcAft>
              <a:buClr>
                <a:schemeClr val="lt1"/>
              </a:buClr>
              <a:buSzPts val="1600"/>
              <a:buNone/>
            </a:pPr>
            <a:endParaRPr sz="1600"/>
          </a:p>
          <a:p>
            <a:pPr marL="228600" lvl="0" indent="-127000" algn="l" rtl="0">
              <a:lnSpc>
                <a:spcPct val="90000"/>
              </a:lnSpc>
              <a:spcBef>
                <a:spcPts val="1000"/>
              </a:spcBef>
              <a:spcAft>
                <a:spcPts val="0"/>
              </a:spcAft>
              <a:buClr>
                <a:schemeClr val="lt1"/>
              </a:buClr>
              <a:buSzPts val="1600"/>
              <a:buNone/>
            </a:pPr>
            <a:endParaRPr sz="1600"/>
          </a:p>
          <a:p>
            <a:pPr marL="228600" lvl="0" indent="-228600" algn="l" rtl="0">
              <a:lnSpc>
                <a:spcPct val="90000"/>
              </a:lnSpc>
              <a:spcBef>
                <a:spcPts val="1000"/>
              </a:spcBef>
              <a:spcAft>
                <a:spcPts val="0"/>
              </a:spcAft>
              <a:buClr>
                <a:schemeClr val="lt1"/>
              </a:buClr>
              <a:buSzPts val="1600"/>
              <a:buChar char="•"/>
            </a:pPr>
            <a:r>
              <a:rPr lang="en-IE" sz="1600"/>
              <a:t>‘Write what you know’ - but what do we know?</a:t>
            </a:r>
            <a:endParaRPr/>
          </a:p>
          <a:p>
            <a:pPr marL="228600" lvl="0" indent="-127000" algn="l" rtl="0">
              <a:lnSpc>
                <a:spcPct val="90000"/>
              </a:lnSpc>
              <a:spcBef>
                <a:spcPts val="1000"/>
              </a:spcBef>
              <a:spcAft>
                <a:spcPts val="0"/>
              </a:spcAft>
              <a:buClr>
                <a:schemeClr val="lt1"/>
              </a:buClr>
              <a:buSzPts val="1600"/>
              <a:buNone/>
            </a:pPr>
            <a:endParaRPr sz="1600"/>
          </a:p>
          <a:p>
            <a:pPr marL="228600" lvl="0" indent="-228600" algn="l" rtl="0">
              <a:lnSpc>
                <a:spcPct val="90000"/>
              </a:lnSpc>
              <a:spcBef>
                <a:spcPts val="1000"/>
              </a:spcBef>
              <a:spcAft>
                <a:spcPts val="0"/>
              </a:spcAft>
              <a:buClr>
                <a:schemeClr val="lt1"/>
              </a:buClr>
              <a:buSzPts val="1600"/>
              <a:buChar char="•"/>
            </a:pPr>
            <a:r>
              <a:rPr lang="en-IE" sz="1600"/>
              <a:t>Can what we know ‘work’ as literature?</a:t>
            </a:r>
            <a:endParaRPr/>
          </a:p>
        </p:txBody>
      </p:sp>
      <p:pic>
        <p:nvPicPr>
          <p:cNvPr id="213" name="Google Shape;213;p8" descr="A close up of an animal&#10;&#10;Description generated with very high confidence"/>
          <p:cNvPicPr preferRelativeResize="0"/>
          <p:nvPr/>
        </p:nvPicPr>
        <p:blipFill rotWithShape="1">
          <a:blip r:embed="rId4">
            <a:alphaModFix/>
          </a:blip>
          <a:srcRect l="9704" r="10850" b="1"/>
          <a:stretch/>
        </p:blipFill>
        <p:spPr>
          <a:xfrm>
            <a:off x="4972699" y="746126"/>
            <a:ext cx="6533501" cy="5472558"/>
          </a:xfrm>
          <a:prstGeom prst="rect">
            <a:avLst/>
          </a:prstGeom>
          <a:noFill/>
          <a:ln>
            <a:noFill/>
          </a:ln>
        </p:spPr>
      </p:pic>
    </p:spTree>
    <p:extLst>
      <p:ext uri="{BB962C8B-B14F-4D97-AF65-F5344CB8AC3E}">
        <p14:creationId xmlns:p14="http://schemas.microsoft.com/office/powerpoint/2010/main" val="1601014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txBox="1">
            <a:spLocks noGrp="1"/>
          </p:cNvSpPr>
          <p:nvPr>
            <p:ph type="body" idx="1"/>
          </p:nvPr>
        </p:nvSpPr>
        <p:spPr>
          <a:xfrm>
            <a:off x="672548" y="1015116"/>
            <a:ext cx="10820400" cy="4024125"/>
          </a:xfrm>
          <a:prstGeom prst="rect">
            <a:avLst/>
          </a:prstGeom>
          <a:noFill/>
          <a:ln>
            <a:noFill/>
          </a:ln>
        </p:spPr>
        <p:txBody>
          <a:bodyPr spcFirstLastPara="1" wrap="square" lIns="91425" tIns="45700" rIns="91425" bIns="45700" anchor="t" anchorCtr="0">
            <a:normAutofit/>
          </a:bodyPr>
          <a:lstStyle/>
          <a:p>
            <a:pPr marL="228600" lvl="0" indent="-254000" algn="l" rtl="0">
              <a:lnSpc>
                <a:spcPct val="90000"/>
              </a:lnSpc>
              <a:spcBef>
                <a:spcPts val="0"/>
              </a:spcBef>
              <a:spcAft>
                <a:spcPts val="0"/>
              </a:spcAft>
              <a:buClr>
                <a:schemeClr val="lt1"/>
              </a:buClr>
              <a:buSzPts val="4000"/>
              <a:buChar char="•"/>
            </a:pPr>
            <a:r>
              <a:rPr lang="en-IE" sz="4000" u="sng"/>
              <a:t>WRITER’S TOOLS</a:t>
            </a:r>
            <a:endParaRPr/>
          </a:p>
          <a:p>
            <a:pPr marL="0" lvl="0" indent="0" algn="l" rtl="0">
              <a:lnSpc>
                <a:spcPct val="90000"/>
              </a:lnSpc>
              <a:spcBef>
                <a:spcPts val="1000"/>
              </a:spcBef>
              <a:spcAft>
                <a:spcPts val="0"/>
              </a:spcAft>
              <a:buClr>
                <a:schemeClr val="lt1"/>
              </a:buClr>
              <a:buSzPts val="2200"/>
              <a:buNone/>
            </a:pPr>
            <a:endParaRPr/>
          </a:p>
          <a:p>
            <a:pPr marL="0" lvl="0" indent="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Defiance toward externals?</a:t>
            </a:r>
            <a:endParaRPr/>
          </a:p>
          <a:p>
            <a:pPr marL="0" lvl="0" indent="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Tell the story, not the [conscious] theme</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Practice observation describing a room/scene without action or characters</a:t>
            </a:r>
            <a:endParaRPr/>
          </a:p>
          <a:p>
            <a:pPr marL="228600" lvl="0" indent="-88900" algn="l" rtl="0">
              <a:lnSpc>
                <a:spcPct val="90000"/>
              </a:lnSpc>
              <a:spcBef>
                <a:spcPts val="1000"/>
              </a:spcBef>
              <a:spcAft>
                <a:spcPts val="0"/>
              </a:spcAft>
              <a:buClr>
                <a:schemeClr val="lt1"/>
              </a:buClr>
              <a:buSzPts val="2200"/>
              <a:buNone/>
            </a:pPr>
            <a:endParaRPr/>
          </a:p>
          <a:p>
            <a:pPr marL="0" lvl="0" indent="0" algn="l" rtl="0">
              <a:lnSpc>
                <a:spcPct val="90000"/>
              </a:lnSpc>
              <a:spcBef>
                <a:spcPts val="1000"/>
              </a:spcBef>
              <a:spcAft>
                <a:spcPts val="0"/>
              </a:spcAft>
              <a:buClr>
                <a:schemeClr val="lt1"/>
              </a:buClr>
              <a:buSzPts val="2200"/>
              <a:buNone/>
            </a:pPr>
            <a:endParaRPr/>
          </a:p>
        </p:txBody>
      </p:sp>
      <p:pic>
        <p:nvPicPr>
          <p:cNvPr id="219" name="Google Shape;219;p9"/>
          <p:cNvPicPr preferRelativeResize="0"/>
          <p:nvPr/>
        </p:nvPicPr>
        <p:blipFill rotWithShape="1">
          <a:blip r:embed="rId3">
            <a:alphaModFix/>
          </a:blip>
          <a:srcRect/>
          <a:stretch/>
        </p:blipFill>
        <p:spPr>
          <a:xfrm>
            <a:off x="8226740" y="1187349"/>
            <a:ext cx="3743268" cy="2804403"/>
          </a:xfrm>
          <a:prstGeom prst="rect">
            <a:avLst/>
          </a:prstGeom>
          <a:noFill/>
          <a:ln>
            <a:noFill/>
          </a:ln>
        </p:spPr>
      </p:pic>
    </p:spTree>
    <p:extLst>
      <p:ext uri="{BB962C8B-B14F-4D97-AF65-F5344CB8AC3E}">
        <p14:creationId xmlns:p14="http://schemas.microsoft.com/office/powerpoint/2010/main" val="4064000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0"/>
          <p:cNvSpPr txBox="1">
            <a:spLocks noGrp="1"/>
          </p:cNvSpPr>
          <p:nvPr>
            <p:ph type="body" idx="1"/>
          </p:nvPr>
        </p:nvSpPr>
        <p:spPr>
          <a:xfrm>
            <a:off x="685800" y="1028700"/>
            <a:ext cx="10820400" cy="518998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sp>
        <p:nvSpPr>
          <p:cNvPr id="225" name="Google Shape;225;p10"/>
          <p:cNvSpPr txBox="1"/>
          <p:nvPr/>
        </p:nvSpPr>
        <p:spPr>
          <a:xfrm>
            <a:off x="180300" y="966430"/>
            <a:ext cx="9316278" cy="48628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4000" u="sng">
                <a:solidFill>
                  <a:schemeClr val="lt1"/>
                </a:solidFill>
                <a:latin typeface="Century Gothic"/>
                <a:ea typeface="Century Gothic"/>
                <a:cs typeface="Century Gothic"/>
                <a:sym typeface="Century Gothic"/>
              </a:rPr>
              <a:t>WRITER’S TOOLS</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Observation:</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Aural</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Visual</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IE" sz="1800">
                <a:solidFill>
                  <a:schemeClr val="lt1"/>
                </a:solidFill>
                <a:latin typeface="Century Gothic"/>
                <a:ea typeface="Century Gothic"/>
                <a:cs typeface="Century Gothic"/>
                <a:sym typeface="Century Gothic"/>
              </a:rPr>
              <a:t>Kinaesthetic</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26" name="Google Shape;226;p10" descr="A picture containing case, accessory&#10;&#10;Description generated with very high confidence"/>
          <p:cNvPicPr preferRelativeResize="0"/>
          <p:nvPr/>
        </p:nvPicPr>
        <p:blipFill rotWithShape="1">
          <a:blip r:embed="rId3">
            <a:alphaModFix/>
          </a:blip>
          <a:srcRect/>
          <a:stretch/>
        </p:blipFill>
        <p:spPr>
          <a:xfrm>
            <a:off x="5704616" y="1028700"/>
            <a:ext cx="5284099" cy="4307920"/>
          </a:xfrm>
          <a:prstGeom prst="rect">
            <a:avLst/>
          </a:prstGeom>
          <a:noFill/>
          <a:ln>
            <a:noFill/>
          </a:ln>
        </p:spPr>
      </p:pic>
    </p:spTree>
    <p:extLst>
      <p:ext uri="{BB962C8B-B14F-4D97-AF65-F5344CB8AC3E}">
        <p14:creationId xmlns:p14="http://schemas.microsoft.com/office/powerpoint/2010/main" val="2273265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6"/>
          <p:cNvSpPr txBox="1">
            <a:spLocks noGrp="1"/>
          </p:cNvSpPr>
          <p:nvPr>
            <p:ph type="ctrTitle"/>
          </p:nvPr>
        </p:nvSpPr>
        <p:spPr>
          <a:xfrm>
            <a:off x="2454442" y="3632201"/>
            <a:ext cx="9448800" cy="182509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entury Gothic"/>
              <a:buNone/>
            </a:pPr>
            <a:r>
              <a:rPr lang="en-IE"/>
              <a:t>WRITING EXERCISE</a:t>
            </a:r>
            <a:endParaRPr/>
          </a:p>
        </p:txBody>
      </p:sp>
      <p:pic>
        <p:nvPicPr>
          <p:cNvPr id="262" name="Google Shape;262;p16" descr="A picture containing text, watch&#10;&#10;Description automatically generated"/>
          <p:cNvPicPr preferRelativeResize="0"/>
          <p:nvPr/>
        </p:nvPicPr>
        <p:blipFill rotWithShape="1">
          <a:blip r:embed="rId3">
            <a:alphaModFix/>
          </a:blip>
          <a:srcRect/>
          <a:stretch/>
        </p:blipFill>
        <p:spPr>
          <a:xfrm>
            <a:off x="4128680" y="1400703"/>
            <a:ext cx="3934640" cy="2676134"/>
          </a:xfrm>
          <a:prstGeom prst="rect">
            <a:avLst/>
          </a:prstGeom>
          <a:noFill/>
          <a:ln>
            <a:noFill/>
          </a:ln>
        </p:spPr>
      </p:pic>
    </p:spTree>
    <p:extLst>
      <p:ext uri="{BB962C8B-B14F-4D97-AF65-F5344CB8AC3E}">
        <p14:creationId xmlns:p14="http://schemas.microsoft.com/office/powerpoint/2010/main" val="799664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dirty="0"/>
              <a:t>SELF-EDITING</a:t>
            </a:r>
            <a:endParaRPr dirty="0"/>
          </a:p>
        </p:txBody>
      </p:sp>
      <p:pic>
        <p:nvPicPr>
          <p:cNvPr id="3" name="Picture 2" descr="A computer on a desk&#10;&#10;Description automatically generated with medium confidence">
            <a:extLst>
              <a:ext uri="{FF2B5EF4-FFF2-40B4-BE49-F238E27FC236}">
                <a16:creationId xmlns:a16="http://schemas.microsoft.com/office/drawing/2014/main" id="{C1A47F06-4918-7BD1-2BB9-A094AD0F245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076964" y="1584754"/>
            <a:ext cx="3886200" cy="3886200"/>
          </a:xfrm>
          <a:prstGeom prst="rect">
            <a:avLst/>
          </a:prstGeom>
        </p:spPr>
      </p:pic>
    </p:spTree>
    <p:extLst>
      <p:ext uri="{BB962C8B-B14F-4D97-AF65-F5344CB8AC3E}">
        <p14:creationId xmlns:p14="http://schemas.microsoft.com/office/powerpoint/2010/main" val="3566363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
          <p:cNvSpPr txBox="1">
            <a:spLocks noGrp="1"/>
          </p:cNvSpPr>
          <p:nvPr>
            <p:ph type="body" idx="1"/>
          </p:nvPr>
        </p:nvSpPr>
        <p:spPr>
          <a:xfrm>
            <a:off x="685800" y="898902"/>
            <a:ext cx="10820400" cy="5319783"/>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lt1"/>
              </a:buClr>
              <a:buSzPts val="2200"/>
              <a:buChar char="•"/>
            </a:pPr>
            <a:r>
              <a:rPr lang="en-IE" u="sng"/>
              <a:t>The theories of Editing</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 – Vision</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What is a draft?</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Respecting the first draft</a:t>
            </a:r>
            <a:endParaRPr/>
          </a:p>
          <a:p>
            <a:pPr marL="0" lvl="0" indent="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Rewriting</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Editing your work</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Separating creator and editor</a:t>
            </a:r>
            <a:endParaRPr/>
          </a:p>
          <a:p>
            <a:pPr marL="0" lvl="0" indent="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spTree>
    <p:extLst>
      <p:ext uri="{BB962C8B-B14F-4D97-AF65-F5344CB8AC3E}">
        <p14:creationId xmlns:p14="http://schemas.microsoft.com/office/powerpoint/2010/main" val="93627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
          <p:cNvSpPr txBox="1">
            <a:spLocks noGrp="1"/>
          </p:cNvSpPr>
          <p:nvPr>
            <p:ph type="body" idx="1"/>
          </p:nvPr>
        </p:nvSpPr>
        <p:spPr>
          <a:xfrm>
            <a:off x="685800" y="821636"/>
            <a:ext cx="10820400" cy="539705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u="sng"/>
              <a:t>Modes of revisions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Global revision</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Local  revision</a:t>
            </a: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pic>
        <p:nvPicPr>
          <p:cNvPr id="3" name="Picture 2" descr="Logo&#10;&#10;Description automatically generated with medium confidence">
            <a:extLst>
              <a:ext uri="{FF2B5EF4-FFF2-40B4-BE49-F238E27FC236}">
                <a16:creationId xmlns:a16="http://schemas.microsoft.com/office/drawing/2014/main" id="{0A1C5B38-C07F-26F5-B481-D45CDB9E8DD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124450" y="2743200"/>
            <a:ext cx="4736242" cy="3343230"/>
          </a:xfrm>
          <a:prstGeom prst="rect">
            <a:avLst/>
          </a:prstGeom>
        </p:spPr>
      </p:pic>
    </p:spTree>
    <p:extLst>
      <p:ext uri="{BB962C8B-B14F-4D97-AF65-F5344CB8AC3E}">
        <p14:creationId xmlns:p14="http://schemas.microsoft.com/office/powerpoint/2010/main" val="3733143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5"/>
          <p:cNvSpPr txBox="1">
            <a:spLocks noGrp="1"/>
          </p:cNvSpPr>
          <p:nvPr>
            <p:ph type="body" idx="1"/>
          </p:nvPr>
        </p:nvSpPr>
        <p:spPr>
          <a:xfrm>
            <a:off x="685800" y="516836"/>
            <a:ext cx="10820400" cy="570185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u="sng"/>
              <a:t>Practical focus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Plot</a:t>
            </a:r>
            <a:endParaRPr/>
          </a:p>
          <a:p>
            <a:pPr marL="228600" lvl="0" indent="-228600" algn="l" rtl="0">
              <a:lnSpc>
                <a:spcPct val="90000"/>
              </a:lnSpc>
              <a:spcBef>
                <a:spcPts val="1000"/>
              </a:spcBef>
              <a:spcAft>
                <a:spcPts val="0"/>
              </a:spcAft>
              <a:buClr>
                <a:schemeClr val="lt1"/>
              </a:buClr>
              <a:buSzPts val="2200"/>
              <a:buChar char="•"/>
            </a:pPr>
            <a:r>
              <a:rPr lang="en-IE"/>
              <a:t>Narrative</a:t>
            </a:r>
            <a:endParaRPr/>
          </a:p>
          <a:p>
            <a:pPr marL="228600" lvl="0" indent="-228600" algn="l" rtl="0">
              <a:lnSpc>
                <a:spcPct val="90000"/>
              </a:lnSpc>
              <a:spcBef>
                <a:spcPts val="1000"/>
              </a:spcBef>
              <a:spcAft>
                <a:spcPts val="0"/>
              </a:spcAft>
              <a:buClr>
                <a:schemeClr val="lt1"/>
              </a:buClr>
              <a:buSzPts val="2200"/>
              <a:buChar char="•"/>
            </a:pPr>
            <a:r>
              <a:rPr lang="en-IE"/>
              <a:t>Characterisation</a:t>
            </a:r>
            <a:endParaRPr/>
          </a:p>
          <a:p>
            <a:pPr marL="228600" lvl="0" indent="-228600" algn="l" rtl="0">
              <a:lnSpc>
                <a:spcPct val="90000"/>
              </a:lnSpc>
              <a:spcBef>
                <a:spcPts val="1000"/>
              </a:spcBef>
              <a:spcAft>
                <a:spcPts val="0"/>
              </a:spcAft>
              <a:buClr>
                <a:schemeClr val="lt1"/>
              </a:buClr>
              <a:buSzPts val="2200"/>
              <a:buChar char="•"/>
            </a:pPr>
            <a:r>
              <a:rPr lang="en-IE"/>
              <a:t>Dialogue</a:t>
            </a:r>
            <a:endParaRPr/>
          </a:p>
          <a:p>
            <a:pPr marL="228600" lvl="0" indent="-228600" algn="l" rtl="0">
              <a:lnSpc>
                <a:spcPct val="90000"/>
              </a:lnSpc>
              <a:spcBef>
                <a:spcPts val="1000"/>
              </a:spcBef>
              <a:spcAft>
                <a:spcPts val="0"/>
              </a:spcAft>
              <a:buClr>
                <a:schemeClr val="lt1"/>
              </a:buClr>
              <a:buSzPts val="2200"/>
              <a:buChar char="•"/>
            </a:pPr>
            <a:r>
              <a:rPr lang="en-IE"/>
              <a:t>Descriptemes</a:t>
            </a:r>
            <a:endParaRPr/>
          </a:p>
          <a:p>
            <a:pPr marL="228600" lvl="0" indent="-228600" algn="l" rtl="0">
              <a:lnSpc>
                <a:spcPct val="90000"/>
              </a:lnSpc>
              <a:spcBef>
                <a:spcPts val="1000"/>
              </a:spcBef>
              <a:spcAft>
                <a:spcPts val="0"/>
              </a:spcAft>
              <a:buClr>
                <a:schemeClr val="lt1"/>
              </a:buClr>
              <a:buSzPts val="2200"/>
              <a:buChar char="•"/>
            </a:pPr>
            <a:r>
              <a:rPr lang="en-IE"/>
              <a:t>Focalisation</a:t>
            </a:r>
            <a:endParaRPr/>
          </a:p>
          <a:p>
            <a:pPr marL="228600" lvl="0" indent="-228600" algn="l" rtl="0">
              <a:lnSpc>
                <a:spcPct val="90000"/>
              </a:lnSpc>
              <a:spcBef>
                <a:spcPts val="1000"/>
              </a:spcBef>
              <a:spcAft>
                <a:spcPts val="0"/>
              </a:spcAft>
              <a:buClr>
                <a:schemeClr val="lt1"/>
              </a:buClr>
              <a:buSzPts val="2200"/>
              <a:buChar char="•"/>
            </a:pPr>
            <a:r>
              <a:rPr lang="en-IE"/>
              <a:t>Other cuts and additions</a:t>
            </a:r>
            <a:endParaRPr/>
          </a:p>
        </p:txBody>
      </p:sp>
    </p:spTree>
    <p:extLst>
      <p:ext uri="{BB962C8B-B14F-4D97-AF65-F5344CB8AC3E}">
        <p14:creationId xmlns:p14="http://schemas.microsoft.com/office/powerpoint/2010/main" val="2538736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6"/>
          <p:cNvSpPr txBox="1">
            <a:spLocks noGrp="1"/>
          </p:cNvSpPr>
          <p:nvPr>
            <p:ph type="body" idx="1"/>
          </p:nvPr>
        </p:nvSpPr>
        <p:spPr>
          <a:xfrm>
            <a:off x="685800" y="834888"/>
            <a:ext cx="10820400" cy="538379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u="sng"/>
              <a:t>Micro-edits</a:t>
            </a:r>
            <a:endParaRPr/>
          </a:p>
          <a:p>
            <a:pPr marL="0" lvl="0" indent="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Sentences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Words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Dialogue</a:t>
            </a:r>
            <a:endParaRPr/>
          </a:p>
        </p:txBody>
      </p:sp>
    </p:spTree>
    <p:extLst>
      <p:ext uri="{BB962C8B-B14F-4D97-AF65-F5344CB8AC3E}">
        <p14:creationId xmlns:p14="http://schemas.microsoft.com/office/powerpoint/2010/main" val="321141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7"/>
          <p:cNvSpPr txBox="1">
            <a:spLocks noGrp="1"/>
          </p:cNvSpPr>
          <p:nvPr>
            <p:ph type="body" idx="1"/>
          </p:nvPr>
        </p:nvSpPr>
        <p:spPr>
          <a:xfrm>
            <a:off x="685800" y="753217"/>
            <a:ext cx="10820400" cy="4024125"/>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lt1"/>
              </a:buClr>
              <a:buSzPct val="100000"/>
              <a:buChar char="•"/>
            </a:pPr>
            <a:r>
              <a:rPr lang="en-IE" u="sng"/>
              <a:t>Practical Methods</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Handwriting second drafts</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Using computer and typed versions</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Printing hard copy and marking</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Making notes through reading</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Levels of revision</a:t>
            </a:r>
            <a:endParaRPr/>
          </a:p>
          <a:p>
            <a:pPr marL="228600" lvl="0" indent="-120332"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When work is </a:t>
            </a:r>
            <a:r>
              <a:rPr lang="en-IE" u="sng"/>
              <a:t>being improved </a:t>
            </a:r>
            <a:r>
              <a:rPr lang="en-IE"/>
              <a:t>or </a:t>
            </a:r>
            <a:r>
              <a:rPr lang="en-IE" u="sng"/>
              <a:t>being changed </a:t>
            </a:r>
            <a:endParaRPr/>
          </a:p>
        </p:txBody>
      </p:sp>
    </p:spTree>
    <p:extLst>
      <p:ext uri="{BB962C8B-B14F-4D97-AF65-F5344CB8AC3E}">
        <p14:creationId xmlns:p14="http://schemas.microsoft.com/office/powerpoint/2010/main" val="572821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231C-B0A8-5C1D-81DA-3DA87941AD0E}"/>
              </a:ext>
            </a:extLst>
          </p:cNvPr>
          <p:cNvSpPr>
            <a:spLocks noGrp="1"/>
          </p:cNvSpPr>
          <p:nvPr>
            <p:ph type="title"/>
          </p:nvPr>
        </p:nvSpPr>
        <p:spPr/>
        <p:txBody>
          <a:bodyPr/>
          <a:lstStyle/>
          <a:p>
            <a:r>
              <a:rPr lang="en-US" dirty="0"/>
              <a:t>FICTION</a:t>
            </a:r>
          </a:p>
        </p:txBody>
      </p:sp>
      <p:sp>
        <p:nvSpPr>
          <p:cNvPr id="3" name="Text Placeholder 2">
            <a:extLst>
              <a:ext uri="{FF2B5EF4-FFF2-40B4-BE49-F238E27FC236}">
                <a16:creationId xmlns:a16="http://schemas.microsoft.com/office/drawing/2014/main" id="{FE2E4523-1AF1-36CE-2FA5-32A7F5FA40E6}"/>
              </a:ext>
            </a:extLst>
          </p:cNvPr>
          <p:cNvSpPr>
            <a:spLocks noGrp="1"/>
          </p:cNvSpPr>
          <p:nvPr>
            <p:ph type="body" idx="1"/>
          </p:nvPr>
        </p:nvSpPr>
        <p:spPr/>
        <p:txBody>
          <a:bodyPr/>
          <a:lstStyle/>
          <a:p>
            <a:r>
              <a:rPr lang="en-US" dirty="0">
                <a:hlinkClick r:id="rId2"/>
              </a:rPr>
              <a:t>https://granta.com/roma-deborah-levy/</a:t>
            </a:r>
            <a:endParaRPr lang="en-US" dirty="0"/>
          </a:p>
          <a:p>
            <a:endParaRPr lang="en-US" dirty="0"/>
          </a:p>
        </p:txBody>
      </p:sp>
      <p:pic>
        <p:nvPicPr>
          <p:cNvPr id="7" name="Picture 6" descr="A picture containing sky, outdoor, sunset&#10;&#10;Description automatically generated">
            <a:extLst>
              <a:ext uri="{FF2B5EF4-FFF2-40B4-BE49-F238E27FC236}">
                <a16:creationId xmlns:a16="http://schemas.microsoft.com/office/drawing/2014/main" id="{189BB816-F233-5303-A4C0-E29A9AEA09D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029200" y="3054350"/>
            <a:ext cx="6096000" cy="3441700"/>
          </a:xfrm>
          <a:prstGeom prst="rect">
            <a:avLst/>
          </a:prstGeom>
        </p:spPr>
      </p:pic>
    </p:spTree>
    <p:extLst>
      <p:ext uri="{BB962C8B-B14F-4D97-AF65-F5344CB8AC3E}">
        <p14:creationId xmlns:p14="http://schemas.microsoft.com/office/powerpoint/2010/main" val="2313240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3"/>
        <p:cNvGrpSpPr/>
        <p:nvPr/>
      </p:nvGrpSpPr>
      <p:grpSpPr>
        <a:xfrm>
          <a:off x="0" y="0"/>
          <a:ext cx="0" cy="0"/>
          <a:chOff x="0" y="0"/>
          <a:chExt cx="0" cy="0"/>
        </a:xfrm>
      </p:grpSpPr>
      <p:grpSp>
        <p:nvGrpSpPr>
          <p:cNvPr id="165" name="Google Shape;165;p2"/>
          <p:cNvGrpSpPr/>
          <p:nvPr/>
        </p:nvGrpSpPr>
        <p:grpSpPr>
          <a:xfrm>
            <a:off x="687120" y="2489406"/>
            <a:ext cx="5151314" cy="3433350"/>
            <a:chOff x="1320" y="48355"/>
            <a:chExt cx="5151314" cy="3433350"/>
          </a:xfrm>
        </p:grpSpPr>
        <p:sp>
          <p:nvSpPr>
            <p:cNvPr id="166" name="Google Shape;166;p2"/>
            <p:cNvSpPr/>
            <p:nvPr/>
          </p:nvSpPr>
          <p:spPr>
            <a:xfrm>
              <a:off x="1320" y="48355"/>
              <a:ext cx="4636182" cy="294397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516452" y="537730"/>
              <a:ext cx="4636182" cy="294397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txBox="1"/>
            <p:nvPr/>
          </p:nvSpPr>
          <p:spPr>
            <a:xfrm>
              <a:off x="602678" y="623956"/>
              <a:ext cx="4463730" cy="2771523"/>
            </a:xfrm>
            <a:prstGeom prst="rect">
              <a:avLst/>
            </a:prstGeom>
            <a:noFill/>
            <a:ln>
              <a:noFill/>
            </a:ln>
          </p:spPr>
          <p:txBody>
            <a:bodyPr spcFirstLastPara="1" wrap="square" lIns="194300" tIns="194300" rIns="194300" bIns="194300" anchor="ctr" anchorCtr="0">
              <a:noAutofit/>
            </a:bodyPr>
            <a:lstStyle/>
            <a:p>
              <a:pPr marL="0" marR="0" lvl="0" indent="0" algn="ctr" rtl="0">
                <a:lnSpc>
                  <a:spcPct val="90000"/>
                </a:lnSpc>
                <a:spcBef>
                  <a:spcPts val="0"/>
                </a:spcBef>
                <a:spcAft>
                  <a:spcPts val="0"/>
                </a:spcAft>
                <a:buClr>
                  <a:schemeClr val="lt1"/>
                </a:buClr>
                <a:buSzPts val="5100"/>
                <a:buFont typeface="Century Gothic"/>
                <a:buNone/>
              </a:pPr>
              <a:r>
                <a:rPr lang="en-IE" sz="5100" b="0" i="0" u="none" strike="noStrike" cap="none" dirty="0">
                  <a:solidFill>
                    <a:schemeClr val="dk1"/>
                  </a:solidFill>
                  <a:latin typeface="Century Gothic"/>
                  <a:ea typeface="Century Gothic"/>
                  <a:cs typeface="Century Gothic"/>
                  <a:sym typeface="Century Gothic"/>
                </a:rPr>
                <a:t>Sharing and Critiquing</a:t>
              </a:r>
              <a:endParaRPr sz="5100" b="0" i="0" u="none" strike="noStrike" cap="none" dirty="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2828697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5"/>
        <p:cNvGrpSpPr/>
        <p:nvPr/>
      </p:nvGrpSpPr>
      <p:grpSpPr>
        <a:xfrm>
          <a:off x="0" y="0"/>
          <a:ext cx="0" cy="0"/>
          <a:chOff x="0" y="0"/>
          <a:chExt cx="0" cy="0"/>
        </a:xfrm>
      </p:grpSpPr>
      <p:sp>
        <p:nvSpPr>
          <p:cNvPr id="176" name="Google Shape;176;p3"/>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77" name="Google Shape;177;p3"/>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178" name="Google Shape;178;p3"/>
          <p:cNvSpPr txBox="1">
            <a:spLocks noGrp="1"/>
          </p:cNvSpPr>
          <p:nvPr>
            <p:ph type="title"/>
          </p:nvPr>
        </p:nvSpPr>
        <p:spPr>
          <a:xfrm>
            <a:off x="685800" y="764373"/>
            <a:ext cx="4753466"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a:t>OPENING THE DOOR…</a:t>
            </a:r>
            <a:endParaRPr/>
          </a:p>
        </p:txBody>
      </p:sp>
      <p:sp>
        <p:nvSpPr>
          <p:cNvPr id="179" name="Google Shape;179;p3"/>
          <p:cNvSpPr txBox="1">
            <a:spLocks noGrp="1"/>
          </p:cNvSpPr>
          <p:nvPr>
            <p:ph type="body" idx="1"/>
          </p:nvPr>
        </p:nvSpPr>
        <p:spPr>
          <a:xfrm>
            <a:off x="685801" y="2194560"/>
            <a:ext cx="4753466"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Sharing your work</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Reading for others</a:t>
            </a:r>
            <a:endParaRPr/>
          </a:p>
        </p:txBody>
      </p:sp>
      <p:sp>
        <p:nvSpPr>
          <p:cNvPr id="180" name="Google Shape;180;p3"/>
          <p:cNvSpPr/>
          <p:nvPr/>
        </p:nvSpPr>
        <p:spPr>
          <a:xfrm>
            <a:off x="6095999" y="1066164"/>
            <a:ext cx="5305958" cy="5148371"/>
          </a:xfrm>
          <a:prstGeom prst="roundRect">
            <a:avLst>
              <a:gd name="adj" fmla="val 2403"/>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81" name="Google Shape;181;p3"/>
          <p:cNvPicPr preferRelativeResize="0"/>
          <p:nvPr/>
        </p:nvPicPr>
        <p:blipFill rotWithShape="1">
          <a:blip r:embed="rId4">
            <a:alphaModFix/>
          </a:blip>
          <a:srcRect l="32397" r="1" b="2"/>
          <a:stretch/>
        </p:blipFill>
        <p:spPr>
          <a:xfrm>
            <a:off x="6407004" y="1336566"/>
            <a:ext cx="4683948" cy="4607567"/>
          </a:xfrm>
          <a:prstGeom prst="rect">
            <a:avLst/>
          </a:prstGeom>
          <a:noFill/>
          <a:ln>
            <a:noFill/>
          </a:ln>
        </p:spPr>
      </p:pic>
    </p:spTree>
    <p:extLst>
      <p:ext uri="{BB962C8B-B14F-4D97-AF65-F5344CB8AC3E}">
        <p14:creationId xmlns:p14="http://schemas.microsoft.com/office/powerpoint/2010/main" val="862692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5"/>
        <p:cNvGrpSpPr/>
        <p:nvPr/>
      </p:nvGrpSpPr>
      <p:grpSpPr>
        <a:xfrm>
          <a:off x="0" y="0"/>
          <a:ext cx="0" cy="0"/>
          <a:chOff x="0" y="0"/>
          <a:chExt cx="0" cy="0"/>
        </a:xfrm>
      </p:grpSpPr>
      <p:pic>
        <p:nvPicPr>
          <p:cNvPr id="186" name="Google Shape;186;p4"/>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187" name="Google Shape;187;p4"/>
          <p:cNvSpPr/>
          <p:nvPr/>
        </p:nvSpPr>
        <p:spPr>
          <a:xfrm>
            <a:off x="0" y="4375150"/>
            <a:ext cx="12192000" cy="2482850"/>
          </a:xfrm>
          <a:prstGeom prst="rect">
            <a:avLst/>
          </a:prstGeom>
          <a:solidFill>
            <a:srgbClr val="FFFFFF"/>
          </a:solidFill>
          <a:ln>
            <a:noFill/>
          </a:ln>
        </p:spPr>
      </p:sp>
      <p:sp>
        <p:nvSpPr>
          <p:cNvPr id="188" name="Google Shape;188;p4"/>
          <p:cNvSpPr txBox="1">
            <a:spLocks noGrp="1"/>
          </p:cNvSpPr>
          <p:nvPr>
            <p:ph type="title"/>
          </p:nvPr>
        </p:nvSpPr>
        <p:spPr>
          <a:xfrm>
            <a:off x="4687410" y="1803405"/>
            <a:ext cx="6132990" cy="182509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entury Gothic"/>
              <a:buNone/>
            </a:pPr>
            <a:r>
              <a:rPr lang="en-IE" sz="6000"/>
              <a:t>SHARING YOUR WORK</a:t>
            </a:r>
            <a:endParaRPr/>
          </a:p>
        </p:txBody>
      </p:sp>
      <p:pic>
        <p:nvPicPr>
          <p:cNvPr id="189" name="Google Shape;189;p4" descr="Users"/>
          <p:cNvPicPr preferRelativeResize="0"/>
          <p:nvPr/>
        </p:nvPicPr>
        <p:blipFill rotWithShape="1">
          <a:blip r:embed="rId4">
            <a:alphaModFix/>
          </a:blip>
          <a:srcRect/>
          <a:stretch/>
        </p:blipFill>
        <p:spPr>
          <a:xfrm>
            <a:off x="1444752" y="1801368"/>
            <a:ext cx="2660904" cy="2660904"/>
          </a:xfrm>
          <a:prstGeom prst="rect">
            <a:avLst/>
          </a:prstGeom>
          <a:noFill/>
          <a:ln>
            <a:noFill/>
          </a:ln>
        </p:spPr>
      </p:pic>
    </p:spTree>
    <p:extLst>
      <p:ext uri="{BB962C8B-B14F-4D97-AF65-F5344CB8AC3E}">
        <p14:creationId xmlns:p14="http://schemas.microsoft.com/office/powerpoint/2010/main" val="671484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grpSp>
        <p:nvGrpSpPr>
          <p:cNvPr id="194" name="Google Shape;194;p5"/>
          <p:cNvGrpSpPr/>
          <p:nvPr/>
        </p:nvGrpSpPr>
        <p:grpSpPr>
          <a:xfrm>
            <a:off x="695310" y="3732455"/>
            <a:ext cx="10801379" cy="947252"/>
            <a:chOff x="9510" y="1291404"/>
            <a:chExt cx="10801379" cy="947252"/>
          </a:xfrm>
        </p:grpSpPr>
        <p:sp>
          <p:nvSpPr>
            <p:cNvPr id="195" name="Google Shape;195;p5"/>
            <p:cNvSpPr/>
            <p:nvPr/>
          </p:nvSpPr>
          <p:spPr>
            <a:xfrm>
              <a:off x="9510"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151633"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txBox="1"/>
            <p:nvPr/>
          </p:nvSpPr>
          <p:spPr>
            <a:xfrm>
              <a:off x="175423"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sng" strike="noStrike" cap="none">
                  <a:solidFill>
                    <a:schemeClr val="dk1"/>
                  </a:solidFill>
                  <a:latin typeface="Century Gothic"/>
                  <a:ea typeface="Century Gothic"/>
                  <a:cs typeface="Century Gothic"/>
                  <a:sym typeface="Century Gothic"/>
                </a:rPr>
                <a:t>Sharing</a:t>
              </a:r>
              <a:endParaRPr sz="1300" b="0" i="0" u="none" strike="noStrike" cap="none">
                <a:solidFill>
                  <a:schemeClr val="dk1"/>
                </a:solidFill>
                <a:latin typeface="Century Gothic"/>
                <a:ea typeface="Century Gothic"/>
                <a:cs typeface="Century Gothic"/>
                <a:sym typeface="Century Gothic"/>
              </a:endParaRPr>
            </a:p>
          </p:txBody>
        </p:sp>
        <p:sp>
          <p:nvSpPr>
            <p:cNvPr id="198" name="Google Shape;198;p5"/>
            <p:cNvSpPr/>
            <p:nvPr/>
          </p:nvSpPr>
          <p:spPr>
            <a:xfrm>
              <a:off x="1572867"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a:off x="1714991"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txBox="1"/>
            <p:nvPr/>
          </p:nvSpPr>
          <p:spPr>
            <a:xfrm>
              <a:off x="1738781"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Selecting readers</a:t>
              </a:r>
              <a:endParaRPr sz="1300" b="0" i="0" u="none" strike="noStrike" cap="none">
                <a:solidFill>
                  <a:schemeClr val="dk1"/>
                </a:solidFill>
                <a:latin typeface="Century Gothic"/>
                <a:ea typeface="Century Gothic"/>
                <a:cs typeface="Century Gothic"/>
                <a:sym typeface="Century Gothic"/>
              </a:endParaRPr>
            </a:p>
          </p:txBody>
        </p:sp>
        <p:sp>
          <p:nvSpPr>
            <p:cNvPr id="201" name="Google Shape;201;p5"/>
            <p:cNvSpPr/>
            <p:nvPr/>
          </p:nvSpPr>
          <p:spPr>
            <a:xfrm>
              <a:off x="3136225"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5"/>
            <p:cNvSpPr/>
            <p:nvPr/>
          </p:nvSpPr>
          <p:spPr>
            <a:xfrm>
              <a:off x="3278348"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5"/>
            <p:cNvSpPr txBox="1"/>
            <p:nvPr/>
          </p:nvSpPr>
          <p:spPr>
            <a:xfrm>
              <a:off x="3302138"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Value of ‘Insiders’ and ‘Outsiders’</a:t>
              </a:r>
              <a:endParaRPr sz="1300" b="0" i="0" u="none" strike="noStrike" cap="none">
                <a:solidFill>
                  <a:schemeClr val="dk1"/>
                </a:solidFill>
                <a:latin typeface="Century Gothic"/>
                <a:ea typeface="Century Gothic"/>
                <a:cs typeface="Century Gothic"/>
                <a:sym typeface="Century Gothic"/>
              </a:endParaRPr>
            </a:p>
          </p:txBody>
        </p:sp>
        <p:sp>
          <p:nvSpPr>
            <p:cNvPr id="204" name="Google Shape;204;p5"/>
            <p:cNvSpPr/>
            <p:nvPr/>
          </p:nvSpPr>
          <p:spPr>
            <a:xfrm>
              <a:off x="4699582"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5"/>
            <p:cNvSpPr/>
            <p:nvPr/>
          </p:nvSpPr>
          <p:spPr>
            <a:xfrm>
              <a:off x="4841706"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5"/>
            <p:cNvSpPr txBox="1"/>
            <p:nvPr/>
          </p:nvSpPr>
          <p:spPr>
            <a:xfrm>
              <a:off x="4865496"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Writing Groups</a:t>
              </a:r>
              <a:endParaRPr sz="1300" b="0" i="0" u="none" strike="noStrike" cap="none">
                <a:solidFill>
                  <a:schemeClr val="dk1"/>
                </a:solidFill>
                <a:latin typeface="Century Gothic"/>
                <a:ea typeface="Century Gothic"/>
                <a:cs typeface="Century Gothic"/>
                <a:sym typeface="Century Gothic"/>
              </a:endParaRPr>
            </a:p>
          </p:txBody>
        </p:sp>
        <p:sp>
          <p:nvSpPr>
            <p:cNvPr id="207" name="Google Shape;207;p5"/>
            <p:cNvSpPr/>
            <p:nvPr/>
          </p:nvSpPr>
          <p:spPr>
            <a:xfrm>
              <a:off x="6262940"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a:off x="6405063"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txBox="1"/>
            <p:nvPr/>
          </p:nvSpPr>
          <p:spPr>
            <a:xfrm>
              <a:off x="6428853"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Online readers</a:t>
              </a:r>
              <a:endParaRPr sz="1300" b="0" i="0" u="none" strike="noStrike" cap="none">
                <a:solidFill>
                  <a:schemeClr val="dk1"/>
                </a:solidFill>
                <a:latin typeface="Century Gothic"/>
                <a:ea typeface="Century Gothic"/>
                <a:cs typeface="Century Gothic"/>
                <a:sym typeface="Century Gothic"/>
              </a:endParaRPr>
            </a:p>
          </p:txBody>
        </p:sp>
        <p:sp>
          <p:nvSpPr>
            <p:cNvPr id="210" name="Google Shape;210;p5"/>
            <p:cNvSpPr/>
            <p:nvPr/>
          </p:nvSpPr>
          <p:spPr>
            <a:xfrm>
              <a:off x="7826298"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5"/>
            <p:cNvSpPr/>
            <p:nvPr/>
          </p:nvSpPr>
          <p:spPr>
            <a:xfrm>
              <a:off x="7968421"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txBox="1"/>
            <p:nvPr/>
          </p:nvSpPr>
          <p:spPr>
            <a:xfrm>
              <a:off x="7992211"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The waiting game</a:t>
              </a:r>
              <a:endParaRPr sz="1300" b="0" i="0" u="none" strike="noStrike" cap="none">
                <a:solidFill>
                  <a:schemeClr val="dk1"/>
                </a:solidFill>
                <a:latin typeface="Century Gothic"/>
                <a:ea typeface="Century Gothic"/>
                <a:cs typeface="Century Gothic"/>
                <a:sym typeface="Century Gothic"/>
              </a:endParaRPr>
            </a:p>
          </p:txBody>
        </p:sp>
        <p:sp>
          <p:nvSpPr>
            <p:cNvPr id="213" name="Google Shape;213;p5"/>
            <p:cNvSpPr/>
            <p:nvPr/>
          </p:nvSpPr>
          <p:spPr>
            <a:xfrm>
              <a:off x="9389655" y="1291404"/>
              <a:ext cx="1279110" cy="812235"/>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9531779" y="1426421"/>
              <a:ext cx="1279110" cy="812235"/>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5"/>
            <p:cNvSpPr txBox="1"/>
            <p:nvPr/>
          </p:nvSpPr>
          <p:spPr>
            <a:xfrm>
              <a:off x="9555569" y="1450211"/>
              <a:ext cx="1231530" cy="76465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n-IE" sz="1300" b="0" i="0" u="none" strike="noStrike" cap="none">
                  <a:solidFill>
                    <a:schemeClr val="dk1"/>
                  </a:solidFill>
                  <a:latin typeface="Century Gothic"/>
                  <a:ea typeface="Century Gothic"/>
                  <a:cs typeface="Century Gothic"/>
                  <a:sym typeface="Century Gothic"/>
                </a:rPr>
                <a:t>Live meetings/ Written report</a:t>
              </a:r>
              <a:endParaRPr sz="1300" b="0" i="0" u="none" strike="noStrike" cap="none">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255630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9"/>
        <p:cNvGrpSpPr/>
        <p:nvPr/>
      </p:nvGrpSpPr>
      <p:grpSpPr>
        <a:xfrm>
          <a:off x="0" y="0"/>
          <a:ext cx="0" cy="0"/>
          <a:chOff x="0" y="0"/>
          <a:chExt cx="0" cy="0"/>
        </a:xfrm>
      </p:grpSpPr>
      <p:sp>
        <p:nvSpPr>
          <p:cNvPr id="220" name="Google Shape;220;p6"/>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221" name="Google Shape;221;p6"/>
          <p:cNvPicPr preferRelativeResize="0"/>
          <p:nvPr/>
        </p:nvPicPr>
        <p:blipFill rotWithShape="1">
          <a:blip r:embed="rId3">
            <a:alphaModFix/>
          </a:blip>
          <a:srcRect/>
          <a:stretch/>
        </p:blipFill>
        <p:spPr>
          <a:xfrm>
            <a:off x="0" y="0"/>
            <a:ext cx="12192000" cy="1441450"/>
          </a:xfrm>
          <a:prstGeom prst="rect">
            <a:avLst/>
          </a:prstGeom>
          <a:noFill/>
          <a:ln>
            <a:noFill/>
          </a:ln>
        </p:spPr>
      </p:pic>
      <p:grpSp>
        <p:nvGrpSpPr>
          <p:cNvPr id="222" name="Google Shape;222;p6"/>
          <p:cNvGrpSpPr/>
          <p:nvPr/>
        </p:nvGrpSpPr>
        <p:grpSpPr>
          <a:xfrm>
            <a:off x="4678344" y="1129236"/>
            <a:ext cx="6403994" cy="5083186"/>
            <a:chOff x="0" y="2111"/>
            <a:chExt cx="6403994" cy="5083186"/>
          </a:xfrm>
        </p:grpSpPr>
        <p:sp>
          <p:nvSpPr>
            <p:cNvPr id="223" name="Google Shape;223;p6"/>
            <p:cNvSpPr/>
            <p:nvPr/>
          </p:nvSpPr>
          <p:spPr>
            <a:xfrm>
              <a:off x="0" y="2111"/>
              <a:ext cx="6403994" cy="1070144"/>
            </a:xfrm>
            <a:prstGeom prst="roundRect">
              <a:avLst>
                <a:gd name="adj" fmla="val 1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6"/>
            <p:cNvSpPr/>
            <p:nvPr/>
          </p:nvSpPr>
          <p:spPr>
            <a:xfrm>
              <a:off x="323718" y="242893"/>
              <a:ext cx="588579" cy="58857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6"/>
            <p:cNvSpPr/>
            <p:nvPr/>
          </p:nvSpPr>
          <p:spPr>
            <a:xfrm>
              <a:off x="1236016" y="2111"/>
              <a:ext cx="5167977" cy="10701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6"/>
            <p:cNvSpPr txBox="1"/>
            <p:nvPr/>
          </p:nvSpPr>
          <p:spPr>
            <a:xfrm>
              <a:off x="1236016" y="2111"/>
              <a:ext cx="5167977" cy="1070144"/>
            </a:xfrm>
            <a:prstGeom prst="rect">
              <a:avLst/>
            </a:prstGeom>
            <a:noFill/>
            <a:ln>
              <a:noFill/>
            </a:ln>
          </p:spPr>
          <p:txBody>
            <a:bodyPr spcFirstLastPara="1" wrap="square" lIns="113250" tIns="113250" rIns="113250" bIns="113250" anchor="ctr" anchorCtr="0">
              <a:noAutofit/>
            </a:bodyPr>
            <a:lstStyle/>
            <a:p>
              <a:pPr marL="0" marR="0" lvl="0" indent="0" algn="l" rtl="0">
                <a:lnSpc>
                  <a:spcPct val="90000"/>
                </a:lnSpc>
                <a:spcBef>
                  <a:spcPts val="0"/>
                </a:spcBef>
                <a:spcAft>
                  <a:spcPts val="0"/>
                </a:spcAft>
                <a:buClr>
                  <a:schemeClr val="lt1"/>
                </a:buClr>
                <a:buSzPts val="2200"/>
                <a:buFont typeface="Century Gothic"/>
                <a:buNone/>
              </a:pPr>
              <a:r>
                <a:rPr lang="en-IE" sz="2200" b="0" i="0" u="none" strike="noStrike" cap="none">
                  <a:solidFill>
                    <a:schemeClr val="lt1"/>
                  </a:solidFill>
                  <a:latin typeface="Century Gothic"/>
                  <a:ea typeface="Century Gothic"/>
                  <a:cs typeface="Century Gothic"/>
                  <a:sym typeface="Century Gothic"/>
                </a:rPr>
                <a:t>Implementing Feedback</a:t>
              </a:r>
              <a:endParaRPr/>
            </a:p>
          </p:txBody>
        </p:sp>
        <p:sp>
          <p:nvSpPr>
            <p:cNvPr id="227" name="Google Shape;227;p6"/>
            <p:cNvSpPr/>
            <p:nvPr/>
          </p:nvSpPr>
          <p:spPr>
            <a:xfrm>
              <a:off x="0" y="1339792"/>
              <a:ext cx="6403994" cy="1070144"/>
            </a:xfrm>
            <a:prstGeom prst="roundRect">
              <a:avLst>
                <a:gd name="adj" fmla="val 1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p:nvPr/>
          </p:nvSpPr>
          <p:spPr>
            <a:xfrm>
              <a:off x="323718" y="1580574"/>
              <a:ext cx="588579" cy="588579"/>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6"/>
            <p:cNvSpPr/>
            <p:nvPr/>
          </p:nvSpPr>
          <p:spPr>
            <a:xfrm>
              <a:off x="1236016" y="1339792"/>
              <a:ext cx="5167977" cy="10701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6"/>
            <p:cNvSpPr txBox="1"/>
            <p:nvPr/>
          </p:nvSpPr>
          <p:spPr>
            <a:xfrm>
              <a:off x="1236016" y="1339792"/>
              <a:ext cx="5167977" cy="1070144"/>
            </a:xfrm>
            <a:prstGeom prst="rect">
              <a:avLst/>
            </a:prstGeom>
            <a:noFill/>
            <a:ln>
              <a:noFill/>
            </a:ln>
          </p:spPr>
          <p:txBody>
            <a:bodyPr spcFirstLastPara="1" wrap="square" lIns="113250" tIns="113250" rIns="113250" bIns="113250" anchor="ctr" anchorCtr="0">
              <a:noAutofit/>
            </a:bodyPr>
            <a:lstStyle/>
            <a:p>
              <a:pPr marL="0" marR="0" lvl="0" indent="0" algn="l" rtl="0">
                <a:lnSpc>
                  <a:spcPct val="90000"/>
                </a:lnSpc>
                <a:spcBef>
                  <a:spcPts val="0"/>
                </a:spcBef>
                <a:spcAft>
                  <a:spcPts val="0"/>
                </a:spcAft>
                <a:buClr>
                  <a:schemeClr val="lt1"/>
                </a:buClr>
                <a:buSzPts val="2200"/>
                <a:buFont typeface="Century Gothic"/>
                <a:buNone/>
              </a:pPr>
              <a:r>
                <a:rPr lang="en-IE" sz="2200" b="0" i="0" u="none" strike="noStrike" cap="none">
                  <a:solidFill>
                    <a:schemeClr val="lt1"/>
                  </a:solidFill>
                  <a:latin typeface="Century Gothic"/>
                  <a:ea typeface="Century Gothic"/>
                  <a:cs typeface="Century Gothic"/>
                  <a:sym typeface="Century Gothic"/>
                </a:rPr>
                <a:t>Accepting Comments</a:t>
              </a:r>
              <a:endParaRPr/>
            </a:p>
          </p:txBody>
        </p:sp>
        <p:sp>
          <p:nvSpPr>
            <p:cNvPr id="231" name="Google Shape;231;p6"/>
            <p:cNvSpPr/>
            <p:nvPr/>
          </p:nvSpPr>
          <p:spPr>
            <a:xfrm>
              <a:off x="0" y="2677472"/>
              <a:ext cx="6403994" cy="1070144"/>
            </a:xfrm>
            <a:prstGeom prst="roundRect">
              <a:avLst>
                <a:gd name="adj" fmla="val 1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6"/>
            <p:cNvSpPr/>
            <p:nvPr/>
          </p:nvSpPr>
          <p:spPr>
            <a:xfrm>
              <a:off x="323718" y="2918255"/>
              <a:ext cx="588579" cy="588579"/>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6"/>
            <p:cNvSpPr/>
            <p:nvPr/>
          </p:nvSpPr>
          <p:spPr>
            <a:xfrm>
              <a:off x="1236016" y="2677472"/>
              <a:ext cx="5167977" cy="10701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6"/>
            <p:cNvSpPr txBox="1"/>
            <p:nvPr/>
          </p:nvSpPr>
          <p:spPr>
            <a:xfrm>
              <a:off x="1236016" y="2677472"/>
              <a:ext cx="5167977" cy="1070144"/>
            </a:xfrm>
            <a:prstGeom prst="rect">
              <a:avLst/>
            </a:prstGeom>
            <a:noFill/>
            <a:ln>
              <a:noFill/>
            </a:ln>
          </p:spPr>
          <p:txBody>
            <a:bodyPr spcFirstLastPara="1" wrap="square" lIns="113250" tIns="113250" rIns="113250" bIns="113250" anchor="ctr" anchorCtr="0">
              <a:noAutofit/>
            </a:bodyPr>
            <a:lstStyle/>
            <a:p>
              <a:pPr marL="0" marR="0" lvl="0" indent="0" algn="l" rtl="0">
                <a:lnSpc>
                  <a:spcPct val="90000"/>
                </a:lnSpc>
                <a:spcBef>
                  <a:spcPts val="0"/>
                </a:spcBef>
                <a:spcAft>
                  <a:spcPts val="0"/>
                </a:spcAft>
                <a:buClr>
                  <a:schemeClr val="lt1"/>
                </a:buClr>
                <a:buSzPts val="2200"/>
                <a:buFont typeface="Century Gothic"/>
                <a:buNone/>
              </a:pPr>
              <a:r>
                <a:rPr lang="en-IE" sz="2200" b="0" i="0" u="none" strike="noStrike" cap="none">
                  <a:solidFill>
                    <a:schemeClr val="lt1"/>
                  </a:solidFill>
                  <a:latin typeface="Century Gothic"/>
                  <a:ea typeface="Century Gothic"/>
                  <a:cs typeface="Century Gothic"/>
                  <a:sym typeface="Century Gothic"/>
                </a:rPr>
                <a:t>Rejecting Comments</a:t>
              </a:r>
              <a:endParaRPr/>
            </a:p>
          </p:txBody>
        </p:sp>
        <p:sp>
          <p:nvSpPr>
            <p:cNvPr id="235" name="Google Shape;235;p6"/>
            <p:cNvSpPr/>
            <p:nvPr/>
          </p:nvSpPr>
          <p:spPr>
            <a:xfrm>
              <a:off x="0" y="4015153"/>
              <a:ext cx="6403994" cy="1070144"/>
            </a:xfrm>
            <a:prstGeom prst="roundRect">
              <a:avLst>
                <a:gd name="adj" fmla="val 1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6"/>
            <p:cNvSpPr/>
            <p:nvPr/>
          </p:nvSpPr>
          <p:spPr>
            <a:xfrm>
              <a:off x="323718" y="4255935"/>
              <a:ext cx="588579" cy="588579"/>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6"/>
            <p:cNvSpPr/>
            <p:nvPr/>
          </p:nvSpPr>
          <p:spPr>
            <a:xfrm>
              <a:off x="1236016" y="4015153"/>
              <a:ext cx="5167977" cy="10701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6"/>
            <p:cNvSpPr txBox="1"/>
            <p:nvPr/>
          </p:nvSpPr>
          <p:spPr>
            <a:xfrm>
              <a:off x="1236016" y="4015153"/>
              <a:ext cx="5167977" cy="1070144"/>
            </a:xfrm>
            <a:prstGeom prst="rect">
              <a:avLst/>
            </a:prstGeom>
            <a:noFill/>
            <a:ln>
              <a:noFill/>
            </a:ln>
          </p:spPr>
          <p:txBody>
            <a:bodyPr spcFirstLastPara="1" wrap="square" lIns="113250" tIns="113250" rIns="113250" bIns="113250" anchor="ctr" anchorCtr="0">
              <a:noAutofit/>
            </a:bodyPr>
            <a:lstStyle/>
            <a:p>
              <a:pPr marL="0" marR="0" lvl="0" indent="0" algn="l" rtl="0">
                <a:lnSpc>
                  <a:spcPct val="90000"/>
                </a:lnSpc>
                <a:spcBef>
                  <a:spcPts val="0"/>
                </a:spcBef>
                <a:spcAft>
                  <a:spcPts val="0"/>
                </a:spcAft>
                <a:buClr>
                  <a:schemeClr val="lt1"/>
                </a:buClr>
                <a:buSzPts val="2200"/>
                <a:buFont typeface="Century Gothic"/>
                <a:buNone/>
              </a:pPr>
              <a:r>
                <a:rPr lang="en-IE" sz="2200" b="0" i="0" u="none" strike="noStrike" cap="none">
                  <a:solidFill>
                    <a:schemeClr val="lt1"/>
                  </a:solidFill>
                  <a:latin typeface="Century Gothic"/>
                  <a:ea typeface="Century Gothic"/>
                  <a:cs typeface="Century Gothic"/>
                  <a:sym typeface="Century Gothic"/>
                </a:rPr>
                <a:t>Multiple views</a:t>
              </a:r>
              <a:endParaRPr/>
            </a:p>
          </p:txBody>
        </p:sp>
      </p:grpSp>
    </p:spTree>
    <p:extLst>
      <p:ext uri="{BB962C8B-B14F-4D97-AF65-F5344CB8AC3E}">
        <p14:creationId xmlns:p14="http://schemas.microsoft.com/office/powerpoint/2010/main" val="966904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2"/>
        <p:cNvGrpSpPr/>
        <p:nvPr/>
      </p:nvGrpSpPr>
      <p:grpSpPr>
        <a:xfrm>
          <a:off x="0" y="0"/>
          <a:ext cx="0" cy="0"/>
          <a:chOff x="0" y="0"/>
          <a:chExt cx="0" cy="0"/>
        </a:xfrm>
      </p:grpSpPr>
      <p:sp>
        <p:nvSpPr>
          <p:cNvPr id="243" name="Google Shape;243;p7"/>
          <p:cNvSpPr txBox="1">
            <a:spLocks noGrp="1"/>
          </p:cNvSpPr>
          <p:nvPr>
            <p:ph type="ctrTitle"/>
          </p:nvPr>
        </p:nvSpPr>
        <p:spPr>
          <a:xfrm>
            <a:off x="4687410" y="1803405"/>
            <a:ext cx="6132990" cy="182509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entury Gothic"/>
              <a:buNone/>
            </a:pPr>
            <a:r>
              <a:rPr lang="en-IE"/>
              <a:t>READING FOR OTHERS</a:t>
            </a:r>
            <a:endParaRPr/>
          </a:p>
        </p:txBody>
      </p:sp>
      <p:pic>
        <p:nvPicPr>
          <p:cNvPr id="244" name="Google Shape;244;p7" descr="Books"/>
          <p:cNvPicPr preferRelativeResize="0"/>
          <p:nvPr/>
        </p:nvPicPr>
        <p:blipFill rotWithShape="1">
          <a:blip r:embed="rId3">
            <a:alphaModFix/>
          </a:blip>
          <a:srcRect/>
          <a:stretch/>
        </p:blipFill>
        <p:spPr>
          <a:xfrm>
            <a:off x="1444752" y="1801368"/>
            <a:ext cx="2660904" cy="2660904"/>
          </a:xfrm>
          <a:prstGeom prst="rect">
            <a:avLst/>
          </a:prstGeom>
          <a:noFill/>
          <a:ln>
            <a:noFill/>
          </a:ln>
        </p:spPr>
      </p:pic>
    </p:spTree>
    <p:extLst>
      <p:ext uri="{BB962C8B-B14F-4D97-AF65-F5344CB8AC3E}">
        <p14:creationId xmlns:p14="http://schemas.microsoft.com/office/powerpoint/2010/main" val="2183020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lt1"/>
              </a:buClr>
              <a:buSzPct val="100000"/>
              <a:buChar char="•"/>
            </a:pPr>
            <a:r>
              <a:rPr lang="en-IE"/>
              <a:t>YES</a:t>
            </a:r>
            <a:endParaRPr/>
          </a:p>
          <a:p>
            <a:pPr marL="228600" lvl="0" indent="-228600" algn="l" rtl="0">
              <a:lnSpc>
                <a:spcPct val="90000"/>
              </a:lnSpc>
              <a:spcBef>
                <a:spcPts val="1000"/>
              </a:spcBef>
              <a:spcAft>
                <a:spcPts val="0"/>
              </a:spcAft>
              <a:buClr>
                <a:schemeClr val="lt1"/>
              </a:buClr>
              <a:buSzPct val="100000"/>
              <a:buChar char="•"/>
            </a:pPr>
            <a:r>
              <a:rPr lang="en-IE"/>
              <a:t>CRITIQUE: A critique is a written examination and judgment of a situation or of a person's work or ideas. (CED)</a:t>
            </a:r>
            <a:endParaRPr/>
          </a:p>
          <a:p>
            <a:pPr marL="228600" lvl="0" indent="-99377"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NO</a:t>
            </a:r>
            <a:endParaRPr/>
          </a:p>
          <a:p>
            <a:pPr marL="228600" lvl="0" indent="-228600" algn="l" rtl="0">
              <a:lnSpc>
                <a:spcPct val="90000"/>
              </a:lnSpc>
              <a:spcBef>
                <a:spcPts val="1000"/>
              </a:spcBef>
              <a:spcAft>
                <a:spcPts val="0"/>
              </a:spcAft>
              <a:buClr>
                <a:schemeClr val="lt1"/>
              </a:buClr>
              <a:buSzPct val="100000"/>
              <a:buChar char="•"/>
            </a:pPr>
            <a:r>
              <a:rPr lang="en-IE"/>
              <a:t>TO CRITICISE: If you criticize someone or something, you express your disapproval of them by saying what you think is wrong with them. (CED)</a:t>
            </a:r>
            <a:endParaRPr/>
          </a:p>
          <a:p>
            <a:pPr marL="228600" lvl="0" indent="-99377" algn="l" rtl="0">
              <a:lnSpc>
                <a:spcPct val="90000"/>
              </a:lnSpc>
              <a:spcBef>
                <a:spcPts val="1000"/>
              </a:spcBef>
              <a:spcAft>
                <a:spcPts val="0"/>
              </a:spcAft>
              <a:buClr>
                <a:schemeClr val="lt1"/>
              </a:buClr>
              <a:buSzPct val="100000"/>
              <a:buNone/>
            </a:pPr>
            <a:endParaRPr/>
          </a:p>
          <a:p>
            <a:pPr marL="228600" lvl="0" indent="-99377" algn="l" rtl="0">
              <a:lnSpc>
                <a:spcPct val="90000"/>
              </a:lnSpc>
              <a:spcBef>
                <a:spcPts val="1000"/>
              </a:spcBef>
              <a:spcAft>
                <a:spcPts val="0"/>
              </a:spcAft>
              <a:buClr>
                <a:schemeClr val="lt1"/>
              </a:buClr>
              <a:buSzPct val="100000"/>
              <a:buNone/>
            </a:pPr>
            <a:endParaRPr/>
          </a:p>
          <a:p>
            <a:pPr marL="228600" lvl="0" indent="-228600" algn="l" rtl="0">
              <a:lnSpc>
                <a:spcPct val="90000"/>
              </a:lnSpc>
              <a:spcBef>
                <a:spcPts val="1000"/>
              </a:spcBef>
              <a:spcAft>
                <a:spcPts val="0"/>
              </a:spcAft>
              <a:buClr>
                <a:schemeClr val="lt1"/>
              </a:buClr>
              <a:buSzPct val="100000"/>
              <a:buChar char="•"/>
            </a:pPr>
            <a:r>
              <a:rPr lang="en-IE"/>
              <a:t>REVIEW:A review is a report in the media in which someone gives their opinion of something such as a new book or film.</a:t>
            </a:r>
            <a:endParaRPr/>
          </a:p>
          <a:p>
            <a:pPr marL="228600" lvl="0" indent="-228600" algn="l" rtl="0">
              <a:lnSpc>
                <a:spcPct val="90000"/>
              </a:lnSpc>
              <a:spcBef>
                <a:spcPts val="1000"/>
              </a:spcBef>
              <a:spcAft>
                <a:spcPts val="0"/>
              </a:spcAft>
              <a:buClr>
                <a:schemeClr val="lt1"/>
              </a:buClr>
              <a:buSzPct val="100000"/>
              <a:buChar char="•"/>
            </a:pPr>
            <a:r>
              <a:rPr lang="en-IE"/>
              <a:t>Alternative term: RESPONSE</a:t>
            </a:r>
            <a:endParaRPr/>
          </a:p>
          <a:p>
            <a:pPr marL="228600" lvl="0" indent="-99377" algn="l" rtl="0">
              <a:lnSpc>
                <a:spcPct val="90000"/>
              </a:lnSpc>
              <a:spcBef>
                <a:spcPts val="1000"/>
              </a:spcBef>
              <a:spcAft>
                <a:spcPts val="0"/>
              </a:spcAft>
              <a:buClr>
                <a:schemeClr val="lt1"/>
              </a:buClr>
              <a:buSzPct val="100000"/>
              <a:buNone/>
            </a:pPr>
            <a:endParaRPr/>
          </a:p>
        </p:txBody>
      </p:sp>
    </p:spTree>
    <p:extLst>
      <p:ext uri="{BB962C8B-B14F-4D97-AF65-F5344CB8AC3E}">
        <p14:creationId xmlns:p14="http://schemas.microsoft.com/office/powerpoint/2010/main" val="3784417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0"/>
          <p:cNvPicPr preferRelativeResize="0">
            <a:picLocks noGrp="1"/>
          </p:cNvPicPr>
          <p:nvPr>
            <p:ph type="body" idx="1"/>
          </p:nvPr>
        </p:nvPicPr>
        <p:blipFill rotWithShape="1">
          <a:blip r:embed="rId3">
            <a:alphaModFix/>
          </a:blip>
          <a:srcRect/>
          <a:stretch/>
        </p:blipFill>
        <p:spPr>
          <a:xfrm>
            <a:off x="685800" y="2441225"/>
            <a:ext cx="10820400" cy="3529713"/>
          </a:xfrm>
          <a:prstGeom prst="rect">
            <a:avLst/>
          </a:prstGeom>
          <a:noFill/>
          <a:ln>
            <a:noFill/>
          </a:ln>
        </p:spPr>
      </p:pic>
    </p:spTree>
    <p:extLst>
      <p:ext uri="{BB962C8B-B14F-4D97-AF65-F5344CB8AC3E}">
        <p14:creationId xmlns:p14="http://schemas.microsoft.com/office/powerpoint/2010/main" val="28512256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grpSp>
        <p:nvGrpSpPr>
          <p:cNvPr id="268" name="Google Shape;268;p11"/>
          <p:cNvGrpSpPr/>
          <p:nvPr/>
        </p:nvGrpSpPr>
        <p:grpSpPr>
          <a:xfrm>
            <a:off x="688970" y="3367991"/>
            <a:ext cx="10814059" cy="1676180"/>
            <a:chOff x="3170" y="1174066"/>
            <a:chExt cx="10814059" cy="1676180"/>
          </a:xfrm>
        </p:grpSpPr>
        <p:sp>
          <p:nvSpPr>
            <p:cNvPr id="269" name="Google Shape;269;p11"/>
            <p:cNvSpPr/>
            <p:nvPr/>
          </p:nvSpPr>
          <p:spPr>
            <a:xfrm>
              <a:off x="3170"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p:nvPr/>
          </p:nvSpPr>
          <p:spPr>
            <a:xfrm>
              <a:off x="254659"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1"/>
            <p:cNvSpPr txBox="1"/>
            <p:nvPr/>
          </p:nvSpPr>
          <p:spPr>
            <a:xfrm>
              <a:off x="296755" y="1455078"/>
              <a:ext cx="2179215" cy="1353072"/>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Century Gothic"/>
                <a:buNone/>
              </a:pPr>
              <a:r>
                <a:rPr lang="en-IE" sz="1900" b="0" i="0" u="none" strike="noStrike" cap="none">
                  <a:solidFill>
                    <a:schemeClr val="dk1"/>
                  </a:solidFill>
                  <a:latin typeface="Century Gothic"/>
                  <a:ea typeface="Century Gothic"/>
                  <a:cs typeface="Century Gothic"/>
                  <a:sym typeface="Century Gothic"/>
                </a:rPr>
                <a:t>CONSIDER</a:t>
              </a:r>
              <a:endParaRPr sz="1900" b="0" i="0" u="none" strike="noStrike" cap="none">
                <a:solidFill>
                  <a:schemeClr val="dk1"/>
                </a:solidFill>
                <a:latin typeface="Century Gothic"/>
                <a:ea typeface="Century Gothic"/>
                <a:cs typeface="Century Gothic"/>
                <a:sym typeface="Century Gothic"/>
              </a:endParaRPr>
            </a:p>
          </p:txBody>
        </p:sp>
        <p:sp>
          <p:nvSpPr>
            <p:cNvPr id="272" name="Google Shape;272;p11"/>
            <p:cNvSpPr/>
            <p:nvPr/>
          </p:nvSpPr>
          <p:spPr>
            <a:xfrm>
              <a:off x="2769557"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1"/>
            <p:cNvSpPr/>
            <p:nvPr/>
          </p:nvSpPr>
          <p:spPr>
            <a:xfrm>
              <a:off x="3021047"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txBox="1"/>
            <p:nvPr/>
          </p:nvSpPr>
          <p:spPr>
            <a:xfrm>
              <a:off x="3063143" y="1455078"/>
              <a:ext cx="2179215" cy="1353072"/>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Century Gothic"/>
                <a:buNone/>
              </a:pPr>
              <a:r>
                <a:rPr lang="en-IE" sz="1900" b="0" i="0" u="none" strike="noStrike" cap="none">
                  <a:solidFill>
                    <a:schemeClr val="dk1"/>
                  </a:solidFill>
                  <a:latin typeface="Century Gothic"/>
                  <a:ea typeface="Century Gothic"/>
                  <a:cs typeface="Century Gothic"/>
                  <a:sym typeface="Century Gothic"/>
                </a:rPr>
                <a:t>What is the level of presentation?</a:t>
              </a:r>
              <a:endParaRPr sz="1900" b="0" i="0" u="none" strike="noStrike" cap="none">
                <a:solidFill>
                  <a:schemeClr val="dk1"/>
                </a:solidFill>
                <a:latin typeface="Century Gothic"/>
                <a:ea typeface="Century Gothic"/>
                <a:cs typeface="Century Gothic"/>
                <a:sym typeface="Century Gothic"/>
              </a:endParaRPr>
            </a:p>
          </p:txBody>
        </p:sp>
        <p:sp>
          <p:nvSpPr>
            <p:cNvPr id="275" name="Google Shape;275;p11"/>
            <p:cNvSpPr/>
            <p:nvPr/>
          </p:nvSpPr>
          <p:spPr>
            <a:xfrm>
              <a:off x="5535944"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p:nvPr/>
          </p:nvSpPr>
          <p:spPr>
            <a:xfrm>
              <a:off x="5787434"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1"/>
            <p:cNvSpPr txBox="1"/>
            <p:nvPr/>
          </p:nvSpPr>
          <p:spPr>
            <a:xfrm>
              <a:off x="5829530" y="1455078"/>
              <a:ext cx="2179215" cy="1353072"/>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Century Gothic"/>
                <a:buNone/>
              </a:pPr>
              <a:r>
                <a:rPr lang="en-IE" sz="1900" b="0" i="0" u="none" strike="noStrike" cap="none">
                  <a:solidFill>
                    <a:schemeClr val="dk1"/>
                  </a:solidFill>
                  <a:latin typeface="Century Gothic"/>
                  <a:ea typeface="Century Gothic"/>
                  <a:cs typeface="Century Gothic"/>
                  <a:sym typeface="Century Gothic"/>
                </a:rPr>
                <a:t>How effective is the handling of the material?</a:t>
              </a:r>
              <a:endParaRPr sz="1900" b="0" i="0" u="none" strike="noStrike" cap="none">
                <a:solidFill>
                  <a:schemeClr val="dk1"/>
                </a:solidFill>
                <a:latin typeface="Century Gothic"/>
                <a:ea typeface="Century Gothic"/>
                <a:cs typeface="Century Gothic"/>
                <a:sym typeface="Century Gothic"/>
              </a:endParaRPr>
            </a:p>
          </p:txBody>
        </p:sp>
        <p:sp>
          <p:nvSpPr>
            <p:cNvPr id="278" name="Google Shape;278;p11"/>
            <p:cNvSpPr/>
            <p:nvPr/>
          </p:nvSpPr>
          <p:spPr>
            <a:xfrm>
              <a:off x="8302332"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1"/>
            <p:cNvSpPr/>
            <p:nvPr/>
          </p:nvSpPr>
          <p:spPr>
            <a:xfrm>
              <a:off x="8553822"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txBox="1"/>
            <p:nvPr/>
          </p:nvSpPr>
          <p:spPr>
            <a:xfrm>
              <a:off x="8595918" y="1455078"/>
              <a:ext cx="2179215" cy="1353072"/>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Century Gothic"/>
                <a:buNone/>
              </a:pPr>
              <a:r>
                <a:rPr lang="en-IE" sz="1900" b="0" i="0" u="none" strike="noStrike" cap="none">
                  <a:solidFill>
                    <a:schemeClr val="dk1"/>
                  </a:solidFill>
                  <a:latin typeface="Century Gothic"/>
                  <a:ea typeface="Century Gothic"/>
                  <a:cs typeface="Century Gothic"/>
                  <a:sym typeface="Century Gothic"/>
                </a:rPr>
                <a:t>What would prevent you from including it in your magazine?</a:t>
              </a:r>
              <a:endParaRPr sz="1900" b="0" i="0" u="none" strike="noStrike" cap="none">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147164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12"/>
          <p:cNvPicPr preferRelativeResize="0">
            <a:picLocks noGrp="1"/>
          </p:cNvPicPr>
          <p:nvPr>
            <p:ph type="body" idx="1"/>
          </p:nvPr>
        </p:nvPicPr>
        <p:blipFill rotWithShape="1">
          <a:blip r:embed="rId3">
            <a:alphaModFix/>
          </a:blip>
          <a:srcRect/>
          <a:stretch/>
        </p:blipFill>
        <p:spPr>
          <a:xfrm>
            <a:off x="685800" y="2441225"/>
            <a:ext cx="10820400" cy="3529713"/>
          </a:xfrm>
          <a:prstGeom prst="rect">
            <a:avLst/>
          </a:prstGeom>
          <a:noFill/>
          <a:ln>
            <a:noFill/>
          </a:ln>
        </p:spPr>
      </p:pic>
    </p:spTree>
    <p:extLst>
      <p:ext uri="{BB962C8B-B14F-4D97-AF65-F5344CB8AC3E}">
        <p14:creationId xmlns:p14="http://schemas.microsoft.com/office/powerpoint/2010/main" val="3556665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19"/>
        <p:cNvGrpSpPr/>
        <p:nvPr/>
      </p:nvGrpSpPr>
      <p:grpSpPr>
        <a:xfrm>
          <a:off x="0" y="0"/>
          <a:ext cx="0" cy="0"/>
          <a:chOff x="0" y="0"/>
          <a:chExt cx="0" cy="0"/>
        </a:xfrm>
      </p:grpSpPr>
      <p:pic>
        <p:nvPicPr>
          <p:cNvPr id="320" name="Google Shape;320;p16"/>
          <p:cNvPicPr preferRelativeResize="0"/>
          <p:nvPr/>
        </p:nvPicPr>
        <p:blipFill rotWithShape="1">
          <a:blip r:embed="rId3">
            <a:alphaModFix/>
          </a:blip>
          <a:srcRect/>
          <a:stretch/>
        </p:blipFill>
        <p:spPr>
          <a:xfrm>
            <a:off x="0" y="0"/>
            <a:ext cx="12192000" cy="1441450"/>
          </a:xfrm>
          <a:prstGeom prst="rect">
            <a:avLst/>
          </a:prstGeom>
          <a:noFill/>
          <a:ln>
            <a:noFill/>
          </a:ln>
        </p:spPr>
      </p:pic>
      <p:sp>
        <p:nvSpPr>
          <p:cNvPr id="321" name="Google Shape;321;p16"/>
          <p:cNvSpPr/>
          <p:nvPr/>
        </p:nvSpPr>
        <p:spPr>
          <a:xfrm>
            <a:off x="0" y="4375150"/>
            <a:ext cx="12192000" cy="2482850"/>
          </a:xfrm>
          <a:prstGeom prst="rect">
            <a:avLst/>
          </a:prstGeom>
          <a:solidFill>
            <a:srgbClr val="FFFFFF"/>
          </a:solidFill>
          <a:ln>
            <a:noFill/>
          </a:ln>
        </p:spPr>
      </p:sp>
      <p:sp>
        <p:nvSpPr>
          <p:cNvPr id="322" name="Google Shape;322;p16"/>
          <p:cNvSpPr/>
          <p:nvPr/>
        </p:nvSpPr>
        <p:spPr>
          <a:xfrm>
            <a:off x="0" y="-2"/>
            <a:ext cx="12191999" cy="454372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323" name="Google Shape;323;p16"/>
          <p:cNvSpPr txBox="1">
            <a:spLocks noGrp="1"/>
          </p:cNvSpPr>
          <p:nvPr>
            <p:ph type="title"/>
          </p:nvPr>
        </p:nvSpPr>
        <p:spPr>
          <a:xfrm>
            <a:off x="5615888" y="673240"/>
            <a:ext cx="5951914" cy="3446373"/>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chemeClr val="lt1"/>
              </a:buClr>
              <a:buSzPts val="4800"/>
              <a:buFont typeface="Century Gothic"/>
              <a:buNone/>
            </a:pPr>
            <a:r>
              <a:rPr lang="en-IE" sz="4800"/>
              <a:t>WRITING TIME</a:t>
            </a:r>
            <a:endParaRPr/>
          </a:p>
        </p:txBody>
      </p:sp>
      <p:sp>
        <p:nvSpPr>
          <p:cNvPr id="324" name="Google Shape;324;p16"/>
          <p:cNvSpPr txBox="1">
            <a:spLocks noGrp="1"/>
          </p:cNvSpPr>
          <p:nvPr>
            <p:ph type="body" idx="1"/>
          </p:nvPr>
        </p:nvSpPr>
        <p:spPr>
          <a:xfrm>
            <a:off x="5632265" y="4119613"/>
            <a:ext cx="5935535" cy="2058765"/>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chemeClr val="lt1"/>
              </a:buClr>
              <a:buSzPts val="2000"/>
              <a:buNone/>
            </a:pPr>
            <a:r>
              <a:rPr lang="en-IE" sz="2000"/>
              <a:t>To be revealed!</a:t>
            </a:r>
            <a:endParaRPr/>
          </a:p>
        </p:txBody>
      </p:sp>
      <p:sp>
        <p:nvSpPr>
          <p:cNvPr id="325" name="Google Shape;325;p16"/>
          <p:cNvSpPr/>
          <p:nvPr/>
        </p:nvSpPr>
        <p:spPr>
          <a:xfrm>
            <a:off x="-1" y="0"/>
            <a:ext cx="4966386"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326" name="Google Shape;326;p16"/>
          <p:cNvPicPr preferRelativeResize="0"/>
          <p:nvPr/>
        </p:nvPicPr>
        <p:blipFill rotWithShape="1">
          <a:blip r:embed="rId4">
            <a:alphaModFix/>
          </a:blip>
          <a:srcRect l="23227" r="31471" b="-1"/>
          <a:stretch/>
        </p:blipFill>
        <p:spPr>
          <a:xfrm>
            <a:off x="-4" y="10"/>
            <a:ext cx="4654291" cy="6857990"/>
          </a:xfrm>
          <a:prstGeom prst="rect">
            <a:avLst/>
          </a:prstGeom>
          <a:noFill/>
          <a:ln>
            <a:noFill/>
          </a:ln>
        </p:spPr>
      </p:pic>
      <p:sp>
        <p:nvSpPr>
          <p:cNvPr id="327" name="Google Shape;327;p16"/>
          <p:cNvSpPr/>
          <p:nvPr/>
        </p:nvSpPr>
        <p:spPr>
          <a:xfrm>
            <a:off x="7946782" y="-1"/>
            <a:ext cx="4245218" cy="53671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478252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dirty="0"/>
              <a:t>PUBLISHING</a:t>
            </a:r>
            <a:endParaRPr dirty="0"/>
          </a:p>
        </p:txBody>
      </p:sp>
      <p:pic>
        <p:nvPicPr>
          <p:cNvPr id="5" name="Picture 4" descr="A hand holding a book&#10;&#10;Description automatically generated with medium confidence">
            <a:extLst>
              <a:ext uri="{FF2B5EF4-FFF2-40B4-BE49-F238E27FC236}">
                <a16:creationId xmlns:a16="http://schemas.microsoft.com/office/drawing/2014/main" id="{E708F55E-734A-DC04-9986-2B74A9404AD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520950" y="2057400"/>
            <a:ext cx="5645319" cy="3740149"/>
          </a:xfrm>
          <a:prstGeom prst="rect">
            <a:avLst/>
          </a:prstGeom>
        </p:spPr>
      </p:pic>
    </p:spTree>
    <p:extLst>
      <p:ext uri="{BB962C8B-B14F-4D97-AF65-F5344CB8AC3E}">
        <p14:creationId xmlns:p14="http://schemas.microsoft.com/office/powerpoint/2010/main" val="1443658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1" name="Google Shape;161;p3"/>
          <p:cNvGrpSpPr/>
          <p:nvPr/>
        </p:nvGrpSpPr>
        <p:grpSpPr>
          <a:xfrm>
            <a:off x="688970" y="3367991"/>
            <a:ext cx="10814059" cy="1676180"/>
            <a:chOff x="3170" y="1174066"/>
            <a:chExt cx="10814059" cy="1676180"/>
          </a:xfrm>
        </p:grpSpPr>
        <p:sp>
          <p:nvSpPr>
            <p:cNvPr id="162" name="Google Shape;162;p3"/>
            <p:cNvSpPr/>
            <p:nvPr/>
          </p:nvSpPr>
          <p:spPr>
            <a:xfrm>
              <a:off x="3170"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254659"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txBox="1"/>
            <p:nvPr/>
          </p:nvSpPr>
          <p:spPr>
            <a:xfrm>
              <a:off x="296755" y="1455078"/>
              <a:ext cx="2179215" cy="135307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n-IE" sz="2700" b="0" i="0" u="sng" strike="noStrike" cap="none">
                  <a:solidFill>
                    <a:schemeClr val="dk1"/>
                  </a:solidFill>
                  <a:latin typeface="Century Gothic"/>
                  <a:ea typeface="Century Gothic"/>
                  <a:cs typeface="Century Gothic"/>
                  <a:sym typeface="Century Gothic"/>
                </a:rPr>
                <a:t>Late draft</a:t>
              </a:r>
              <a:r>
                <a:rPr lang="en-IE" sz="2700" b="0" i="0" u="sng" strike="noStrike" cap="none">
                  <a:solidFill>
                    <a:schemeClr val="lt1"/>
                  </a:solidFill>
                  <a:latin typeface="Century Gothic"/>
                  <a:ea typeface="Century Gothic"/>
                  <a:cs typeface="Century Gothic"/>
                  <a:sym typeface="Century Gothic"/>
                </a:rPr>
                <a:t>s</a:t>
              </a:r>
              <a:endParaRPr sz="2700" b="0" i="0" u="none" strike="noStrike" cap="none">
                <a:solidFill>
                  <a:schemeClr val="lt1"/>
                </a:solidFill>
                <a:latin typeface="Century Gothic"/>
                <a:ea typeface="Century Gothic"/>
                <a:cs typeface="Century Gothic"/>
                <a:sym typeface="Century Gothic"/>
              </a:endParaRPr>
            </a:p>
          </p:txBody>
        </p:sp>
        <p:sp>
          <p:nvSpPr>
            <p:cNvPr id="165" name="Google Shape;165;p3"/>
            <p:cNvSpPr/>
            <p:nvPr/>
          </p:nvSpPr>
          <p:spPr>
            <a:xfrm>
              <a:off x="2769557"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3021047"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txBox="1"/>
            <p:nvPr/>
          </p:nvSpPr>
          <p:spPr>
            <a:xfrm>
              <a:off x="3063143" y="1455078"/>
              <a:ext cx="2179215" cy="135307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n-IE" sz="2700" b="0" i="0" u="none" strike="noStrike" cap="none">
                  <a:solidFill>
                    <a:schemeClr val="dk1"/>
                  </a:solidFill>
                  <a:latin typeface="Century Gothic"/>
                  <a:ea typeface="Century Gothic"/>
                  <a:cs typeface="Century Gothic"/>
                  <a:sym typeface="Century Gothic"/>
                </a:rPr>
                <a:t>Improving or Changing?</a:t>
              </a:r>
              <a:endParaRPr sz="2700" b="0" i="0" u="none" strike="noStrike" cap="none">
                <a:solidFill>
                  <a:schemeClr val="dk1"/>
                </a:solidFill>
                <a:latin typeface="Century Gothic"/>
                <a:ea typeface="Century Gothic"/>
                <a:cs typeface="Century Gothic"/>
                <a:sym typeface="Century Gothic"/>
              </a:endParaRPr>
            </a:p>
          </p:txBody>
        </p:sp>
        <p:sp>
          <p:nvSpPr>
            <p:cNvPr id="168" name="Google Shape;168;p3"/>
            <p:cNvSpPr/>
            <p:nvPr/>
          </p:nvSpPr>
          <p:spPr>
            <a:xfrm>
              <a:off x="5535944"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5787434"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txBox="1"/>
            <p:nvPr/>
          </p:nvSpPr>
          <p:spPr>
            <a:xfrm>
              <a:off x="5829530" y="1455078"/>
              <a:ext cx="2179215" cy="135307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n-IE" sz="2700" b="0" i="0" u="none" strike="noStrike" cap="none">
                  <a:solidFill>
                    <a:schemeClr val="dk1"/>
                  </a:solidFill>
                  <a:latin typeface="Century Gothic"/>
                  <a:ea typeface="Century Gothic"/>
                  <a:cs typeface="Century Gothic"/>
                  <a:sym typeface="Century Gothic"/>
                </a:rPr>
                <a:t>The point of release</a:t>
              </a:r>
              <a:endParaRPr sz="2700" b="0" i="0" u="none" strike="noStrike" cap="none">
                <a:solidFill>
                  <a:schemeClr val="dk1"/>
                </a:solidFill>
                <a:latin typeface="Century Gothic"/>
                <a:ea typeface="Century Gothic"/>
                <a:cs typeface="Century Gothic"/>
                <a:sym typeface="Century Gothic"/>
              </a:endParaRPr>
            </a:p>
          </p:txBody>
        </p:sp>
        <p:sp>
          <p:nvSpPr>
            <p:cNvPr id="171" name="Google Shape;171;p3"/>
            <p:cNvSpPr/>
            <p:nvPr/>
          </p:nvSpPr>
          <p:spPr>
            <a:xfrm>
              <a:off x="8302332" y="1174066"/>
              <a:ext cx="2263407" cy="1437264"/>
            </a:xfrm>
            <a:prstGeom prst="roundRect">
              <a:avLst>
                <a:gd name="adj" fmla="val 10000"/>
              </a:avLst>
            </a:prstGeom>
            <a:gradFill>
              <a:gsLst>
                <a:gs pos="0">
                  <a:srgbClr val="E0514D"/>
                </a:gs>
                <a:gs pos="78000">
                  <a:srgbClr val="E7241D"/>
                </a:gs>
                <a:gs pos="100000">
                  <a:srgbClr val="E7241D"/>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8553822" y="1412982"/>
              <a:ext cx="2263407" cy="1437264"/>
            </a:xfrm>
            <a:prstGeom prst="roundRect">
              <a:avLst>
                <a:gd name="adj" fmla="val 10000"/>
              </a:avLst>
            </a:prstGeom>
            <a:solidFill>
              <a:schemeClr val="lt1">
                <a:alpha val="89803"/>
              </a:schemeClr>
            </a:solidFill>
            <a:ln w="9525" cap="flat" cmpd="sng">
              <a:solidFill>
                <a:srgbClr val="DF2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txBox="1"/>
            <p:nvPr/>
          </p:nvSpPr>
          <p:spPr>
            <a:xfrm>
              <a:off x="8595918" y="1455078"/>
              <a:ext cx="2179215" cy="135307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n-IE" sz="2700" b="0" i="0" u="none" strike="noStrike" cap="none">
                  <a:solidFill>
                    <a:schemeClr val="dk1"/>
                  </a:solidFill>
                  <a:latin typeface="Century Gothic"/>
                  <a:ea typeface="Century Gothic"/>
                  <a:cs typeface="Century Gothic"/>
                  <a:sym typeface="Century Gothic"/>
                </a:rPr>
                <a:t>Font size, Justify, Proofread</a:t>
              </a:r>
              <a:endParaRPr sz="2700" b="0" i="0" u="none" strike="noStrike" cap="none">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28461575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4"/>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Proofreading</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Backwards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Read Aloud</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Assistive programs</a:t>
            </a:r>
            <a:endParaRPr/>
          </a:p>
        </p:txBody>
      </p:sp>
    </p:spTree>
    <p:extLst>
      <p:ext uri="{BB962C8B-B14F-4D97-AF65-F5344CB8AC3E}">
        <p14:creationId xmlns:p14="http://schemas.microsoft.com/office/powerpoint/2010/main" val="2792931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5"/>
          <p:cNvSpPr txBox="1">
            <a:spLocks noGrp="1"/>
          </p:cNvSpPr>
          <p:nvPr>
            <p:ph type="body" idx="1"/>
          </p:nvPr>
        </p:nvSpPr>
        <p:spPr>
          <a:xfrm>
            <a:off x="675409" y="1020388"/>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Publishers/Editors guidelines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Name on file</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Type of file</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Fonts/Images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Submission windows</a:t>
            </a:r>
            <a:endParaRPr/>
          </a:p>
          <a:p>
            <a:pPr marL="228600" lvl="0" indent="-88900" algn="l" rtl="0">
              <a:lnSpc>
                <a:spcPct val="90000"/>
              </a:lnSpc>
              <a:spcBef>
                <a:spcPts val="1000"/>
              </a:spcBef>
              <a:spcAft>
                <a:spcPts val="0"/>
              </a:spcAft>
              <a:buClr>
                <a:schemeClr val="lt1"/>
              </a:buClr>
              <a:buSzPts val="2200"/>
              <a:buNone/>
            </a:pPr>
            <a:endParaRPr/>
          </a:p>
          <a:p>
            <a:pPr marL="228600" lvl="0" indent="-88900" algn="l" rtl="0">
              <a:lnSpc>
                <a:spcPct val="90000"/>
              </a:lnSpc>
              <a:spcBef>
                <a:spcPts val="1000"/>
              </a:spcBef>
              <a:spcAft>
                <a:spcPts val="0"/>
              </a:spcAft>
              <a:buClr>
                <a:schemeClr val="lt1"/>
              </a:buClr>
              <a:buSzPts val="2200"/>
              <a:buNone/>
            </a:pPr>
            <a:endParaRPr/>
          </a:p>
        </p:txBody>
      </p:sp>
    </p:spTree>
    <p:extLst>
      <p:ext uri="{BB962C8B-B14F-4D97-AF65-F5344CB8AC3E}">
        <p14:creationId xmlns:p14="http://schemas.microsoft.com/office/powerpoint/2010/main" val="3984173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6"/>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Writing a query</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Writing a biography of yourself</a:t>
            </a:r>
            <a:endParaRPr/>
          </a:p>
        </p:txBody>
      </p:sp>
    </p:spTree>
    <p:extLst>
      <p:ext uri="{BB962C8B-B14F-4D97-AF65-F5344CB8AC3E}">
        <p14:creationId xmlns:p14="http://schemas.microsoft.com/office/powerpoint/2010/main" val="414060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7"/>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Capitalism of the industry</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Majority of Publishers and Editors in profit mode – who will pay for this?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Non-profit section wants high level literature</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Self-marketing: social media/website etc.</a:t>
            </a:r>
            <a:endParaRPr/>
          </a:p>
        </p:txBody>
      </p:sp>
    </p:spTree>
    <p:extLst>
      <p:ext uri="{BB962C8B-B14F-4D97-AF65-F5344CB8AC3E}">
        <p14:creationId xmlns:p14="http://schemas.microsoft.com/office/powerpoint/2010/main" val="33866749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8"/>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The Market</a:t>
            </a:r>
            <a:endParaRPr/>
          </a:p>
          <a:p>
            <a:pPr marL="228600" lvl="0" indent="-228600" algn="l" rtl="0">
              <a:lnSpc>
                <a:spcPct val="90000"/>
              </a:lnSpc>
              <a:spcBef>
                <a:spcPts val="1000"/>
              </a:spcBef>
              <a:spcAft>
                <a:spcPts val="0"/>
              </a:spcAft>
              <a:buClr>
                <a:schemeClr val="lt1"/>
              </a:buClr>
              <a:buSzPts val="2200"/>
              <a:buChar char="•"/>
            </a:pPr>
            <a:r>
              <a:rPr lang="en-IE"/>
              <a:t>Book?</a:t>
            </a:r>
            <a:endParaRPr/>
          </a:p>
          <a:p>
            <a:pPr marL="228600" lvl="0" indent="-228600" algn="l" rtl="0">
              <a:lnSpc>
                <a:spcPct val="90000"/>
              </a:lnSpc>
              <a:spcBef>
                <a:spcPts val="1000"/>
              </a:spcBef>
              <a:spcAft>
                <a:spcPts val="0"/>
              </a:spcAft>
              <a:buClr>
                <a:schemeClr val="lt1"/>
              </a:buClr>
              <a:buSzPts val="2200"/>
              <a:buChar char="•"/>
            </a:pPr>
            <a:r>
              <a:rPr lang="en-IE"/>
              <a:t>Magazine?</a:t>
            </a:r>
            <a:endParaRPr/>
          </a:p>
          <a:p>
            <a:pPr marL="228600" lvl="0" indent="-228600" algn="l" rtl="0">
              <a:lnSpc>
                <a:spcPct val="90000"/>
              </a:lnSpc>
              <a:spcBef>
                <a:spcPts val="1000"/>
              </a:spcBef>
              <a:spcAft>
                <a:spcPts val="0"/>
              </a:spcAft>
              <a:buClr>
                <a:schemeClr val="lt1"/>
              </a:buClr>
              <a:buSzPts val="2200"/>
              <a:buChar char="•"/>
            </a:pPr>
            <a:r>
              <a:rPr lang="en-IE"/>
              <a:t>Print/Online</a:t>
            </a:r>
            <a:endParaRPr/>
          </a:p>
          <a:p>
            <a:pPr marL="228600" lvl="0" indent="-228600" algn="l" rtl="0">
              <a:lnSpc>
                <a:spcPct val="90000"/>
              </a:lnSpc>
              <a:spcBef>
                <a:spcPts val="1000"/>
              </a:spcBef>
              <a:spcAft>
                <a:spcPts val="0"/>
              </a:spcAft>
              <a:buClr>
                <a:schemeClr val="lt1"/>
              </a:buClr>
              <a:buSzPts val="2200"/>
              <a:buChar char="•"/>
            </a:pPr>
            <a:r>
              <a:rPr lang="en-IE"/>
              <a:t>Traditional v Independent</a:t>
            </a:r>
            <a:endParaRPr/>
          </a:p>
        </p:txBody>
      </p:sp>
    </p:spTree>
    <p:extLst>
      <p:ext uri="{BB962C8B-B14F-4D97-AF65-F5344CB8AC3E}">
        <p14:creationId xmlns:p14="http://schemas.microsoft.com/office/powerpoint/2010/main" val="3737797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9"/>
          <p:cNvSpPr txBox="1">
            <a:spLocks noGrp="1"/>
          </p:cNvSpPr>
          <p:nvPr>
            <p:ph type="title"/>
          </p:nvPr>
        </p:nvSpPr>
        <p:spPr>
          <a:xfrm>
            <a:off x="685800" y="608510"/>
            <a:ext cx="8610600" cy="12930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entury Gothic"/>
              <a:buNone/>
            </a:pPr>
            <a:r>
              <a:rPr lang="en-IE"/>
              <a:t>REJECTION</a:t>
            </a:r>
            <a:br>
              <a:rPr lang="en-IE"/>
            </a:br>
            <a:endParaRPr/>
          </a:p>
        </p:txBody>
      </p:sp>
      <p:sp>
        <p:nvSpPr>
          <p:cNvPr id="204" name="Google Shape;204;p9"/>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88900" algn="l" rtl="0">
              <a:lnSpc>
                <a:spcPct val="90000"/>
              </a:lnSpc>
              <a:spcBef>
                <a:spcPts val="0"/>
              </a:spcBef>
              <a:spcAft>
                <a:spcPts val="0"/>
              </a:spcAft>
              <a:buClr>
                <a:schemeClr val="lt1"/>
              </a:buClr>
              <a:buSzPts val="2200"/>
              <a:buNone/>
            </a:pPr>
            <a:endParaRPr/>
          </a:p>
          <a:p>
            <a:pPr marL="0" lvl="0" indent="0" algn="l" rtl="0">
              <a:lnSpc>
                <a:spcPct val="90000"/>
              </a:lnSpc>
              <a:spcBef>
                <a:spcPts val="1000"/>
              </a:spcBef>
              <a:spcAft>
                <a:spcPts val="0"/>
              </a:spcAft>
              <a:buClr>
                <a:schemeClr val="lt1"/>
              </a:buClr>
              <a:buSzPts val="2200"/>
              <a:buNone/>
            </a:pPr>
            <a:r>
              <a:rPr lang="en-IE"/>
              <a:t>‘Ever tried. Ever failed. No matter. Try again. Fail again. Fail better.’</a:t>
            </a:r>
            <a:endParaRPr/>
          </a:p>
          <a:p>
            <a:pPr marL="0" lvl="0" indent="0" algn="l" rtl="0">
              <a:lnSpc>
                <a:spcPct val="90000"/>
              </a:lnSpc>
              <a:spcBef>
                <a:spcPts val="1000"/>
              </a:spcBef>
              <a:spcAft>
                <a:spcPts val="0"/>
              </a:spcAft>
              <a:buClr>
                <a:schemeClr val="lt1"/>
              </a:buClr>
              <a:buSzPts val="2200"/>
              <a:buNone/>
            </a:pPr>
            <a:r>
              <a:rPr lang="en-IE"/>
              <a:t>‘Worstword Ho’, Samuel Beckett, 1983.</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Developing register for publications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Being astute with submissions process</a:t>
            </a:r>
            <a:endParaRPr/>
          </a:p>
          <a:p>
            <a:pPr marL="0" lvl="0" indent="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Avoid unnecessary rejections</a:t>
            </a:r>
            <a:endParaRPr/>
          </a:p>
        </p:txBody>
      </p:sp>
      <p:pic>
        <p:nvPicPr>
          <p:cNvPr id="205" name="Google Shape;205;p9"/>
          <p:cNvPicPr preferRelativeResize="0"/>
          <p:nvPr/>
        </p:nvPicPr>
        <p:blipFill rotWithShape="1">
          <a:blip r:embed="rId3">
            <a:alphaModFix/>
          </a:blip>
          <a:srcRect/>
          <a:stretch/>
        </p:blipFill>
        <p:spPr>
          <a:xfrm>
            <a:off x="7290880" y="3842542"/>
            <a:ext cx="4011040" cy="2669165"/>
          </a:xfrm>
          <a:prstGeom prst="rect">
            <a:avLst/>
          </a:prstGeom>
          <a:noFill/>
          <a:ln>
            <a:noFill/>
          </a:ln>
        </p:spPr>
      </p:pic>
    </p:spTree>
    <p:extLst>
      <p:ext uri="{BB962C8B-B14F-4D97-AF65-F5344CB8AC3E}">
        <p14:creationId xmlns:p14="http://schemas.microsoft.com/office/powerpoint/2010/main" val="1682190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0"/>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000"/>
              <a:buFont typeface="Century Gothic"/>
              <a:buNone/>
            </a:pPr>
            <a:r>
              <a:rPr lang="en-IE"/>
              <a:t>ACCEPTANCE</a:t>
            </a:r>
            <a:endParaRPr/>
          </a:p>
        </p:txBody>
      </p:sp>
      <p:sp>
        <p:nvSpPr>
          <p:cNvPr id="211" name="Google Shape;211;p10"/>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200"/>
              <a:buChar char="•"/>
            </a:pPr>
            <a:r>
              <a:rPr lang="en-IE"/>
              <a:t>Proofs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Dealing with editors</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Promoting published material</a:t>
            </a:r>
            <a:endParaRPr/>
          </a:p>
          <a:p>
            <a:pPr marL="228600" lvl="0" indent="-88900" algn="l" rtl="0">
              <a:lnSpc>
                <a:spcPct val="90000"/>
              </a:lnSpc>
              <a:spcBef>
                <a:spcPts val="1000"/>
              </a:spcBef>
              <a:spcAft>
                <a:spcPts val="0"/>
              </a:spcAft>
              <a:buClr>
                <a:schemeClr val="lt1"/>
              </a:buClr>
              <a:buSzPts val="2200"/>
              <a:buNone/>
            </a:pPr>
            <a:endParaRPr/>
          </a:p>
          <a:p>
            <a:pPr marL="228600" lvl="0" indent="-228600" algn="l" rtl="0">
              <a:lnSpc>
                <a:spcPct val="90000"/>
              </a:lnSpc>
              <a:spcBef>
                <a:spcPts val="1000"/>
              </a:spcBef>
              <a:spcAft>
                <a:spcPts val="0"/>
              </a:spcAft>
              <a:buClr>
                <a:schemeClr val="lt1"/>
              </a:buClr>
              <a:buSzPts val="2200"/>
              <a:buChar char="•"/>
            </a:pPr>
            <a:r>
              <a:rPr lang="en-IE"/>
              <a:t>Readings</a:t>
            </a:r>
            <a:endParaRPr/>
          </a:p>
        </p:txBody>
      </p:sp>
    </p:spTree>
    <p:extLst>
      <p:ext uri="{BB962C8B-B14F-4D97-AF65-F5344CB8AC3E}">
        <p14:creationId xmlns:p14="http://schemas.microsoft.com/office/powerpoint/2010/main" val="42637574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6"/>
          <p:cNvSpPr txBox="1">
            <a:spLocks noGrp="1"/>
          </p:cNvSpPr>
          <p:nvPr>
            <p:ph type="body" idx="1"/>
          </p:nvPr>
        </p:nvSpPr>
        <p:spPr>
          <a:xfrm>
            <a:off x="685800" y="937260"/>
            <a:ext cx="10820400" cy="5281425"/>
          </a:xfrm>
          <a:prstGeom prst="rect">
            <a:avLst/>
          </a:prstGeom>
          <a:noFill/>
          <a:ln>
            <a:noFill/>
          </a:ln>
        </p:spPr>
        <p:txBody>
          <a:bodyPr spcFirstLastPara="1" wrap="square" lIns="91425" tIns="45700" rIns="91425" bIns="45700" anchor="t" anchorCtr="0">
            <a:normAutofit/>
          </a:bodyPr>
          <a:lstStyle/>
          <a:p>
            <a:pPr marL="228600" lvl="0" indent="-228600" algn="ctr" rtl="0">
              <a:lnSpc>
                <a:spcPct val="90000"/>
              </a:lnSpc>
              <a:spcBef>
                <a:spcPts val="0"/>
              </a:spcBef>
              <a:spcAft>
                <a:spcPts val="0"/>
              </a:spcAft>
              <a:buClr>
                <a:schemeClr val="lt1"/>
              </a:buClr>
              <a:buSzPts val="2200"/>
              <a:buChar char="•"/>
            </a:pPr>
            <a:r>
              <a:rPr lang="en-IE" dirty="0"/>
              <a:t>Congratulations!</a:t>
            </a:r>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r>
              <a:rPr lang="en-IE" dirty="0"/>
              <a:t>Thank you for taking part.</a:t>
            </a:r>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r>
              <a:rPr lang="en-IE" dirty="0"/>
              <a:t>Courses online at </a:t>
            </a:r>
            <a:r>
              <a:rPr lang="en-IE" dirty="0">
                <a:hlinkClick r:id="rId3"/>
              </a:rPr>
              <a:t>www.martinkeaveney.com/courses</a:t>
            </a: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r>
              <a:rPr lang="en-IE" dirty="0" err="1"/>
              <a:t>info@martinkeaveney.com</a:t>
            </a:r>
            <a:r>
              <a:rPr lang="en-IE" dirty="0"/>
              <a:t> / 0876007100</a:t>
            </a:r>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endParaRPr lang="en-IE" dirty="0"/>
          </a:p>
          <a:p>
            <a:pPr marL="228600" lvl="0" indent="-228600" algn="ctr" rtl="0">
              <a:lnSpc>
                <a:spcPct val="90000"/>
              </a:lnSpc>
              <a:spcBef>
                <a:spcPts val="0"/>
              </a:spcBef>
              <a:spcAft>
                <a:spcPts val="0"/>
              </a:spcAft>
              <a:buClr>
                <a:schemeClr val="lt1"/>
              </a:buClr>
              <a:buSzPts val="2200"/>
              <a:buChar char="•"/>
            </a:pPr>
            <a:r>
              <a:rPr lang="en-IE" dirty="0"/>
              <a:t>         </a:t>
            </a:r>
            <a:r>
              <a:rPr lang="en-IE" dirty="0" err="1"/>
              <a:t>www.martinkeaveney.com</a:t>
            </a:r>
            <a:r>
              <a:rPr lang="en-IE" dirty="0"/>
              <a:t> 2022 </a:t>
            </a:r>
          </a:p>
          <a:p>
            <a:pPr marL="228600" lvl="0" indent="-228600" algn="l" rtl="0">
              <a:lnSpc>
                <a:spcPct val="90000"/>
              </a:lnSpc>
              <a:spcBef>
                <a:spcPts val="0"/>
              </a:spcBef>
              <a:spcAft>
                <a:spcPts val="0"/>
              </a:spcAft>
              <a:buClr>
                <a:schemeClr val="lt1"/>
              </a:buClr>
              <a:buSzPts val="2200"/>
              <a:buChar char="•"/>
            </a:pPr>
            <a:endParaRPr lang="en-IE" dirty="0"/>
          </a:p>
          <a:p>
            <a:pPr marL="228600" lvl="0" indent="-228600" algn="l" rtl="0">
              <a:lnSpc>
                <a:spcPct val="90000"/>
              </a:lnSpc>
              <a:spcBef>
                <a:spcPts val="0"/>
              </a:spcBef>
              <a:spcAft>
                <a:spcPts val="0"/>
              </a:spcAft>
              <a:buClr>
                <a:schemeClr val="lt1"/>
              </a:buClr>
              <a:buSzPts val="2200"/>
              <a:buChar char="•"/>
            </a:pPr>
            <a:endParaRPr lang="en-IE" dirty="0"/>
          </a:p>
          <a:p>
            <a:pPr marL="228600" lvl="0" indent="-228600" algn="l" rtl="0">
              <a:lnSpc>
                <a:spcPct val="90000"/>
              </a:lnSpc>
              <a:spcBef>
                <a:spcPts val="0"/>
              </a:spcBef>
              <a:spcAft>
                <a:spcPts val="0"/>
              </a:spcAft>
              <a:buClr>
                <a:schemeClr val="lt1"/>
              </a:buClr>
              <a:buSzPts val="2200"/>
              <a:buChar char="•"/>
            </a:pPr>
            <a:endParaRPr lang="en-IE" dirty="0"/>
          </a:p>
          <a:p>
            <a:pPr marL="228600" lvl="0" indent="-228600" algn="l" rtl="0">
              <a:lnSpc>
                <a:spcPct val="90000"/>
              </a:lnSpc>
              <a:spcBef>
                <a:spcPts val="0"/>
              </a:spcBef>
              <a:spcAft>
                <a:spcPts val="0"/>
              </a:spcAft>
              <a:buClr>
                <a:schemeClr val="lt1"/>
              </a:buClr>
              <a:buSzPts val="2200"/>
              <a:buChar char="•"/>
            </a:pPr>
            <a:endParaRPr lang="en-IE" dirty="0"/>
          </a:p>
          <a:p>
            <a:pPr marL="228600" lvl="0" indent="-228600" algn="l" rtl="0">
              <a:lnSpc>
                <a:spcPct val="90000"/>
              </a:lnSpc>
              <a:spcBef>
                <a:spcPts val="0"/>
              </a:spcBef>
              <a:spcAft>
                <a:spcPts val="0"/>
              </a:spcAft>
              <a:buClr>
                <a:schemeClr val="lt1"/>
              </a:buClr>
              <a:buSzPts val="2200"/>
              <a:buChar char="•"/>
            </a:pPr>
            <a:endParaRPr lang="en-IE" dirty="0"/>
          </a:p>
          <a:p>
            <a:pPr marL="228600" lvl="0" indent="-228600" algn="l" rtl="0">
              <a:lnSpc>
                <a:spcPct val="90000"/>
              </a:lnSpc>
              <a:spcBef>
                <a:spcPts val="0"/>
              </a:spcBef>
              <a:spcAft>
                <a:spcPts val="0"/>
              </a:spcAft>
              <a:buClr>
                <a:schemeClr val="lt1"/>
              </a:buClr>
              <a:buSzPts val="2200"/>
              <a:buChar char="•"/>
            </a:pPr>
            <a:endParaRPr dirty="0"/>
          </a:p>
          <a:p>
            <a:pPr marL="228600" lvl="0" indent="-88900" algn="l" rtl="0">
              <a:lnSpc>
                <a:spcPct val="90000"/>
              </a:lnSpc>
              <a:spcBef>
                <a:spcPts val="1000"/>
              </a:spcBef>
              <a:spcAft>
                <a:spcPts val="0"/>
              </a:spcAft>
              <a:buClr>
                <a:schemeClr val="lt1"/>
              </a:buClr>
              <a:buSzPts val="2200"/>
              <a:buNone/>
            </a:pPr>
            <a:endParaRPr dirty="0"/>
          </a:p>
          <a:p>
            <a:pPr marL="228600" lvl="0" indent="-88900" algn="l" rtl="0">
              <a:lnSpc>
                <a:spcPct val="90000"/>
              </a:lnSpc>
              <a:spcBef>
                <a:spcPts val="1000"/>
              </a:spcBef>
              <a:spcAft>
                <a:spcPts val="0"/>
              </a:spcAft>
              <a:buClr>
                <a:schemeClr val="lt1"/>
              </a:buClr>
              <a:buSzPts val="2200"/>
              <a:buNone/>
            </a:pPr>
            <a:endParaRPr dirty="0"/>
          </a:p>
        </p:txBody>
      </p:sp>
      <p:sp>
        <p:nvSpPr>
          <p:cNvPr id="2" name="TextBox 1">
            <a:extLst>
              <a:ext uri="{FF2B5EF4-FFF2-40B4-BE49-F238E27FC236}">
                <a16:creationId xmlns:a16="http://schemas.microsoft.com/office/drawing/2014/main" id="{8DC28C71-926E-104B-884E-333A1FB8B166}"/>
              </a:ext>
            </a:extLst>
          </p:cNvPr>
          <p:cNvSpPr txBox="1"/>
          <p:nvPr/>
        </p:nvSpPr>
        <p:spPr>
          <a:xfrm>
            <a:off x="3274541" y="1112108"/>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86693219"/>
      </p:ext>
    </p:extLst>
  </p:cSld>
  <p:clrMapOvr>
    <a:masterClrMapping/>
  </p:clrMapOvr>
</p:sld>
</file>

<file path=ppt/theme/theme1.xml><?xml version="1.0" encoding="utf-8"?>
<a:theme xmlns:a="http://schemas.openxmlformats.org/drawingml/2006/main"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1061</Words>
  <Application>Microsoft Macintosh PowerPoint</Application>
  <PresentationFormat>Widescreen</PresentationFormat>
  <Paragraphs>305</Paragraphs>
  <Slides>57</Slides>
  <Notes>56</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57</vt:i4>
      </vt:variant>
    </vt:vector>
  </HeadingPairs>
  <TitlesOfParts>
    <vt:vector size="61" baseType="lpstr">
      <vt:lpstr>Arial</vt:lpstr>
      <vt:lpstr>Century Gothic</vt:lpstr>
      <vt:lpstr>Vapor Trail</vt:lpstr>
      <vt:lpstr>Vapor Trail</vt:lpstr>
      <vt:lpstr>  CREATIVE WRITING:ONE DAY COURSE  Dr MARTIN KEAVENEY</vt:lpstr>
      <vt:lpstr>PowerPoint Presentation</vt:lpstr>
      <vt:lpstr>PowerPoint Presentation</vt:lpstr>
      <vt:lpstr>READING</vt:lpstr>
      <vt:lpstr>PowerPoint Presentation</vt:lpstr>
      <vt:lpstr>INTRODUCTIONS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WRITING EXERCISE</vt:lpstr>
      <vt:lpstr>PowerPoint Presentation</vt:lpstr>
      <vt:lpstr>REALISM</vt:lpstr>
      <vt:lpstr>FURTHER DISCUSSION</vt:lpstr>
      <vt:lpstr>THE WRITING LIFE</vt:lpstr>
      <vt:lpstr>PSYCHOLOGY OF BEING A WRITER</vt:lpstr>
      <vt:lpstr>WRITER’S TOOLS</vt:lpstr>
      <vt:lpstr>PowerPoint Presentation</vt:lpstr>
      <vt:lpstr>PowerPoint Presentation</vt:lpstr>
      <vt:lpstr>RAW MATERIAL</vt:lpstr>
      <vt:lpstr>PowerPoint Presentation</vt:lpstr>
      <vt:lpstr>PowerPoint Presentation</vt:lpstr>
      <vt:lpstr>WRITING EXERCISE</vt:lpstr>
      <vt:lpstr>SELF-EDITING</vt:lpstr>
      <vt:lpstr>PowerPoint Presentation</vt:lpstr>
      <vt:lpstr>PowerPoint Presentation</vt:lpstr>
      <vt:lpstr>PowerPoint Presentation</vt:lpstr>
      <vt:lpstr>PowerPoint Presentation</vt:lpstr>
      <vt:lpstr>PowerPoint Presentation</vt:lpstr>
      <vt:lpstr>FICTION</vt:lpstr>
      <vt:lpstr>PowerPoint Presentation</vt:lpstr>
      <vt:lpstr>OPENING THE DOOR…</vt:lpstr>
      <vt:lpstr>SHARING YOUR WORK</vt:lpstr>
      <vt:lpstr>PowerPoint Presentation</vt:lpstr>
      <vt:lpstr>PowerPoint Presentation</vt:lpstr>
      <vt:lpstr>READING FOR OTHERS</vt:lpstr>
      <vt:lpstr>PowerPoint Presentation</vt:lpstr>
      <vt:lpstr>PowerPoint Presentation</vt:lpstr>
      <vt:lpstr>PowerPoint Presentation</vt:lpstr>
      <vt:lpstr>PowerPoint Presentation</vt:lpstr>
      <vt:lpstr>WRITING TIME</vt:lpstr>
      <vt:lpstr>PUBLISHING</vt:lpstr>
      <vt:lpstr>PowerPoint Presentation</vt:lpstr>
      <vt:lpstr>PowerPoint Presentation</vt:lpstr>
      <vt:lpstr>PowerPoint Presentation</vt:lpstr>
      <vt:lpstr>PowerPoint Presentation</vt:lpstr>
      <vt:lpstr>PowerPoint Presentation</vt:lpstr>
      <vt:lpstr>PowerPoint Presentation</vt:lpstr>
      <vt:lpstr>REJECTION </vt:lpstr>
      <vt:lpstr>ACCEPTANCE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CREATIVE WRITING: INTRODUCTION  REMOTE WITH GALWAY ARTS CENTRE MARTIN KEAVENEY</dc:title>
  <dc:creator>Martin</dc:creator>
  <cp:lastModifiedBy>Keaveney, Martin</cp:lastModifiedBy>
  <cp:revision>4</cp:revision>
  <dcterms:created xsi:type="dcterms:W3CDTF">2017-09-07T15:01:19Z</dcterms:created>
  <dcterms:modified xsi:type="dcterms:W3CDTF">2022-10-06T17:30:02Z</dcterms:modified>
</cp:coreProperties>
</file>