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1" r:id="rId1"/>
  </p:sldMasterIdLst>
  <p:sldIdLst>
    <p:sldId id="256" r:id="rId2"/>
    <p:sldId id="257" r:id="rId3"/>
    <p:sldId id="266" r:id="rId4"/>
    <p:sldId id="258" r:id="rId5"/>
    <p:sldId id="262" r:id="rId6"/>
    <p:sldId id="263" r:id="rId7"/>
    <p:sldId id="259" r:id="rId8"/>
    <p:sldId id="260" r:id="rId9"/>
    <p:sldId id="261" r:id="rId10"/>
    <p:sldId id="267"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p:cViewPr varScale="1">
        <p:scale>
          <a:sx n="128" d="100"/>
          <a:sy n="128" d="100"/>
        </p:scale>
        <p:origin x="4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9/13/22</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7556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9/13/22</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63650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9/13/22</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79614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9/13/22</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39371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9/13/22</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1461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9/13/22</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61777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9/13/22</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12894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9/13/22</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114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9/13/22</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7184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9/13/22</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8914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9/13/22</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42245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9/13/22</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638822802"/>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800" r:id="rId6"/>
    <p:sldLayoutId id="2147483795" r:id="rId7"/>
    <p:sldLayoutId id="2147483796" r:id="rId8"/>
    <p:sldLayoutId id="2147483797" r:id="rId9"/>
    <p:sldLayoutId id="2147483799" r:id="rId10"/>
    <p:sldLayoutId id="2147483798"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scpl.org/parents/key-tips-to-help-your-child-be-a-good-friend"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rimarysourcepairings.com/be-kind/"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verkeorg/24501783363/"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deviantart.com/remainundefined/art/SCORCHED-Frozen-graphic-novel-Cover-501482482"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olicyoptions.irpp.org/magazines/building-a-brighter-future/hicks/"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eedpix.com/photo/178577/scales-justice-balance-law-judge-weight-scale-court-legal"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freepngimg.com/png/12641-dream-picture"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martinkeaveney.com/" TargetMode="External"/><Relationship Id="rId1" Type="http://schemas.openxmlformats.org/officeDocument/2006/relationships/slideLayout" Target="../slideLayouts/slideLayout2.xml"/><Relationship Id="rId4" Type="http://schemas.openxmlformats.org/officeDocument/2006/relationships/hyperlink" Target="https://tscpl.org/parents/understanding-your-childs-developmental-mileston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ulti-coloured Ferris wheel">
            <a:extLst>
              <a:ext uri="{FF2B5EF4-FFF2-40B4-BE49-F238E27FC236}">
                <a16:creationId xmlns:a16="http://schemas.microsoft.com/office/drawing/2014/main" id="{87E51A4B-DF5F-981B-E095-190C888274D8}"/>
              </a:ext>
            </a:extLst>
          </p:cNvPr>
          <p:cNvPicPr>
            <a:picLocks noChangeAspect="1"/>
          </p:cNvPicPr>
          <p:nvPr/>
        </p:nvPicPr>
        <p:blipFill rotWithShape="1">
          <a:blip r:embed="rId2"/>
          <a:srcRect l="7814" r="7813" b="-1"/>
          <a:stretch/>
        </p:blipFill>
        <p:spPr>
          <a:xfrm>
            <a:off x="3523488" y="10"/>
            <a:ext cx="8668512" cy="6857990"/>
          </a:xfrm>
          <a:prstGeom prst="rect">
            <a:avLst/>
          </a:prstGeom>
        </p:spPr>
      </p:pic>
      <p:sp>
        <p:nvSpPr>
          <p:cNvPr id="20" name="Rectangle 1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9E9053-106F-3C28-E162-5EA9CB17FDF6}"/>
              </a:ext>
            </a:extLst>
          </p:cNvPr>
          <p:cNvSpPr>
            <a:spLocks noGrp="1"/>
          </p:cNvSpPr>
          <p:nvPr>
            <p:ph type="ctrTitle"/>
          </p:nvPr>
        </p:nvSpPr>
        <p:spPr>
          <a:xfrm>
            <a:off x="477981" y="1122363"/>
            <a:ext cx="4023360" cy="3204134"/>
          </a:xfrm>
        </p:spPr>
        <p:txBody>
          <a:bodyPr anchor="b">
            <a:normAutofit/>
          </a:bodyPr>
          <a:lstStyle/>
          <a:p>
            <a:r>
              <a:rPr lang="en-US" sz="4800"/>
              <a:t>Children’s Fiction</a:t>
            </a:r>
          </a:p>
        </p:txBody>
      </p:sp>
      <p:sp>
        <p:nvSpPr>
          <p:cNvPr id="3" name="Subtitle 2">
            <a:extLst>
              <a:ext uri="{FF2B5EF4-FFF2-40B4-BE49-F238E27FC236}">
                <a16:creationId xmlns:a16="http://schemas.microsoft.com/office/drawing/2014/main" id="{EE04411B-44C8-D3CF-ED31-200144EA0B3B}"/>
              </a:ext>
            </a:extLst>
          </p:cNvPr>
          <p:cNvSpPr>
            <a:spLocks noGrp="1"/>
          </p:cNvSpPr>
          <p:nvPr>
            <p:ph type="subTitle" idx="1"/>
          </p:nvPr>
        </p:nvSpPr>
        <p:spPr>
          <a:xfrm>
            <a:off x="477980" y="4872922"/>
            <a:ext cx="4023359" cy="1208141"/>
          </a:xfrm>
        </p:spPr>
        <p:txBody>
          <a:bodyPr>
            <a:normAutofit/>
          </a:bodyPr>
          <a:lstStyle/>
          <a:p>
            <a:r>
              <a:rPr lang="en-US" sz="2000"/>
              <a:t>Special MODULE</a:t>
            </a:r>
          </a:p>
          <a:p>
            <a:r>
              <a:rPr lang="en-US" sz="2000"/>
              <a:t>AUTUMN 2022 at MKCW</a:t>
            </a:r>
          </a:p>
        </p:txBody>
      </p:sp>
      <p:sp>
        <p:nvSpPr>
          <p:cNvPr id="22" name="Rectangle 2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97976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A24B-534D-8696-BB26-3A32E5BEFA71}"/>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F07B871-957D-492E-B266-1BD4F148E701}"/>
              </a:ext>
            </a:extLst>
          </p:cNvPr>
          <p:cNvSpPr>
            <a:spLocks noGrp="1"/>
          </p:cNvSpPr>
          <p:nvPr>
            <p:ph idx="1"/>
          </p:nvPr>
        </p:nvSpPr>
        <p:spPr/>
        <p:txBody>
          <a:bodyPr/>
          <a:lstStyle/>
          <a:p>
            <a:r>
              <a:rPr lang="en-US" dirty="0"/>
              <a:t>Introduction </a:t>
            </a:r>
          </a:p>
          <a:p>
            <a:r>
              <a:rPr lang="en-US" dirty="0"/>
              <a:t>Baby Steps</a:t>
            </a:r>
          </a:p>
          <a:p>
            <a:r>
              <a:rPr lang="en-US" dirty="0"/>
              <a:t>Toddlers</a:t>
            </a:r>
          </a:p>
        </p:txBody>
      </p:sp>
      <p:pic>
        <p:nvPicPr>
          <p:cNvPr id="5" name="Picture 4" descr="A person and a child playing with building blocks&#10;&#10;Description automatically generated with low confidence">
            <a:extLst>
              <a:ext uri="{FF2B5EF4-FFF2-40B4-BE49-F238E27FC236}">
                <a16:creationId xmlns:a16="http://schemas.microsoft.com/office/drawing/2014/main" id="{DA02CAF0-394D-22C2-62DC-D77393C1705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464644" y="3234038"/>
            <a:ext cx="3810000" cy="2540000"/>
          </a:xfrm>
          <a:prstGeom prst="rect">
            <a:avLst/>
          </a:prstGeom>
        </p:spPr>
      </p:pic>
    </p:spTree>
    <p:extLst>
      <p:ext uri="{BB962C8B-B14F-4D97-AF65-F5344CB8AC3E}">
        <p14:creationId xmlns:p14="http://schemas.microsoft.com/office/powerpoint/2010/main" val="644502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A24B-534D-8696-BB26-3A32E5BEFA71}"/>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F07B871-957D-492E-B266-1BD4F148E701}"/>
              </a:ext>
            </a:extLst>
          </p:cNvPr>
          <p:cNvSpPr>
            <a:spLocks noGrp="1"/>
          </p:cNvSpPr>
          <p:nvPr>
            <p:ph idx="1"/>
          </p:nvPr>
        </p:nvSpPr>
        <p:spPr/>
        <p:txBody>
          <a:bodyPr/>
          <a:lstStyle/>
          <a:p>
            <a:r>
              <a:rPr lang="en-US" dirty="0"/>
              <a:t>Words and Image</a:t>
            </a:r>
          </a:p>
          <a:p>
            <a:r>
              <a:rPr lang="en-US" dirty="0"/>
              <a:t>Sentences</a:t>
            </a:r>
          </a:p>
          <a:p>
            <a:r>
              <a:rPr lang="en-US" dirty="0"/>
              <a:t>A story</a:t>
            </a:r>
          </a:p>
        </p:txBody>
      </p:sp>
      <p:pic>
        <p:nvPicPr>
          <p:cNvPr id="6" name="Picture 5" descr="A picture containing person, outdoor, soil&#10;&#10;Description automatically generated">
            <a:extLst>
              <a:ext uri="{FF2B5EF4-FFF2-40B4-BE49-F238E27FC236}">
                <a16:creationId xmlns:a16="http://schemas.microsoft.com/office/drawing/2014/main" id="{8F76BAF1-B1BE-B97A-30A7-550A7A0E205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970373" y="2763012"/>
            <a:ext cx="4724400" cy="3124200"/>
          </a:xfrm>
          <a:prstGeom prst="rect">
            <a:avLst/>
          </a:prstGeom>
        </p:spPr>
      </p:pic>
    </p:spTree>
    <p:extLst>
      <p:ext uri="{BB962C8B-B14F-4D97-AF65-F5344CB8AC3E}">
        <p14:creationId xmlns:p14="http://schemas.microsoft.com/office/powerpoint/2010/main" val="1199533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A24B-534D-8696-BB26-3A32E5BEFA71}"/>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F07B871-957D-492E-B266-1BD4F148E701}"/>
              </a:ext>
            </a:extLst>
          </p:cNvPr>
          <p:cNvSpPr>
            <a:spLocks noGrp="1"/>
          </p:cNvSpPr>
          <p:nvPr>
            <p:ph idx="1"/>
          </p:nvPr>
        </p:nvSpPr>
        <p:spPr/>
        <p:txBody>
          <a:bodyPr/>
          <a:lstStyle/>
          <a:p>
            <a:r>
              <a:rPr lang="en-US" dirty="0"/>
              <a:t>Still a child (?) – Teenage Fiction</a:t>
            </a:r>
          </a:p>
          <a:p>
            <a:r>
              <a:rPr lang="en-US" dirty="0"/>
              <a:t>Getting serious - YA</a:t>
            </a:r>
          </a:p>
        </p:txBody>
      </p:sp>
      <p:pic>
        <p:nvPicPr>
          <p:cNvPr id="5" name="Picture 4" descr="A picture containing person&#10;&#10;Description automatically generated">
            <a:extLst>
              <a:ext uri="{FF2B5EF4-FFF2-40B4-BE49-F238E27FC236}">
                <a16:creationId xmlns:a16="http://schemas.microsoft.com/office/drawing/2014/main" id="{AA135602-0871-955A-966C-BBFC7AB3A84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988404" y="3657600"/>
            <a:ext cx="3631542" cy="2418664"/>
          </a:xfrm>
          <a:prstGeom prst="rect">
            <a:avLst/>
          </a:prstGeom>
        </p:spPr>
      </p:pic>
    </p:spTree>
    <p:extLst>
      <p:ext uri="{BB962C8B-B14F-4D97-AF65-F5344CB8AC3E}">
        <p14:creationId xmlns:p14="http://schemas.microsoft.com/office/powerpoint/2010/main" val="75126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CD7DC-CB45-1C3D-1DF1-FAE1E4D657B3}"/>
              </a:ext>
            </a:extLst>
          </p:cNvPr>
          <p:cNvSpPr>
            <a:spLocks noGrp="1"/>
          </p:cNvSpPr>
          <p:nvPr>
            <p:ph type="title"/>
          </p:nvPr>
        </p:nvSpPr>
        <p:spPr/>
        <p:txBody>
          <a:bodyPr/>
          <a:lstStyle/>
          <a:p>
            <a:r>
              <a:rPr lang="en-US" dirty="0"/>
              <a:t>Differences?</a:t>
            </a:r>
          </a:p>
        </p:txBody>
      </p:sp>
      <p:sp>
        <p:nvSpPr>
          <p:cNvPr id="3" name="Content Placeholder 2">
            <a:extLst>
              <a:ext uri="{FF2B5EF4-FFF2-40B4-BE49-F238E27FC236}">
                <a16:creationId xmlns:a16="http://schemas.microsoft.com/office/drawing/2014/main" id="{F0BC9CD0-CE7A-7193-92AB-B2DAFFC10A7F}"/>
              </a:ext>
            </a:extLst>
          </p:cNvPr>
          <p:cNvSpPr>
            <a:spLocks noGrp="1"/>
          </p:cNvSpPr>
          <p:nvPr>
            <p:ph idx="1"/>
          </p:nvPr>
        </p:nvSpPr>
        <p:spPr/>
        <p:txBody>
          <a:bodyPr>
            <a:normAutofit/>
          </a:bodyPr>
          <a:lstStyle/>
          <a:p>
            <a:r>
              <a:rPr lang="en-IE" dirty="0"/>
              <a:t>‘Writing for children is little different from writing for adults. All children, aged two to aged seventy, like a story. People have always liked stories and listened to them. Probably they always will. Tell a story when you write. Children demand that even more than adults. Don't do a character sketch. Don't write an essay. Don't argue. Even if you do all these things, make it a story with beginning, middle, and end.’ (Wood 208)</a:t>
            </a:r>
          </a:p>
          <a:p>
            <a:r>
              <a:rPr lang="en-IE" sz="1300" dirty="0"/>
              <a:t>Wood, James </a:t>
            </a:r>
            <a:r>
              <a:rPr lang="en-IE" sz="1300" dirty="0" err="1"/>
              <a:t>Playsted</a:t>
            </a:r>
            <a:r>
              <a:rPr lang="en-IE" sz="1300" dirty="0"/>
              <a:t> ‘Writing for Children’ </a:t>
            </a:r>
            <a:r>
              <a:rPr lang="en-IE" sz="1300" i="1" dirty="0"/>
              <a:t>The Georgia Review </a:t>
            </a:r>
            <a:r>
              <a:rPr lang="en-IE" sz="1300" dirty="0"/>
              <a:t>12,. 2 (SUMMER - 1958), pp. 208- 214</a:t>
            </a:r>
            <a:endParaRPr lang="en-US" sz="1300" dirty="0"/>
          </a:p>
        </p:txBody>
      </p:sp>
    </p:spTree>
    <p:extLst>
      <p:ext uri="{BB962C8B-B14F-4D97-AF65-F5344CB8AC3E}">
        <p14:creationId xmlns:p14="http://schemas.microsoft.com/office/powerpoint/2010/main" val="2216567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0D2FA-4DF8-2FDF-664E-19660F9071B2}"/>
              </a:ext>
            </a:extLst>
          </p:cNvPr>
          <p:cNvSpPr>
            <a:spLocks noGrp="1"/>
          </p:cNvSpPr>
          <p:nvPr>
            <p:ph type="title"/>
          </p:nvPr>
        </p:nvSpPr>
        <p:spPr/>
        <p:txBody>
          <a:bodyPr/>
          <a:lstStyle/>
          <a:p>
            <a:r>
              <a:rPr lang="en-US" dirty="0"/>
              <a:t>Child as Reader</a:t>
            </a:r>
          </a:p>
        </p:txBody>
      </p:sp>
      <p:sp>
        <p:nvSpPr>
          <p:cNvPr id="3" name="Content Placeholder 2">
            <a:extLst>
              <a:ext uri="{FF2B5EF4-FFF2-40B4-BE49-F238E27FC236}">
                <a16:creationId xmlns:a16="http://schemas.microsoft.com/office/drawing/2014/main" id="{D6DE3749-FFFC-9D6F-8380-411C31EB3610}"/>
              </a:ext>
            </a:extLst>
          </p:cNvPr>
          <p:cNvSpPr>
            <a:spLocks noGrp="1"/>
          </p:cNvSpPr>
          <p:nvPr>
            <p:ph idx="1"/>
          </p:nvPr>
        </p:nvSpPr>
        <p:spPr/>
        <p:txBody>
          <a:bodyPr/>
          <a:lstStyle/>
          <a:p>
            <a:r>
              <a:rPr lang="en-IE" dirty="0"/>
              <a:t>‘Don't talk down to children. Don't condescend. Children are serious and have a dignity of their own. They dislike condescension as much as you do and react to it by avoidance. Don't be cute. Baby-talk may please the mother and express her delight but it seldom pleases the child. When you write for children, talk straight. Don't be "literary." The niceties of rhetoric are lost on children. They don't know that alliteration is alliteration and won't be impressed by learned allusions. Neither is anybody else, incidentally.’ (Wood 209).</a:t>
            </a:r>
            <a:endParaRPr lang="en-US" dirty="0"/>
          </a:p>
        </p:txBody>
      </p:sp>
    </p:spTree>
    <p:extLst>
      <p:ext uri="{BB962C8B-B14F-4D97-AF65-F5344CB8AC3E}">
        <p14:creationId xmlns:p14="http://schemas.microsoft.com/office/powerpoint/2010/main" val="3992964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A24B-534D-8696-BB26-3A32E5BEFA71}"/>
              </a:ext>
            </a:extLst>
          </p:cNvPr>
          <p:cNvSpPr>
            <a:spLocks noGrp="1"/>
          </p:cNvSpPr>
          <p:nvPr>
            <p:ph type="title"/>
          </p:nvPr>
        </p:nvSpPr>
        <p:spPr/>
        <p:txBody>
          <a:bodyPr/>
          <a:lstStyle/>
          <a:p>
            <a:r>
              <a:rPr lang="en-US" dirty="0"/>
              <a:t>Why write for the Young?</a:t>
            </a:r>
          </a:p>
        </p:txBody>
      </p:sp>
      <p:sp>
        <p:nvSpPr>
          <p:cNvPr id="3" name="Content Placeholder 2">
            <a:extLst>
              <a:ext uri="{FF2B5EF4-FFF2-40B4-BE49-F238E27FC236}">
                <a16:creationId xmlns:a16="http://schemas.microsoft.com/office/drawing/2014/main" id="{FF07B871-957D-492E-B266-1BD4F148E701}"/>
              </a:ext>
            </a:extLst>
          </p:cNvPr>
          <p:cNvSpPr>
            <a:spLocks noGrp="1"/>
          </p:cNvSpPr>
          <p:nvPr>
            <p:ph idx="1"/>
          </p:nvPr>
        </p:nvSpPr>
        <p:spPr/>
        <p:txBody>
          <a:bodyPr/>
          <a:lstStyle/>
          <a:p>
            <a:r>
              <a:rPr lang="en-US" dirty="0"/>
              <a:t>Perspective</a:t>
            </a:r>
          </a:p>
          <a:p>
            <a:r>
              <a:rPr lang="en-US" dirty="0"/>
              <a:t>Freedom</a:t>
            </a:r>
          </a:p>
          <a:p>
            <a:r>
              <a:rPr lang="en-US" dirty="0"/>
              <a:t>Publishing</a:t>
            </a:r>
          </a:p>
          <a:p>
            <a:r>
              <a:rPr lang="en-US" dirty="0"/>
              <a:t>Use of graphics</a:t>
            </a:r>
          </a:p>
          <a:p>
            <a:endParaRPr lang="en-US" dirty="0"/>
          </a:p>
        </p:txBody>
      </p:sp>
      <p:pic>
        <p:nvPicPr>
          <p:cNvPr id="8" name="Picture 7" descr="A picture containing text&#10;&#10;Description automatically generated">
            <a:extLst>
              <a:ext uri="{FF2B5EF4-FFF2-40B4-BE49-F238E27FC236}">
                <a16:creationId xmlns:a16="http://schemas.microsoft.com/office/drawing/2014/main" id="{0C036610-6278-F594-E2BE-6492F561D40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036907" y="2996514"/>
            <a:ext cx="2569113" cy="3429000"/>
          </a:xfrm>
          <a:prstGeom prst="rect">
            <a:avLst/>
          </a:prstGeom>
        </p:spPr>
      </p:pic>
    </p:spTree>
    <p:extLst>
      <p:ext uri="{BB962C8B-B14F-4D97-AF65-F5344CB8AC3E}">
        <p14:creationId xmlns:p14="http://schemas.microsoft.com/office/powerpoint/2010/main" val="20642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F078E-ACD5-2786-C14C-E34168C6297E}"/>
              </a:ext>
            </a:extLst>
          </p:cNvPr>
          <p:cNvSpPr>
            <a:spLocks noGrp="1"/>
          </p:cNvSpPr>
          <p:nvPr>
            <p:ph type="title"/>
          </p:nvPr>
        </p:nvSpPr>
        <p:spPr/>
        <p:txBody>
          <a:bodyPr/>
          <a:lstStyle/>
          <a:p>
            <a:r>
              <a:rPr lang="en-US" dirty="0"/>
              <a:t>Advantages</a:t>
            </a:r>
          </a:p>
        </p:txBody>
      </p:sp>
      <p:sp>
        <p:nvSpPr>
          <p:cNvPr id="3" name="Content Placeholder 2">
            <a:extLst>
              <a:ext uri="{FF2B5EF4-FFF2-40B4-BE49-F238E27FC236}">
                <a16:creationId xmlns:a16="http://schemas.microsoft.com/office/drawing/2014/main" id="{7C9F7740-E971-7297-D47E-4947D034499C}"/>
              </a:ext>
            </a:extLst>
          </p:cNvPr>
          <p:cNvSpPr>
            <a:spLocks noGrp="1"/>
          </p:cNvSpPr>
          <p:nvPr>
            <p:ph idx="1"/>
          </p:nvPr>
        </p:nvSpPr>
        <p:spPr/>
        <p:txBody>
          <a:bodyPr/>
          <a:lstStyle/>
          <a:p>
            <a:r>
              <a:rPr lang="en-US" dirty="0"/>
              <a:t>In high demand</a:t>
            </a:r>
          </a:p>
          <a:p>
            <a:r>
              <a:rPr lang="en-US" dirty="0"/>
              <a:t>Wide range from 0-18+</a:t>
            </a:r>
          </a:p>
          <a:p>
            <a:r>
              <a:rPr lang="en-US" dirty="0"/>
              <a:t>Evolving society</a:t>
            </a:r>
          </a:p>
          <a:p>
            <a:r>
              <a:rPr lang="en-US" dirty="0"/>
              <a:t>Historical periods always popular</a:t>
            </a:r>
          </a:p>
          <a:p>
            <a:r>
              <a:rPr lang="en-US" dirty="0"/>
              <a:t>Potential for adaptation</a:t>
            </a:r>
          </a:p>
          <a:p>
            <a:endParaRPr lang="en-US" dirty="0"/>
          </a:p>
          <a:p>
            <a:endParaRPr lang="en-US" dirty="0"/>
          </a:p>
        </p:txBody>
      </p:sp>
      <p:pic>
        <p:nvPicPr>
          <p:cNvPr id="5" name="Picture 4" descr="Shape, arrow&#10;&#10;Description automatically generated">
            <a:extLst>
              <a:ext uri="{FF2B5EF4-FFF2-40B4-BE49-F238E27FC236}">
                <a16:creationId xmlns:a16="http://schemas.microsoft.com/office/drawing/2014/main" id="{D1A527C9-2964-DA5B-27AA-270E0A79375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511215" y="3249828"/>
            <a:ext cx="3565217" cy="1247826"/>
          </a:xfrm>
          <a:prstGeom prst="rect">
            <a:avLst/>
          </a:prstGeom>
        </p:spPr>
      </p:pic>
    </p:spTree>
    <p:extLst>
      <p:ext uri="{BB962C8B-B14F-4D97-AF65-F5344CB8AC3E}">
        <p14:creationId xmlns:p14="http://schemas.microsoft.com/office/powerpoint/2010/main" val="621039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F078E-ACD5-2786-C14C-E34168C6297E}"/>
              </a:ext>
            </a:extLst>
          </p:cNvPr>
          <p:cNvSpPr>
            <a:spLocks noGrp="1"/>
          </p:cNvSpPr>
          <p:nvPr>
            <p:ph type="title"/>
          </p:nvPr>
        </p:nvSpPr>
        <p:spPr/>
        <p:txBody>
          <a:bodyPr/>
          <a:lstStyle/>
          <a:p>
            <a:r>
              <a:rPr lang="en-US" dirty="0"/>
              <a:t>Challenges</a:t>
            </a:r>
          </a:p>
        </p:txBody>
      </p:sp>
      <p:sp>
        <p:nvSpPr>
          <p:cNvPr id="3" name="Content Placeholder 2">
            <a:extLst>
              <a:ext uri="{FF2B5EF4-FFF2-40B4-BE49-F238E27FC236}">
                <a16:creationId xmlns:a16="http://schemas.microsoft.com/office/drawing/2014/main" id="{7C9F7740-E971-7297-D47E-4947D034499C}"/>
              </a:ext>
            </a:extLst>
          </p:cNvPr>
          <p:cNvSpPr>
            <a:spLocks noGrp="1"/>
          </p:cNvSpPr>
          <p:nvPr>
            <p:ph idx="1"/>
          </p:nvPr>
        </p:nvSpPr>
        <p:spPr/>
        <p:txBody>
          <a:bodyPr/>
          <a:lstStyle/>
          <a:p>
            <a:r>
              <a:rPr lang="en-US" dirty="0"/>
              <a:t>Child writers not Children</a:t>
            </a:r>
          </a:p>
          <a:p>
            <a:r>
              <a:rPr lang="en-US" dirty="0"/>
              <a:t>Varied levels of cognition</a:t>
            </a:r>
          </a:p>
          <a:p>
            <a:r>
              <a:rPr lang="en-US" dirty="0"/>
              <a:t>Moral questions</a:t>
            </a:r>
          </a:p>
          <a:p>
            <a:endParaRPr lang="en-US" dirty="0"/>
          </a:p>
        </p:txBody>
      </p:sp>
      <p:pic>
        <p:nvPicPr>
          <p:cNvPr id="5" name="Picture 4" descr="Shape, icon&#10;&#10;Description automatically generated">
            <a:extLst>
              <a:ext uri="{FF2B5EF4-FFF2-40B4-BE49-F238E27FC236}">
                <a16:creationId xmlns:a16="http://schemas.microsoft.com/office/drawing/2014/main" id="{D2E90A0F-8364-9EBE-B20B-771FDFA377F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154440" y="3669956"/>
            <a:ext cx="2297243" cy="2150076"/>
          </a:xfrm>
          <a:prstGeom prst="rect">
            <a:avLst/>
          </a:prstGeom>
        </p:spPr>
      </p:pic>
    </p:spTree>
    <p:extLst>
      <p:ext uri="{BB962C8B-B14F-4D97-AF65-F5344CB8AC3E}">
        <p14:creationId xmlns:p14="http://schemas.microsoft.com/office/powerpoint/2010/main" val="1333678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AA955-5527-45CB-0E4B-B901BCE9CBC7}"/>
              </a:ext>
            </a:extLst>
          </p:cNvPr>
          <p:cNvSpPr>
            <a:spLocks noGrp="1"/>
          </p:cNvSpPr>
          <p:nvPr>
            <p:ph type="title"/>
          </p:nvPr>
        </p:nvSpPr>
        <p:spPr/>
        <p:txBody>
          <a:bodyPr/>
          <a:lstStyle/>
          <a:p>
            <a:r>
              <a:rPr lang="en-US" dirty="0"/>
              <a:t>Writing</a:t>
            </a:r>
          </a:p>
        </p:txBody>
      </p:sp>
      <p:pic>
        <p:nvPicPr>
          <p:cNvPr id="5" name="Picture 4" descr="A picture containing diagram&#10;&#10;Description automatically generated">
            <a:extLst>
              <a:ext uri="{FF2B5EF4-FFF2-40B4-BE49-F238E27FC236}">
                <a16:creationId xmlns:a16="http://schemas.microsoft.com/office/drawing/2014/main" id="{FC08F227-B3BE-7DA1-980A-DE64AF3E250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688227" y="2057400"/>
            <a:ext cx="4572000" cy="4572000"/>
          </a:xfrm>
          <a:prstGeom prst="rect">
            <a:avLst/>
          </a:prstGeom>
        </p:spPr>
      </p:pic>
    </p:spTree>
    <p:extLst>
      <p:ext uri="{BB962C8B-B14F-4D97-AF65-F5344CB8AC3E}">
        <p14:creationId xmlns:p14="http://schemas.microsoft.com/office/powerpoint/2010/main" val="1275162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8EA79-4786-C569-7284-42379ABC1B82}"/>
              </a:ext>
            </a:extLst>
          </p:cNvPr>
          <p:cNvSpPr>
            <a:spLocks noGrp="1"/>
          </p:cNvSpPr>
          <p:nvPr>
            <p:ph type="title"/>
          </p:nvPr>
        </p:nvSpPr>
        <p:spPr/>
        <p:txBody>
          <a:bodyPr/>
          <a:lstStyle/>
          <a:p>
            <a:r>
              <a:rPr lang="en-US" dirty="0"/>
              <a:t>This week</a:t>
            </a:r>
          </a:p>
        </p:txBody>
      </p:sp>
      <p:sp>
        <p:nvSpPr>
          <p:cNvPr id="3" name="Content Placeholder 2">
            <a:extLst>
              <a:ext uri="{FF2B5EF4-FFF2-40B4-BE49-F238E27FC236}">
                <a16:creationId xmlns:a16="http://schemas.microsoft.com/office/drawing/2014/main" id="{83B77A51-DE17-B7FF-1449-5C63AA1C0F76}"/>
              </a:ext>
            </a:extLst>
          </p:cNvPr>
          <p:cNvSpPr>
            <a:spLocks noGrp="1"/>
          </p:cNvSpPr>
          <p:nvPr>
            <p:ph idx="1"/>
          </p:nvPr>
        </p:nvSpPr>
        <p:spPr/>
        <p:txBody>
          <a:bodyPr>
            <a:normAutofit fontScale="92500" lnSpcReduction="20000"/>
          </a:bodyPr>
          <a:lstStyle/>
          <a:p>
            <a:r>
              <a:rPr lang="en-US" dirty="0"/>
              <a:t>Please write a 500-word story based on the writing exercise.</a:t>
            </a:r>
          </a:p>
          <a:p>
            <a:r>
              <a:rPr lang="en-US" dirty="0"/>
              <a:t>Peer group will be issued shortly.</a:t>
            </a:r>
          </a:p>
          <a:p>
            <a:endParaRPr lang="en-US" dirty="0"/>
          </a:p>
          <a:p>
            <a:r>
              <a:rPr lang="en-US" dirty="0"/>
              <a:t>Next week – Baby Steps</a:t>
            </a:r>
          </a:p>
          <a:p>
            <a:endParaRPr lang="en-US" dirty="0"/>
          </a:p>
          <a:p>
            <a:endParaRPr lang="en-US" dirty="0"/>
          </a:p>
          <a:p>
            <a:endParaRPr lang="en-US" dirty="0"/>
          </a:p>
          <a:p>
            <a:endParaRPr lang="en-US" dirty="0"/>
          </a:p>
          <a:p>
            <a:pPr lvl="5"/>
            <a:r>
              <a:rPr lang="en-US" dirty="0">
                <a:hlinkClick r:id="rId2"/>
              </a:rPr>
              <a:t>www.martinkeaveney.com</a:t>
            </a:r>
            <a:r>
              <a:rPr lang="en-US" dirty="0"/>
              <a:t>.  2022</a:t>
            </a:r>
          </a:p>
        </p:txBody>
      </p:sp>
      <p:pic>
        <p:nvPicPr>
          <p:cNvPr id="5" name="Picture 4" descr="A group of children sitting on the floor&#10;&#10;Description automatically generated with medium confidence">
            <a:extLst>
              <a:ext uri="{FF2B5EF4-FFF2-40B4-BE49-F238E27FC236}">
                <a16:creationId xmlns:a16="http://schemas.microsoft.com/office/drawing/2014/main" id="{1CBC2447-AA66-8B33-C2C6-D1CE3F35A53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96000" y="3124115"/>
            <a:ext cx="4673600" cy="2298700"/>
          </a:xfrm>
          <a:prstGeom prst="rect">
            <a:avLst/>
          </a:prstGeom>
        </p:spPr>
      </p:pic>
    </p:spTree>
    <p:extLst>
      <p:ext uri="{BB962C8B-B14F-4D97-AF65-F5344CB8AC3E}">
        <p14:creationId xmlns:p14="http://schemas.microsoft.com/office/powerpoint/2010/main" val="2518966257"/>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235</TotalTime>
  <Words>333</Words>
  <Application>Microsoft Macintosh PowerPoint</Application>
  <PresentationFormat>Widescreen</PresentationFormat>
  <Paragraphs>45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Neue Haas Grotesk Text Pro</vt:lpstr>
      <vt:lpstr>AccentBoxVTI</vt:lpstr>
      <vt:lpstr>Children’s Fiction</vt:lpstr>
      <vt:lpstr>Introduction</vt:lpstr>
      <vt:lpstr>Introduction</vt:lpstr>
      <vt:lpstr>Introduction</vt:lpstr>
      <vt:lpstr>Differences?</vt:lpstr>
      <vt:lpstr>Child as Reader</vt:lpstr>
      <vt:lpstr>Why write for the Young?</vt:lpstr>
      <vt:lpstr>Advantages</vt:lpstr>
      <vt:lpstr>Challenges</vt:lpstr>
      <vt:lpstr>Writing</vt:lpstr>
      <vt:lpstr>This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Children’s Fiction</dc:title>
  <dc:creator>Keaveney, Martin</dc:creator>
  <cp:lastModifiedBy>Keaveney, Martin</cp:lastModifiedBy>
  <cp:revision>2</cp:revision>
  <dcterms:created xsi:type="dcterms:W3CDTF">2022-09-12T16:00:50Z</dcterms:created>
  <dcterms:modified xsi:type="dcterms:W3CDTF">2022-09-13T20:22:08Z</dcterms:modified>
</cp:coreProperties>
</file>