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5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6858000" cx="12192000"/>
  <p:notesSz cx="6858000" cy="9144000"/>
  <p:embeddedFontLst>
    <p:embeddedFont>
      <p:font typeface="Roboto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7" roundtripDataSignature="AMtx7mjQgys8wTMXMAsbeKewLwnlIaUI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Roboto-bold.fntdata"/><Relationship Id="rId23" Type="http://schemas.openxmlformats.org/officeDocument/2006/relationships/font" Target="fonts/Roboto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font" Target="fonts/Roboto-boldItalic.fntdata"/><Relationship Id="rId25" Type="http://schemas.openxmlformats.org/officeDocument/2006/relationships/font" Target="fonts/Roboto-italic.fntdata"/><Relationship Id="rId27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d4d83b24a5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1d4d83b24a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d4d83b24a5_0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1d4d83b24a5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d0a0a81b0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g1d0a0a81b05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d0a0a81b0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g1d0a0a81b05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d0f416650e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g1d0f416650e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/>
          <p:nvPr>
            <p:ph type="ctrTitle"/>
          </p:nvPr>
        </p:nvSpPr>
        <p:spPr>
          <a:xfrm>
            <a:off x="576072" y="1124712"/>
            <a:ext cx="11036808" cy="31729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6"/>
          <p:cNvSpPr txBox="1"/>
          <p:nvPr>
            <p:ph idx="1" type="subTitle"/>
          </p:nvPr>
        </p:nvSpPr>
        <p:spPr>
          <a:xfrm>
            <a:off x="576072" y="4727448"/>
            <a:ext cx="11036808" cy="1481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lvl="1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6"/>
          <p:cNvSpPr txBox="1"/>
          <p:nvPr>
            <p:ph idx="10" type="dt"/>
          </p:nvPr>
        </p:nvSpPr>
        <p:spPr>
          <a:xfrm>
            <a:off x="57607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6"/>
          <p:cNvSpPr txBox="1"/>
          <p:nvPr>
            <p:ph idx="12" type="sldNum"/>
          </p:nvPr>
        </p:nvSpPr>
        <p:spPr>
          <a:xfrm>
            <a:off x="8869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" name="Google Shape;17;p16"/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6"/>
          <p:cNvSpPr/>
          <p:nvPr/>
        </p:nvSpPr>
        <p:spPr>
          <a:xfrm flipH="1" rot="10800000">
            <a:off x="578652" y="4501201"/>
            <a:ext cx="11034696" cy="182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17"/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7"/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17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7"/>
          <p:cNvSpPr txBox="1"/>
          <p:nvPr>
            <p:ph idx="1" type="body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0" type="dt"/>
          </p:nvPr>
        </p:nvSpPr>
        <p:spPr>
          <a:xfrm>
            <a:off x="11155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7"/>
          <p:cNvSpPr txBox="1"/>
          <p:nvPr>
            <p:ph idx="12" type="sldNum"/>
          </p:nvPr>
        </p:nvSpPr>
        <p:spPr>
          <a:xfrm>
            <a:off x="854049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5"/>
          <p:cNvSpPr txBox="1"/>
          <p:nvPr>
            <p:ph type="ctrTitle"/>
          </p:nvPr>
        </p:nvSpPr>
        <p:spPr>
          <a:xfrm>
            <a:off x="576072" y="1124712"/>
            <a:ext cx="11036808" cy="31729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" type="subTitle"/>
          </p:nvPr>
        </p:nvSpPr>
        <p:spPr>
          <a:xfrm>
            <a:off x="576072" y="4727448"/>
            <a:ext cx="11036808" cy="1481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lvl="1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7" name="Google Shape;37;p15"/>
          <p:cNvSpPr txBox="1"/>
          <p:nvPr>
            <p:ph idx="10" type="dt"/>
          </p:nvPr>
        </p:nvSpPr>
        <p:spPr>
          <a:xfrm>
            <a:off x="57607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2" type="sldNum"/>
          </p:nvPr>
        </p:nvSpPr>
        <p:spPr>
          <a:xfrm>
            <a:off x="8869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0" name="Google Shape;40;p15"/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5"/>
          <p:cNvSpPr/>
          <p:nvPr/>
        </p:nvSpPr>
        <p:spPr>
          <a:xfrm flipH="1" rot="10800000">
            <a:off x="578652" y="4501201"/>
            <a:ext cx="11034696" cy="18288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8"/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18"/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18"/>
          <p:cNvSpPr txBox="1"/>
          <p:nvPr>
            <p:ph type="title"/>
          </p:nvPr>
        </p:nvSpPr>
        <p:spPr>
          <a:xfrm>
            <a:off x="557784" y="640080"/>
            <a:ext cx="10890504" cy="4114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  <a:defRPr sz="6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8"/>
          <p:cNvSpPr txBox="1"/>
          <p:nvPr>
            <p:ph idx="1" type="body"/>
          </p:nvPr>
        </p:nvSpPr>
        <p:spPr>
          <a:xfrm>
            <a:off x="841248" y="5102352"/>
            <a:ext cx="10607040" cy="585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7" name="Google Shape;4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9"/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9"/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9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9"/>
          <p:cNvSpPr txBox="1"/>
          <p:nvPr>
            <p:ph idx="1" type="body"/>
          </p:nvPr>
        </p:nvSpPr>
        <p:spPr>
          <a:xfrm>
            <a:off x="1115568" y="2478024"/>
            <a:ext cx="4937760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2" type="body"/>
          </p:nvPr>
        </p:nvSpPr>
        <p:spPr>
          <a:xfrm>
            <a:off x="6345936" y="2478024"/>
            <a:ext cx="4937760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p19"/>
          <p:cNvSpPr txBox="1"/>
          <p:nvPr>
            <p:ph idx="10" type="dt"/>
          </p:nvPr>
        </p:nvSpPr>
        <p:spPr>
          <a:xfrm>
            <a:off x="11155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idx="12" type="sldNum"/>
          </p:nvPr>
        </p:nvSpPr>
        <p:spPr>
          <a:xfrm>
            <a:off x="854049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0"/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20"/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20"/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20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0"/>
          <p:cNvSpPr txBox="1"/>
          <p:nvPr>
            <p:ph idx="1" type="body"/>
          </p:nvPr>
        </p:nvSpPr>
        <p:spPr>
          <a:xfrm>
            <a:off x="1115568" y="2372650"/>
            <a:ext cx="493776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 cap="none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20"/>
          <p:cNvSpPr txBox="1"/>
          <p:nvPr>
            <p:ph idx="2" type="body"/>
          </p:nvPr>
        </p:nvSpPr>
        <p:spPr>
          <a:xfrm>
            <a:off x="1115568" y="3203688"/>
            <a:ext cx="4937760" cy="296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idx="3" type="body"/>
          </p:nvPr>
        </p:nvSpPr>
        <p:spPr>
          <a:xfrm>
            <a:off x="6345936" y="2372650"/>
            <a:ext cx="493776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 cap="none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20"/>
          <p:cNvSpPr txBox="1"/>
          <p:nvPr>
            <p:ph idx="4" type="body"/>
          </p:nvPr>
        </p:nvSpPr>
        <p:spPr>
          <a:xfrm>
            <a:off x="6345936" y="3203687"/>
            <a:ext cx="4937760" cy="29685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11155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54049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1"/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1"/>
          <p:cNvSpPr txBox="1"/>
          <p:nvPr>
            <p:ph type="title"/>
          </p:nvPr>
        </p:nvSpPr>
        <p:spPr>
          <a:xfrm>
            <a:off x="1078992" y="1938528"/>
            <a:ext cx="10177272" cy="29900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3"/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23"/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23"/>
          <p:cNvSpPr txBox="1"/>
          <p:nvPr>
            <p:ph type="title"/>
          </p:nvPr>
        </p:nvSpPr>
        <p:spPr>
          <a:xfrm>
            <a:off x="868680" y="1709928"/>
            <a:ext cx="3099816" cy="1709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3"/>
          <p:cNvSpPr txBox="1"/>
          <p:nvPr>
            <p:ph idx="1" type="body"/>
          </p:nvPr>
        </p:nvSpPr>
        <p:spPr>
          <a:xfrm>
            <a:off x="4965192" y="1709928"/>
            <a:ext cx="6729984" cy="4096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55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8" name="Google Shape;88;p23"/>
          <p:cNvSpPr txBox="1"/>
          <p:nvPr>
            <p:ph idx="2" type="body"/>
          </p:nvPr>
        </p:nvSpPr>
        <p:spPr>
          <a:xfrm>
            <a:off x="868680" y="3429000"/>
            <a:ext cx="3099816" cy="2066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9" name="Google Shape;89;p23"/>
          <p:cNvSpPr txBox="1"/>
          <p:nvPr>
            <p:ph idx="10" type="dt"/>
          </p:nvPr>
        </p:nvSpPr>
        <p:spPr>
          <a:xfrm>
            <a:off x="868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4"/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24"/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4"/>
          <p:cNvSpPr txBox="1"/>
          <p:nvPr>
            <p:ph type="title"/>
          </p:nvPr>
        </p:nvSpPr>
        <p:spPr>
          <a:xfrm>
            <a:off x="868680" y="1709928"/>
            <a:ext cx="3099816" cy="1709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4"/>
          <p:cNvSpPr/>
          <p:nvPr>
            <p:ph idx="2" type="pic"/>
          </p:nvPr>
        </p:nvSpPr>
        <p:spPr>
          <a:xfrm>
            <a:off x="4965192" y="1161288"/>
            <a:ext cx="6729984" cy="4645152"/>
          </a:xfrm>
          <a:prstGeom prst="rect">
            <a:avLst/>
          </a:prstGeom>
          <a:noFill/>
          <a:ln>
            <a:noFill/>
          </a:ln>
        </p:spPr>
      </p:sp>
      <p:sp>
        <p:nvSpPr>
          <p:cNvPr id="97" name="Google Shape;97;p24"/>
          <p:cNvSpPr txBox="1"/>
          <p:nvPr>
            <p:ph idx="1" type="body"/>
          </p:nvPr>
        </p:nvSpPr>
        <p:spPr>
          <a:xfrm>
            <a:off x="868680" y="3438144"/>
            <a:ext cx="3099816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8" name="Google Shape;98;p24"/>
          <p:cNvSpPr txBox="1"/>
          <p:nvPr>
            <p:ph idx="10" type="dt"/>
          </p:nvPr>
        </p:nvSpPr>
        <p:spPr>
          <a:xfrm>
            <a:off x="868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0" name="Google Shape;110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10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1" name="Google Shape;21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15.jpg"/><Relationship Id="rId5" Type="http://schemas.openxmlformats.org/officeDocument/2006/relationships/hyperlink" Target="https://dancpicturez.deviantart.com/art/Sky-Castle-299795447" TargetMode="External"/><Relationship Id="rId6" Type="http://schemas.openxmlformats.org/officeDocument/2006/relationships/hyperlink" Target="https://creativecommons.org/licenses/by-nc-nd/3.0/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britannica.com/place/Kingston-upon-Thames" TargetMode="External"/><Relationship Id="rId4" Type="http://schemas.openxmlformats.org/officeDocument/2006/relationships/hyperlink" Target="https://www.britannica.com/place/Surrey-county-England" TargetMode="External"/><Relationship Id="rId5" Type="http://schemas.openxmlformats.org/officeDocument/2006/relationships/image" Target="../media/image1.png"/><Relationship Id="rId6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jpg"/><Relationship Id="rId4" Type="http://schemas.openxmlformats.org/officeDocument/2006/relationships/image" Target="../media/image9.jpg"/><Relationship Id="rId5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jpg"/><Relationship Id="rId4" Type="http://schemas.openxmlformats.org/officeDocument/2006/relationships/image" Target="../media/image1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www.martinkeaveney.com/" TargetMode="Externa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72995" l="0" r="0" t="-72995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1"/>
          <p:cNvPicPr preferRelativeResize="0"/>
          <p:nvPr/>
        </p:nvPicPr>
        <p:blipFill rotWithShape="1">
          <a:blip r:embed="rId4">
            <a:alphaModFix/>
          </a:blip>
          <a:srcRect b="0" l="10499" r="10499" t="0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"/>
          <p:cNvSpPr/>
          <p:nvPr/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33000">
                <a:srgbClr val="000000">
                  <a:alpha val="63921"/>
                </a:srgbClr>
              </a:gs>
              <a:gs pos="58000">
                <a:schemeClr val="dk1"/>
              </a:gs>
              <a:gs pos="100000">
                <a:schemeClr val="dk1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"/>
          <p:cNvSpPr txBox="1"/>
          <p:nvPr>
            <p:ph type="ctrTitle"/>
          </p:nvPr>
        </p:nvSpPr>
        <p:spPr>
          <a:xfrm>
            <a:off x="477974" y="1122375"/>
            <a:ext cx="4597200" cy="320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en-US" sz="4800"/>
              <a:t>The World on Screen</a:t>
            </a:r>
            <a:endParaRPr/>
          </a:p>
        </p:txBody>
      </p:sp>
      <p:sp>
        <p:nvSpPr>
          <p:cNvPr id="121" name="Google Shape;121;p1"/>
          <p:cNvSpPr txBox="1"/>
          <p:nvPr>
            <p:ph idx="1" type="subTitle"/>
          </p:nvPr>
        </p:nvSpPr>
        <p:spPr>
          <a:xfrm>
            <a:off x="477980" y="4872922"/>
            <a:ext cx="4023359" cy="12081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/>
              <a:t>Specialist Course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/>
              <a:t>MKCW</a:t>
            </a:r>
            <a:endParaRPr/>
          </a:p>
        </p:txBody>
      </p:sp>
      <p:sp>
        <p:nvSpPr>
          <p:cNvPr id="122" name="Google Shape;122;p1"/>
          <p:cNvSpPr/>
          <p:nvPr/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"/>
          <p:cNvSpPr/>
          <p:nvPr/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"/>
          <p:cNvSpPr txBox="1"/>
          <p:nvPr/>
        </p:nvSpPr>
        <p:spPr>
          <a:xfrm>
            <a:off x="3523488" y="6858000"/>
            <a:ext cx="8668512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This Photo</a:t>
            </a:r>
            <a:r>
              <a:rPr b="0" i="0" lang="en-US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by Unknown Author is licensed under </a:t>
            </a:r>
            <a:r>
              <a:rPr b="0" i="0" lang="en-US" sz="9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BY-NC-ND</a:t>
            </a:r>
            <a:endParaRPr sz="9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Introduction</a:t>
            </a:r>
            <a:endParaRPr/>
          </a:p>
        </p:txBody>
      </p:sp>
      <p:sp>
        <p:nvSpPr>
          <p:cNvPr id="130" name="Google Shape;130;p2"/>
          <p:cNvSpPr txBox="1"/>
          <p:nvPr>
            <p:ph idx="1" type="body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Introduction 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Visual Writing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Character</a:t>
            </a:r>
            <a:endParaRPr/>
          </a:p>
        </p:txBody>
      </p:sp>
      <p:pic>
        <p:nvPicPr>
          <p:cNvPr id="131" name="Google Shape;13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24200" y="2942200"/>
            <a:ext cx="4759499" cy="316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Introduction</a:t>
            </a:r>
            <a:endParaRPr/>
          </a:p>
        </p:txBody>
      </p:sp>
      <p:sp>
        <p:nvSpPr>
          <p:cNvPr id="137" name="Google Shape;137;p3"/>
          <p:cNvSpPr txBox="1"/>
          <p:nvPr>
            <p:ph idx="1" type="body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The Story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Adaptations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Scriptwriting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Rewrites</a:t>
            </a:r>
            <a:endParaRPr/>
          </a:p>
        </p:txBody>
      </p:sp>
      <p:pic>
        <p:nvPicPr>
          <p:cNvPr id="138" name="Google Shape;138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90700" y="2897969"/>
            <a:ext cx="4697800" cy="313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Introduction</a:t>
            </a:r>
            <a:endParaRPr/>
          </a:p>
        </p:txBody>
      </p:sp>
      <p:sp>
        <p:nvSpPr>
          <p:cNvPr id="144" name="Google Shape;144;p4"/>
          <p:cNvSpPr txBox="1"/>
          <p:nvPr>
            <p:ph idx="1" type="body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Treatments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Formatting</a:t>
            </a:r>
            <a:endParaRPr/>
          </a:p>
          <a:p>
            <a:pPr indent="-1905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Productions &amp; Funding </a:t>
            </a:r>
            <a:endParaRPr/>
          </a:p>
          <a:p>
            <a:pPr indent="-1905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Pitching</a:t>
            </a:r>
            <a:endParaRPr/>
          </a:p>
          <a:p>
            <a:pPr indent="-1905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Submission</a:t>
            </a:r>
            <a:endParaRPr/>
          </a:p>
          <a:p>
            <a:pPr indent="-1905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Special Focus</a:t>
            </a:r>
            <a:endParaRPr/>
          </a:p>
        </p:txBody>
      </p:sp>
      <p:pic>
        <p:nvPicPr>
          <p:cNvPr id="145" name="Google Shape;145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1900" y="2716825"/>
            <a:ext cx="4824855" cy="32165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Portrait</a:t>
            </a:r>
            <a:endParaRPr/>
          </a:p>
        </p:txBody>
      </p:sp>
      <p:sp>
        <p:nvSpPr>
          <p:cNvPr id="151" name="Google Shape;151;p5"/>
          <p:cNvSpPr txBox="1"/>
          <p:nvPr>
            <p:ph idx="1" type="body"/>
          </p:nvPr>
        </p:nvSpPr>
        <p:spPr>
          <a:xfrm>
            <a:off x="357518" y="2169649"/>
            <a:ext cx="101682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SzPts val="1300"/>
              <a:buChar char="•"/>
            </a:pPr>
            <a:r>
              <a:rPr lang="en-US" sz="1200">
                <a:solidFill>
                  <a:srgbClr val="0A0A0A"/>
                </a:solidFill>
                <a:highlight>
                  <a:srgbClr val="FEFEFE"/>
                </a:highlight>
                <a:latin typeface="Roboto"/>
                <a:ea typeface="Roboto"/>
                <a:cs typeface="Roboto"/>
                <a:sym typeface="Roboto"/>
              </a:rPr>
              <a:t>Joseph Nicéphore Niépce (1765–1833)</a:t>
            </a:r>
            <a:endParaRPr/>
          </a:p>
        </p:txBody>
      </p:sp>
      <p:pic>
        <p:nvPicPr>
          <p:cNvPr id="152" name="Google Shape;152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6825" y="2556696"/>
            <a:ext cx="3651425" cy="358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Photos</a:t>
            </a:r>
            <a:endParaRPr/>
          </a:p>
        </p:txBody>
      </p:sp>
      <p:sp>
        <p:nvSpPr>
          <p:cNvPr id="158" name="Google Shape;158;p6"/>
          <p:cNvSpPr txBox="1"/>
          <p:nvPr>
            <p:ph idx="1" type="body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A0A0A"/>
              </a:solidFill>
              <a:highlight>
                <a:srgbClr val="FEFEFE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A0A0A"/>
                </a:solidFill>
                <a:highlight>
                  <a:srgbClr val="FEFEFE"/>
                </a:highlight>
                <a:latin typeface="Roboto"/>
                <a:ea typeface="Roboto"/>
                <a:cs typeface="Roboto"/>
                <a:sym typeface="Roboto"/>
              </a:rPr>
              <a:t> 'point de vue,' 1827</a:t>
            </a:r>
            <a:endParaRPr sz="2100">
              <a:solidFill>
                <a:srgbClr val="0A0A0A"/>
              </a:solidFill>
              <a:highlight>
                <a:srgbClr val="FEFEFE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14605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r>
              <a:t/>
            </a:r>
            <a:endParaRPr sz="1300"/>
          </a:p>
          <a:p>
            <a:pPr indent="-14605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r>
              <a:t/>
            </a:r>
            <a:endParaRPr sz="1300"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r>
              <a:t/>
            </a:r>
            <a:endParaRPr sz="1300"/>
          </a:p>
        </p:txBody>
      </p:sp>
      <p:pic>
        <p:nvPicPr>
          <p:cNvPr id="159" name="Google Shape;159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8903" y="2556050"/>
            <a:ext cx="4287626" cy="353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7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Moving Pictures</a:t>
            </a:r>
            <a:endParaRPr/>
          </a:p>
        </p:txBody>
      </p:sp>
      <p:sp>
        <p:nvSpPr>
          <p:cNvPr id="165" name="Google Shape;165;p7"/>
          <p:cNvSpPr txBox="1"/>
          <p:nvPr>
            <p:ph idx="1" type="body"/>
          </p:nvPr>
        </p:nvSpPr>
        <p:spPr>
          <a:xfrm>
            <a:off x="829368" y="1728224"/>
            <a:ext cx="101682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1350">
                <a:solidFill>
                  <a:srgbClr val="1A1A1A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Eadweard Muybridge, original name Edward James Muggeridge, (born April 9, 1830, </a:t>
            </a:r>
            <a:r>
              <a:rPr lang="en-US" sz="1350" u="sng">
                <a:solidFill>
                  <a:schemeClr val="hlink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  <a:hlinkClick r:id="rId3"/>
              </a:rPr>
              <a:t>Kingston upon Thames</a:t>
            </a:r>
            <a:r>
              <a:rPr lang="en-US" sz="1350">
                <a:solidFill>
                  <a:srgbClr val="1A1A1A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1350" u="sng">
                <a:solidFill>
                  <a:schemeClr val="hlink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  <a:hlinkClick r:id="rId4"/>
              </a:rPr>
              <a:t>Surrey</a:t>
            </a:r>
            <a:r>
              <a:rPr lang="en-US" sz="1350">
                <a:solidFill>
                  <a:srgbClr val="1A1A1A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, England—died May 8, 1904, Kingston upon Thames)</a:t>
            </a:r>
            <a:endParaRPr/>
          </a:p>
          <a:p>
            <a:pPr indent="-762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166" name="Google Shape;166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90203" y="3409300"/>
            <a:ext cx="2474075" cy="296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67298" y="2877400"/>
            <a:ext cx="4728549" cy="3694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d4d83b24a5_0_0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Silent Movies - Talkies</a:t>
            </a:r>
            <a:endParaRPr/>
          </a:p>
        </p:txBody>
      </p:sp>
      <p:pic>
        <p:nvPicPr>
          <p:cNvPr id="173" name="Google Shape;173;g1d4d83b24a5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5573" y="2917375"/>
            <a:ext cx="2730976" cy="369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g1d4d83b24a5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30163" y="2917375"/>
            <a:ext cx="3931675" cy="3254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g1d4d83b24a5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45463" y="3489352"/>
            <a:ext cx="3825362" cy="25502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TV v Film</a:t>
            </a:r>
            <a:endParaRPr/>
          </a:p>
        </p:txBody>
      </p:sp>
      <p:sp>
        <p:nvSpPr>
          <p:cNvPr id="181" name="Google Shape;181;p8"/>
          <p:cNvSpPr txBox="1"/>
          <p:nvPr>
            <p:ph idx="1" type="body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1050">
                <a:solidFill>
                  <a:srgbClr val="0F1111"/>
                </a:solidFill>
                <a:highlight>
                  <a:srgbClr val="FFFFFF"/>
                </a:highlight>
              </a:rPr>
              <a:t>Biskind Peter, Easy Riders, Raging Bulls</a:t>
            </a:r>
            <a:endParaRPr sz="1050">
              <a:solidFill>
                <a:srgbClr val="0F1111"/>
              </a:solidFill>
              <a:highlight>
                <a:srgbClr val="FFFFFF"/>
              </a:highlight>
            </a:endParaRPr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1050">
                <a:solidFill>
                  <a:srgbClr val="0F1111"/>
                </a:solidFill>
                <a:highlight>
                  <a:srgbClr val="FFFFFF"/>
                </a:highlight>
              </a:rPr>
              <a:t>Bloomsbury Publishing PLC; 1st Paperback Printing UK edition (27 Sept. 1999)</a:t>
            </a:r>
            <a:endParaRPr/>
          </a:p>
        </p:txBody>
      </p:sp>
      <p:pic>
        <p:nvPicPr>
          <p:cNvPr id="182" name="Google Shape;182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43175" y="2478025"/>
            <a:ext cx="1733550" cy="262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19800" y="3926200"/>
            <a:ext cx="260985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g1d4d83b24a5_0_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63500" y="742825"/>
            <a:ext cx="3880926" cy="5070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g1d4d83b24a5_0_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225" y="1690125"/>
            <a:ext cx="4753699" cy="3169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1d0a0a81b05_0_0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Collapse of Cinema</a:t>
            </a:r>
            <a:endParaRPr/>
          </a:p>
        </p:txBody>
      </p:sp>
      <p:sp>
        <p:nvSpPr>
          <p:cNvPr id="195" name="Google Shape;195;g1d0a0a81b05_0_0"/>
          <p:cNvSpPr txBox="1"/>
          <p:nvPr>
            <p:ph idx="1" type="body"/>
          </p:nvPr>
        </p:nvSpPr>
        <p:spPr>
          <a:xfrm>
            <a:off x="829393" y="2557474"/>
            <a:ext cx="101682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l</a:t>
            </a:r>
            <a:endParaRPr/>
          </a:p>
        </p:txBody>
      </p:sp>
      <p:pic>
        <p:nvPicPr>
          <p:cNvPr id="196" name="Google Shape;196;g1d0a0a81b05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1550" y="2557485"/>
            <a:ext cx="4796525" cy="318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1d0a0a81b05_0_5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Internet Age</a:t>
            </a:r>
            <a:endParaRPr/>
          </a:p>
        </p:txBody>
      </p:sp>
      <p:pic>
        <p:nvPicPr>
          <p:cNvPr id="202" name="Google Shape;202;g1d0a0a81b05_0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6336" y="2557486"/>
            <a:ext cx="4982550" cy="331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Screen Project</a:t>
            </a:r>
            <a:endParaRPr/>
          </a:p>
        </p:txBody>
      </p:sp>
      <p:sp>
        <p:nvSpPr>
          <p:cNvPr id="208" name="Google Shape;208;p9"/>
          <p:cNvSpPr txBox="1"/>
          <p:nvPr>
            <p:ph idx="1" type="body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762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762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209" name="Google Shape;209;p9"/>
          <p:cNvSpPr txBox="1"/>
          <p:nvPr/>
        </p:nvSpPr>
        <p:spPr>
          <a:xfrm>
            <a:off x="956379" y="2478024"/>
            <a:ext cx="2843100" cy="25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</a:rPr>
              <a:t>25 Script pages + 1,000 treatment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Any </a:t>
            </a:r>
            <a:r>
              <a:rPr lang="en-US" sz="1800">
                <a:solidFill>
                  <a:schemeClr val="dk1"/>
                </a:solidFill>
              </a:rPr>
              <a:t>Genre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Submit on Week </a:t>
            </a:r>
            <a:r>
              <a:rPr lang="en-US" sz="1800">
                <a:solidFill>
                  <a:schemeClr val="dk1"/>
                </a:solidFill>
              </a:rPr>
              <a:t>12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Editorial response within </a:t>
            </a:r>
            <a:r>
              <a:rPr lang="en-US" sz="1800">
                <a:solidFill>
                  <a:schemeClr val="dk1"/>
                </a:solidFill>
              </a:rPr>
              <a:t>3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months</a:t>
            </a:r>
            <a:endParaRPr/>
          </a:p>
        </p:txBody>
      </p:sp>
      <p:pic>
        <p:nvPicPr>
          <p:cNvPr id="210" name="Google Shape;210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23851" y="3110022"/>
            <a:ext cx="4956925" cy="2763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0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Peer group</a:t>
            </a:r>
            <a:endParaRPr/>
          </a:p>
        </p:txBody>
      </p:sp>
      <p:sp>
        <p:nvSpPr>
          <p:cNvPr id="216" name="Google Shape;216;p10"/>
          <p:cNvSpPr txBox="1"/>
          <p:nvPr>
            <p:ph idx="1" type="body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762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762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217" name="Google Shape;217;p10"/>
          <p:cNvSpPr txBox="1"/>
          <p:nvPr/>
        </p:nvSpPr>
        <p:spPr>
          <a:xfrm>
            <a:off x="989215" y="2478881"/>
            <a:ext cx="2842952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Choose slot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Share work 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Participate in Workshop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Change slot as needed</a:t>
            </a:r>
            <a:endParaRPr/>
          </a:p>
        </p:txBody>
      </p:sp>
      <p:pic>
        <p:nvPicPr>
          <p:cNvPr descr="A picture containing person, indoor, group, people&#10;&#10;Description automatically generated" id="218" name="Google Shape;21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12792" y="1981199"/>
            <a:ext cx="5715000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d0f416650e_0_14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Livewrite</a:t>
            </a:r>
            <a:endParaRPr/>
          </a:p>
        </p:txBody>
      </p:sp>
      <p:sp>
        <p:nvSpPr>
          <p:cNvPr id="224" name="Google Shape;224;g1d0f416650e_0_14"/>
          <p:cNvSpPr txBox="1"/>
          <p:nvPr>
            <p:ph idx="1" type="body"/>
          </p:nvPr>
        </p:nvSpPr>
        <p:spPr>
          <a:xfrm>
            <a:off x="1115568" y="2478024"/>
            <a:ext cx="101682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762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762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225" name="Google Shape;225;g1d0f416650e_0_14"/>
          <p:cNvSpPr txBox="1"/>
          <p:nvPr/>
        </p:nvSpPr>
        <p:spPr>
          <a:xfrm>
            <a:off x="989215" y="2478881"/>
            <a:ext cx="28431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</a:rPr>
              <a:t>7am-9am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</a:rPr>
              <a:t>Mon-Fri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</a:rPr>
              <a:t>Excludes hols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</a:rPr>
              <a:t>Come and go as required</a:t>
            </a:r>
            <a:endParaRPr/>
          </a:p>
        </p:txBody>
      </p:sp>
      <p:pic>
        <p:nvPicPr>
          <p:cNvPr id="226" name="Google Shape;226;g1d0f416650e_0_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4201" y="3124900"/>
            <a:ext cx="5477002" cy="317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1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Writing</a:t>
            </a:r>
            <a:endParaRPr/>
          </a:p>
        </p:txBody>
      </p:sp>
      <p:pic>
        <p:nvPicPr>
          <p:cNvPr descr="A picture containing diagram&#10;&#10;Description automatically generated" id="232" name="Google Shape;23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88227" y="2057400"/>
            <a:ext cx="4572000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2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This week</a:t>
            </a:r>
            <a:endParaRPr/>
          </a:p>
        </p:txBody>
      </p:sp>
      <p:sp>
        <p:nvSpPr>
          <p:cNvPr id="238" name="Google Shape;238;p12"/>
          <p:cNvSpPr txBox="1"/>
          <p:nvPr>
            <p:ph idx="1" type="body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24003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Please write a 10-20 page script based on the writing exercise.</a:t>
            </a:r>
            <a:endParaRPr/>
          </a:p>
          <a:p>
            <a:pPr indent="-24003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Peer group will be issued shortly.</a:t>
            </a:r>
            <a:endParaRPr/>
          </a:p>
          <a:p>
            <a:pPr indent="-87629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24003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Next week – The Character</a:t>
            </a:r>
            <a:endParaRPr/>
          </a:p>
          <a:p>
            <a:pPr indent="-87629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87629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87629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237172" lvl="5" marL="2514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u="sng">
                <a:solidFill>
                  <a:schemeClr val="hlink"/>
                </a:solidFill>
                <a:hlinkClick r:id="rId3"/>
              </a:rPr>
              <a:t>www.martinkeaveney.com</a:t>
            </a:r>
            <a:r>
              <a:rPr lang="en-US"/>
              <a:t>.  2023</a:t>
            </a:r>
            <a:endParaRPr/>
          </a:p>
        </p:txBody>
      </p:sp>
      <p:pic>
        <p:nvPicPr>
          <p:cNvPr id="239" name="Google Shape;239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74250" y="3319875"/>
            <a:ext cx="4306624" cy="238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ccentBoxVTI">
  <a:themeElements>
    <a:clrScheme name="AccentBoxVTI">
      <a:dk1>
        <a:srgbClr val="000000"/>
      </a:dk1>
      <a:lt1>
        <a:srgbClr val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AccentBoxVTI">
  <a:themeElements>
    <a:clrScheme name="AccentBoxVTI">
      <a:dk1>
        <a:srgbClr val="000000"/>
      </a:dk1>
      <a:lt1>
        <a:srgbClr val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2022-09-12T16:00:50Z</dcterms:created>
  <dc:creator>Keaveney, Martin</dc:creator>
</cp:coreProperties>
</file>