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1" r:id="rId1"/>
  </p:sldMasterIdLst>
  <p:sldIdLst>
    <p:sldId id="256" r:id="rId2"/>
    <p:sldId id="257" r:id="rId3"/>
    <p:sldId id="266" r:id="rId4"/>
    <p:sldId id="258" r:id="rId5"/>
    <p:sldId id="262" r:id="rId6"/>
    <p:sldId id="269" r:id="rId7"/>
    <p:sldId id="259" r:id="rId8"/>
    <p:sldId id="261" r:id="rId9"/>
    <p:sldId id="260" r:id="rId10"/>
    <p:sldId id="268" r:id="rId11"/>
    <p:sldId id="267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88"/>
    <p:restoredTop sz="96327"/>
  </p:normalViewPr>
  <p:slideViewPr>
    <p:cSldViewPr snapToGrid="0">
      <p:cViewPr varScale="1">
        <p:scale>
          <a:sx n="153" d="100"/>
          <a:sy n="153" d="100"/>
        </p:scale>
        <p:origin x="19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1/10/23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556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65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14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71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1/10/23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12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77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894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1/10/23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4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4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45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22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800" r:id="rId6"/>
    <p:sldLayoutId id="2147483795" r:id="rId7"/>
    <p:sldLayoutId id="2147483796" r:id="rId8"/>
    <p:sldLayoutId id="2147483797" r:id="rId9"/>
    <p:sldLayoutId id="2147483799" r:id="rId10"/>
    <p:sldLayoutId id="21474837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dancpicturez.deviantart.com/art/Sky-Castle-299795447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godvillegame.com/Fairy_Tale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edhayes.com/future-of-technology-a-few-predictions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nightfoundation.org/articles/charlotte-ballets-peter-pan-returns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ute-pictures.blogspot.com/2009/05/fantasy-art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lrifugiodeglielfi.blogspot.com/2019/01/intervallo-del-fine-settimana-buon-fine.html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outreach.org/articles/learning-lead-group-reflection-help-train-school-leaders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12641-dream-pictur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://www.martinkeaveney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allpaperflare.com/clouds-fantastic-fantasy-landscape-magic-magical-world-wallpaper-uual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3000" b="-7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E51A4B-DF5F-981B-E095-190C88827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7883" r="788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9E9053-106F-3C28-E162-5EA9CB17FD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n-US" sz="4800" dirty="0"/>
              <a:t>Wonder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04411B-44C8-D3CF-ED31-200144EA0B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en-US" sz="2000" dirty="0"/>
              <a:t>Specialist Course</a:t>
            </a:r>
          </a:p>
          <a:p>
            <a:r>
              <a:rPr lang="en-US" sz="2000" dirty="0"/>
              <a:t>MKCW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BD9096-9CA1-CC30-BFEC-D66B4E377FE1}"/>
              </a:ext>
            </a:extLst>
          </p:cNvPr>
          <p:cNvSpPr txBox="1"/>
          <p:nvPr/>
        </p:nvSpPr>
        <p:spPr>
          <a:xfrm>
            <a:off x="3523488" y="6858000"/>
            <a:ext cx="86685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dancpicturez.deviantart.com/art/Sky-Castle-299795447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-nd/3.0/"/>
              </a:rPr>
              <a:t>CC BY-NC-ND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08979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A24B-534D-8696-BB26-3A32E5BE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7B871-957D-492E-B266-1BD4F148E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  <a:p>
            <a:r>
              <a:rPr lang="en-US" dirty="0"/>
              <a:t>The Fairy Tale</a:t>
            </a:r>
          </a:p>
          <a:p>
            <a:r>
              <a:rPr lang="en-US" dirty="0"/>
              <a:t>World Building</a:t>
            </a:r>
          </a:p>
        </p:txBody>
      </p:sp>
      <p:pic>
        <p:nvPicPr>
          <p:cNvPr id="5" name="Picture 4" descr="A picture containing tree, outdoor, grass, plant&#10;&#10;Description automatically generated">
            <a:extLst>
              <a:ext uri="{FF2B5EF4-FFF2-40B4-BE49-F238E27FC236}">
                <a16:creationId xmlns:a16="http://schemas.microsoft.com/office/drawing/2014/main" id="{AFA469CA-2413-34C0-AFF8-4CFD15BE4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18415" y="2681200"/>
            <a:ext cx="5805054" cy="362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502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A24B-534D-8696-BB26-3A32E5BE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7B871-957D-492E-B266-1BD4F148E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Alternative History</a:t>
            </a:r>
          </a:p>
          <a:p>
            <a:r>
              <a:rPr lang="en-US" dirty="0"/>
              <a:t>The World to Come</a:t>
            </a:r>
          </a:p>
          <a:p>
            <a:r>
              <a:rPr lang="en-US" dirty="0"/>
              <a:t>Publishing</a:t>
            </a:r>
          </a:p>
          <a:p>
            <a:r>
              <a:rPr lang="en-US" dirty="0"/>
              <a:t>A story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98B10C46-34CF-5D59-D70A-5769BD0B4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80571" y="2974201"/>
            <a:ext cx="4903125" cy="326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33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A24B-534D-8696-BB26-3A32E5BE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7B871-957D-492E-B266-1BD4F148E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Fantasy in Live Performance</a:t>
            </a:r>
          </a:p>
          <a:p>
            <a:r>
              <a:rPr lang="en-US" dirty="0"/>
              <a:t>Fantasy on Screen</a:t>
            </a:r>
          </a:p>
        </p:txBody>
      </p:sp>
      <p:pic>
        <p:nvPicPr>
          <p:cNvPr id="6" name="Picture 5" descr="A group of people dancing on a stage&#10;&#10;Description automatically generated">
            <a:extLst>
              <a:ext uri="{FF2B5EF4-FFF2-40B4-BE49-F238E27FC236}">
                <a16:creationId xmlns:a16="http://schemas.microsoft.com/office/drawing/2014/main" id="{024EB7FC-1903-E8BB-D311-BAD51805D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83679" y="3429000"/>
            <a:ext cx="4374342" cy="281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6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CD7DC-CB45-1C3D-1DF1-FAE1E4D65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Fantastic?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C9CD0-CE7A-7193-92AB-B2DAFFC1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1300" dirty="0"/>
              <a:t>‘By going past reality, by plunging through and beyond it, fantasy can offer an interesting, at times disturbing, perspective. ‘ (Baker 437).</a:t>
            </a:r>
          </a:p>
          <a:p>
            <a:endParaRPr lang="en-IE" sz="1300" dirty="0"/>
          </a:p>
          <a:p>
            <a:endParaRPr lang="en-IE" sz="1300" dirty="0"/>
          </a:p>
          <a:p>
            <a:endParaRPr lang="en-IE" sz="1300" dirty="0"/>
          </a:p>
          <a:p>
            <a:endParaRPr lang="en-IE" sz="1300" dirty="0"/>
          </a:p>
          <a:p>
            <a:r>
              <a:rPr lang="en-US" sz="1300" dirty="0"/>
              <a:t>Why We Need Dragons: The Progressive Potential of Fantasy Author(s): Daniel Baker</a:t>
            </a:r>
          </a:p>
          <a:p>
            <a:r>
              <a:rPr lang="en-US" sz="1300" dirty="0"/>
              <a:t>Source: Journal of the Fantastic in the Arts , 2012, Vol. 23, No. 3 (86) (2012), pp. 437- 459</a:t>
            </a:r>
          </a:p>
        </p:txBody>
      </p:sp>
    </p:spTree>
    <p:extLst>
      <p:ext uri="{BB962C8B-B14F-4D97-AF65-F5344CB8AC3E}">
        <p14:creationId xmlns:p14="http://schemas.microsoft.com/office/powerpoint/2010/main" val="2216567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CD7DC-CB45-1C3D-1DF1-FAE1E4D65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write Fantasy?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C9CD0-CE7A-7193-92AB-B2DAFFC1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1300" dirty="0"/>
              <a:t>‘Progressive fantasy can use the genre's ubiquitous temporal dislocations to expose how history informs the present and the future, rupturing reality to re-imagine the then for the benefit of the now and the </a:t>
            </a:r>
            <a:r>
              <a:rPr lang="en-IE" sz="1300" dirty="0" err="1"/>
              <a:t>nows</a:t>
            </a:r>
            <a:r>
              <a:rPr lang="en-IE" sz="1300" dirty="0"/>
              <a:t> yet to pass’ (Baker 440).</a:t>
            </a:r>
          </a:p>
          <a:p>
            <a:endParaRPr lang="en-IE" sz="1300" dirty="0"/>
          </a:p>
          <a:p>
            <a:endParaRPr lang="en-IE" sz="1300" dirty="0"/>
          </a:p>
          <a:p>
            <a:pPr marL="0" indent="0">
              <a:buNone/>
            </a:pPr>
            <a:endParaRPr lang="en-IE" sz="1300" dirty="0"/>
          </a:p>
        </p:txBody>
      </p:sp>
      <p:pic>
        <p:nvPicPr>
          <p:cNvPr id="5" name="Picture 4" descr="A picture containing outdoor, nature, rock, clouds&#10;&#10;Description automatically generated">
            <a:extLst>
              <a:ext uri="{FF2B5EF4-FFF2-40B4-BE49-F238E27FC236}">
                <a16:creationId xmlns:a16="http://schemas.microsoft.com/office/drawing/2014/main" id="{86D07690-A2D6-B2F7-92A8-2B7AB11BC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20886" y="3826014"/>
            <a:ext cx="4429945" cy="272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59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A24B-534D-8696-BB26-3A32E5BE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7B871-957D-492E-B266-1BD4F148E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World</a:t>
            </a:r>
          </a:p>
          <a:p>
            <a:r>
              <a:rPr lang="en-US" dirty="0"/>
              <a:t>The Angle</a:t>
            </a:r>
          </a:p>
          <a:p>
            <a:r>
              <a:rPr lang="en-US" dirty="0"/>
              <a:t>Publishing</a:t>
            </a:r>
          </a:p>
          <a:p>
            <a:r>
              <a:rPr lang="en-US" dirty="0"/>
              <a:t>Use of graphics</a:t>
            </a:r>
          </a:p>
          <a:p>
            <a:endParaRPr lang="en-US" dirty="0"/>
          </a:p>
        </p:txBody>
      </p:sp>
      <p:pic>
        <p:nvPicPr>
          <p:cNvPr id="5" name="Picture 4" descr="A picture containing grass, outdoor, nature&#10;&#10;Description automatically generated">
            <a:extLst>
              <a:ext uri="{FF2B5EF4-FFF2-40B4-BE49-F238E27FC236}">
                <a16:creationId xmlns:a16="http://schemas.microsoft.com/office/drawing/2014/main" id="{903AC36E-47B7-F505-D615-11A77062C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10366" y="2686857"/>
            <a:ext cx="4678979" cy="313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F078E-ACD5-2786-C14C-E34168C62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of Fantasy 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F7740-E971-7297-D47E-4947D0344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‘Plausibility’</a:t>
            </a:r>
          </a:p>
          <a:p>
            <a:r>
              <a:rPr lang="en-US" dirty="0"/>
              <a:t>Characters</a:t>
            </a:r>
          </a:p>
          <a:p>
            <a:r>
              <a:rPr lang="en-US" dirty="0"/>
              <a:t>Language</a:t>
            </a:r>
          </a:p>
          <a:p>
            <a:r>
              <a:rPr lang="en-US" dirty="0"/>
              <a:t>Originality</a:t>
            </a:r>
          </a:p>
        </p:txBody>
      </p:sp>
    </p:spTree>
    <p:extLst>
      <p:ext uri="{BB962C8B-B14F-4D97-AF65-F5344CB8AC3E}">
        <p14:creationId xmlns:p14="http://schemas.microsoft.com/office/powerpoint/2010/main" val="1333678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F078E-ACD5-2786-C14C-E34168C62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Fantasy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F7740-E971-7297-D47E-4947D0344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F4BB03-C841-1D93-FA29-E3824248636B}"/>
              </a:ext>
            </a:extLst>
          </p:cNvPr>
          <p:cNvSpPr txBox="1"/>
          <p:nvPr/>
        </p:nvSpPr>
        <p:spPr>
          <a:xfrm>
            <a:off x="1047404" y="2478024"/>
            <a:ext cx="28429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Max. 10,000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Any area of Fantasy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Submit on Week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Editorial response within 5 months</a:t>
            </a:r>
          </a:p>
        </p:txBody>
      </p:sp>
    </p:spTree>
    <p:extLst>
      <p:ext uri="{BB962C8B-B14F-4D97-AF65-F5344CB8AC3E}">
        <p14:creationId xmlns:p14="http://schemas.microsoft.com/office/powerpoint/2010/main" val="621039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F078E-ACD5-2786-C14C-E34168C62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F7740-E971-7297-D47E-4947D0344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F4BB03-C841-1D93-FA29-E3824248636B}"/>
              </a:ext>
            </a:extLst>
          </p:cNvPr>
          <p:cNvSpPr txBox="1"/>
          <p:nvPr/>
        </p:nvSpPr>
        <p:spPr>
          <a:xfrm>
            <a:off x="989215" y="2478881"/>
            <a:ext cx="28429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slot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Share work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Participate in Workshop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slot as needed</a:t>
            </a:r>
          </a:p>
        </p:txBody>
      </p:sp>
      <p:pic>
        <p:nvPicPr>
          <p:cNvPr id="6" name="Picture 5" descr="A picture containing person, indoor, group, people&#10;&#10;Description automatically generated">
            <a:extLst>
              <a:ext uri="{FF2B5EF4-FFF2-40B4-BE49-F238E27FC236}">
                <a16:creationId xmlns:a16="http://schemas.microsoft.com/office/drawing/2014/main" id="{8E4BB736-64C2-3179-E777-92F253AF7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12792" y="1981199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365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A955-5527-45CB-0E4B-B901BCE9C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</a:t>
            </a: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FC08F227-B3BE-7DA1-980A-DE64AF3E2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688227" y="205740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62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8EA79-4786-C569-7284-42379ABC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77A51-DE17-B7FF-1449-5C63AA1C0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Please write a 1000-word story based on the writing exercise.</a:t>
            </a:r>
          </a:p>
          <a:p>
            <a:r>
              <a:rPr lang="en-US" dirty="0"/>
              <a:t>Peer group will be issued shortly.</a:t>
            </a:r>
          </a:p>
          <a:p>
            <a:endParaRPr lang="en-US" dirty="0"/>
          </a:p>
          <a:p>
            <a:r>
              <a:rPr lang="en-US" dirty="0"/>
              <a:t>Next week – The Fairy Tale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5"/>
            <a:r>
              <a:rPr lang="en-US" dirty="0">
                <a:hlinkClick r:id="rId2"/>
              </a:rPr>
              <a:t>www.martinkeaveney.com</a:t>
            </a:r>
            <a:r>
              <a:rPr lang="en-US" dirty="0"/>
              <a:t>.  2023</a:t>
            </a:r>
          </a:p>
        </p:txBody>
      </p:sp>
      <p:pic>
        <p:nvPicPr>
          <p:cNvPr id="6" name="Picture 5" descr="A picture containing drawing, several&#10;&#10;Description automatically generated">
            <a:extLst>
              <a:ext uri="{FF2B5EF4-FFF2-40B4-BE49-F238E27FC236}">
                <a16:creationId xmlns:a16="http://schemas.microsoft.com/office/drawing/2014/main" id="{59F621FA-CB57-1DFC-4E0A-A95A5B256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953874" y="3379956"/>
            <a:ext cx="3329822" cy="235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966257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254</Words>
  <Application>Microsoft Macintosh PowerPoint</Application>
  <PresentationFormat>Widescreen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Neue Haas Grotesk Text Pro</vt:lpstr>
      <vt:lpstr>AccentBoxVTI</vt:lpstr>
      <vt:lpstr>Wonder World</vt:lpstr>
      <vt:lpstr>Introduction</vt:lpstr>
      <vt:lpstr>Introduction</vt:lpstr>
      <vt:lpstr>Introduction</vt:lpstr>
      <vt:lpstr>What is the Fantastic?</vt:lpstr>
      <vt:lpstr>Why write Fantasy?</vt:lpstr>
      <vt:lpstr>Basic Principles</vt:lpstr>
      <vt:lpstr>Challenges of Fantasy Writing</vt:lpstr>
      <vt:lpstr>Fantasy Project</vt:lpstr>
      <vt:lpstr>Peer group</vt:lpstr>
      <vt:lpstr>Writing</vt:lpstr>
      <vt:lpstr>This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Children’s Fiction</dc:title>
  <dc:creator>Keaveney, Martin</dc:creator>
  <cp:lastModifiedBy>Keaveney, Martin</cp:lastModifiedBy>
  <cp:revision>5</cp:revision>
  <dcterms:created xsi:type="dcterms:W3CDTF">2022-09-12T16:00:50Z</dcterms:created>
  <dcterms:modified xsi:type="dcterms:W3CDTF">2023-01-10T19:10:13Z</dcterms:modified>
</cp:coreProperties>
</file>