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embeddedFontLst>
    <p:embeddedFont>
      <p:font typeface="Century Gothic"/>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7" roundtripDataSignature="AMtx7mirYHzHi1WkrjcS9yodD6p5dMSk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CenturyGothic-bold.fntdata"/><Relationship Id="rId23" Type="http://schemas.openxmlformats.org/officeDocument/2006/relationships/font" Target="fonts/CenturyGothic-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boldItalic.fntdata"/><Relationship Id="rId25" Type="http://schemas.openxmlformats.org/officeDocument/2006/relationships/font" Target="fonts/CenturyGothic-italic.fntdata"/><Relationship Id="rId27"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ee319e787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ee319e78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C0-HD-BTM.png" id="13" name="Google Shape;13;p20"/>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4" name="Google Shape;14;p20"/>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0"/>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6" name="Google Shape;16;p20"/>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0"/>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0"/>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2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 name="Google Shape;22;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5" name="Shape 25"/>
        <p:cNvGrpSpPr/>
        <p:nvPr/>
      </p:nvGrpSpPr>
      <p:grpSpPr>
        <a:xfrm>
          <a:off x="0" y="0"/>
          <a:ext cx="0" cy="0"/>
          <a:chOff x="0" y="0"/>
          <a:chExt cx="0" cy="0"/>
        </a:xfrm>
      </p:grpSpPr>
      <p:pic>
        <p:nvPicPr>
          <p:cNvPr descr="C0-HD-BTM.png" id="26" name="Google Shape;26;p22"/>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27" name="Google Shape;27;p22"/>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Century Gothic"/>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2"/>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29" name="Google Shape;29;p22"/>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2"/>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2"/>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2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3"/>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5" name="Google Shape;35;p23"/>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2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24"/>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24"/>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2" name="Google Shape;42;p24"/>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 name="Google Shape;43;p24"/>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4" name="Google Shape;44;p24"/>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2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25"/>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5"/>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5"/>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2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27"/>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27"/>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 name="Google Shape;60;p27"/>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1" name="Google Shape;61;p27"/>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7"/>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7"/>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4" name="Shape 64"/>
        <p:cNvGrpSpPr/>
        <p:nvPr/>
      </p:nvGrpSpPr>
      <p:grpSpPr>
        <a:xfrm>
          <a:off x="0" y="0"/>
          <a:ext cx="0" cy="0"/>
          <a:chOff x="0" y="0"/>
          <a:chExt cx="0" cy="0"/>
        </a:xfrm>
      </p:grpSpPr>
      <p:sp>
        <p:nvSpPr>
          <p:cNvPr id="65" name="Google Shape;65;p28"/>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8"/>
          <p:cNvSpPr/>
          <p:nvPr>
            <p:ph idx="2" type="pic"/>
          </p:nvPr>
        </p:nvSpPr>
        <p:spPr>
          <a:xfrm>
            <a:off x="7861238" y="751241"/>
            <a:ext cx="3644962" cy="5467443"/>
          </a:xfrm>
          <a:prstGeom prst="rect">
            <a:avLst/>
          </a:prstGeom>
          <a:noFill/>
          <a:ln>
            <a:noFill/>
          </a:ln>
        </p:spPr>
      </p:sp>
      <p:sp>
        <p:nvSpPr>
          <p:cNvPr id="67" name="Google Shape;67;p28"/>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8" name="Google Shape;68;p2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1" name="Shape 71"/>
        <p:cNvGrpSpPr/>
        <p:nvPr/>
      </p:nvGrpSpPr>
      <p:grpSpPr>
        <a:xfrm>
          <a:off x="0" y="0"/>
          <a:ext cx="0" cy="0"/>
          <a:chOff x="0" y="0"/>
          <a:chExt cx="0" cy="0"/>
        </a:xfrm>
      </p:grpSpPr>
      <p:sp>
        <p:nvSpPr>
          <p:cNvPr id="72" name="Google Shape;72;p29"/>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9"/>
          <p:cNvSpPr/>
          <p:nvPr>
            <p:ph idx="2" type="pic"/>
          </p:nvPr>
        </p:nvSpPr>
        <p:spPr>
          <a:xfrm>
            <a:off x="681727" y="941439"/>
            <a:ext cx="10821840" cy="3478161"/>
          </a:xfrm>
          <a:prstGeom prst="rect">
            <a:avLst/>
          </a:prstGeom>
          <a:noFill/>
          <a:ln>
            <a:noFill/>
          </a:ln>
        </p:spPr>
      </p:sp>
      <p:sp>
        <p:nvSpPr>
          <p:cNvPr id="74" name="Google Shape;74;p29"/>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5" name="Google Shape;75;p2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78" name="Shape 78"/>
        <p:cNvGrpSpPr/>
        <p:nvPr/>
      </p:nvGrpSpPr>
      <p:grpSpPr>
        <a:xfrm>
          <a:off x="0" y="0"/>
          <a:ext cx="0" cy="0"/>
          <a:chOff x="0" y="0"/>
          <a:chExt cx="0" cy="0"/>
        </a:xfrm>
      </p:grpSpPr>
      <p:pic>
        <p:nvPicPr>
          <p:cNvPr descr="C0-HD-BTM.png" id="79" name="Google Shape;79;p30"/>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0" name="Google Shape;80;p30"/>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0"/>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2" name="Google Shape;82;p30"/>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0"/>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0"/>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5" name="Shape 85"/>
        <p:cNvGrpSpPr/>
        <p:nvPr/>
      </p:nvGrpSpPr>
      <p:grpSpPr>
        <a:xfrm>
          <a:off x="0" y="0"/>
          <a:ext cx="0" cy="0"/>
          <a:chOff x="0" y="0"/>
          <a:chExt cx="0" cy="0"/>
        </a:xfrm>
      </p:grpSpPr>
      <p:pic>
        <p:nvPicPr>
          <p:cNvPr descr="C0-HD-BTM.png" id="86" name="Google Shape;86;p31"/>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7" name="Google Shape;87;p31"/>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1"/>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9" name="Google Shape;89;p31"/>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0" name="Google Shape;90;p31"/>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31"/>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1"/>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
        <p:nvSpPr>
          <p:cNvPr id="93" name="Google Shape;93;p31"/>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Century Gothic"/>
              <a:buNone/>
            </a:pPr>
            <a:r>
              <a:rPr b="0" lang="en-IE" sz="8000" cap="none">
                <a:solidFill>
                  <a:schemeClr val="lt1"/>
                </a:solidFill>
                <a:latin typeface="Century Gothic"/>
                <a:ea typeface="Century Gothic"/>
                <a:cs typeface="Century Gothic"/>
                <a:sym typeface="Century Gothic"/>
              </a:rPr>
              <a:t>“</a:t>
            </a:r>
            <a:endParaRPr/>
          </a:p>
        </p:txBody>
      </p:sp>
      <p:sp>
        <p:nvSpPr>
          <p:cNvPr id="94" name="Google Shape;94;p31"/>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entury Gothic"/>
              <a:buNone/>
            </a:pPr>
            <a:r>
              <a:rPr b="0" lang="en-IE" sz="8000" cap="non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5" name="Shape 95"/>
        <p:cNvGrpSpPr/>
        <p:nvPr/>
      </p:nvGrpSpPr>
      <p:grpSpPr>
        <a:xfrm>
          <a:off x="0" y="0"/>
          <a:ext cx="0" cy="0"/>
          <a:chOff x="0" y="0"/>
          <a:chExt cx="0" cy="0"/>
        </a:xfrm>
      </p:grpSpPr>
      <p:pic>
        <p:nvPicPr>
          <p:cNvPr descr="C0-HD-BTM.png" id="96" name="Google Shape;96;p32"/>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7" name="Google Shape;97;p32"/>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32"/>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9" name="Google Shape;99;p32"/>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2"/>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2"/>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33"/>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33"/>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5" name="Google Shape;105;p33"/>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6" name="Google Shape;106;p33"/>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7" name="Google Shape;107;p33"/>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8" name="Google Shape;108;p33"/>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33"/>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3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3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34"/>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34"/>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6" name="Google Shape;116;p34"/>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17" name="Google Shape;117;p34"/>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8" name="Google Shape;118;p34"/>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9" name="Google Shape;119;p34"/>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20" name="Google Shape;120;p34"/>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1" name="Google Shape;121;p34"/>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2" name="Google Shape;122;p34"/>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23" name="Google Shape;123;p34"/>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4" name="Google Shape;124;p3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35"/>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35"/>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0" name="Google Shape;130;p35"/>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5"/>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35"/>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3" name="Shape 133"/>
        <p:cNvGrpSpPr/>
        <p:nvPr/>
      </p:nvGrpSpPr>
      <p:grpSpPr>
        <a:xfrm>
          <a:off x="0" y="0"/>
          <a:ext cx="0" cy="0"/>
          <a:chOff x="0" y="0"/>
          <a:chExt cx="0" cy="0"/>
        </a:xfrm>
      </p:grpSpPr>
      <p:pic>
        <p:nvPicPr>
          <p:cNvPr descr="C0-HD-BTM.png" id="134" name="Google Shape;134;p36"/>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5" name="Google Shape;135;p36"/>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36"/>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7" name="Google Shape;137;p36"/>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6"/>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6"/>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pic>
        <p:nvPicPr>
          <p:cNvPr descr="C0-HD-TOP.png" id="6" name="Google Shape;6;p19"/>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7" name="Google Shape;7;p1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9"/>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 name="Google Shape;9;p1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 name="Google Shape;10;p1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 name="Google Shape;11;p1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05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05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05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05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05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05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05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us02web.zoom.us/j/88681034009" TargetMode="External"/><Relationship Id="rId4" Type="http://schemas.openxmlformats.org/officeDocument/2006/relationships/hyperlink" Target="https://www.dropbox.com/s/mw9mjhcb3n89qoh/Week%203.mp3?dl=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entury Gothic"/>
              <a:buNone/>
            </a:pPr>
            <a:br>
              <a:rPr lang="en-IE" sz="5300"/>
            </a:br>
            <a:br>
              <a:rPr lang="en-IE" sz="5300"/>
            </a:br>
            <a:r>
              <a:rPr lang="en-IE" sz="5300"/>
              <a:t>CREATIVE WRITING: INTRODUCTION</a:t>
            </a:r>
            <a:br>
              <a:rPr lang="en-IE"/>
            </a:br>
            <a:r>
              <a:rPr lang="en-IE" sz="1600"/>
              <a:t>GALWAY ARTS CENTRE REMOTE COURSE</a:t>
            </a:r>
            <a:br>
              <a:rPr lang="en-IE" sz="1600"/>
            </a:br>
            <a:r>
              <a:rPr lang="en-IE" sz="1600"/>
              <a:t>MARTIN KEAVENEY</a:t>
            </a:r>
            <a:endParaRPr/>
          </a:p>
        </p:txBody>
      </p:sp>
      <p:sp>
        <p:nvSpPr>
          <p:cNvPr id="145" name="Google Shape;145;p1"/>
          <p:cNvSpPr txBox="1"/>
          <p:nvPr>
            <p:ph idx="1" type="subTitle"/>
          </p:nvPr>
        </p:nvSpPr>
        <p:spPr>
          <a:xfrm>
            <a:off x="1051477" y="5765801"/>
            <a:ext cx="9448800" cy="685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lt1"/>
              </a:buClr>
              <a:buSzPct val="100000"/>
              <a:buNone/>
            </a:pPr>
            <a:r>
              <a:rPr lang="en-IE"/>
              <a:t>Week 3</a:t>
            </a:r>
            <a:endParaRPr/>
          </a:p>
          <a:p>
            <a:pPr indent="0" lvl="0" marL="0" rtl="0" algn="l">
              <a:lnSpc>
                <a:spcPct val="90000"/>
              </a:lnSpc>
              <a:spcBef>
                <a:spcPts val="1000"/>
              </a:spcBef>
              <a:spcAft>
                <a:spcPts val="0"/>
              </a:spcAft>
              <a:buClr>
                <a:schemeClr val="lt1"/>
              </a:buClr>
              <a:buSzPct val="100000"/>
              <a:buNone/>
            </a:pPr>
            <a:r>
              <a:rPr lang="en-IE"/>
              <a:t>Strange World</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p:txBody>
      </p:sp>
      <p:pic>
        <p:nvPicPr>
          <p:cNvPr descr="A picture containing indoor, wall, floor&#10;&#10;Description generated with very high confidence" id="146" name="Google Shape;146;p1"/>
          <p:cNvPicPr preferRelativeResize="0"/>
          <p:nvPr/>
        </p:nvPicPr>
        <p:blipFill rotWithShape="1">
          <a:blip r:embed="rId3">
            <a:alphaModFix/>
          </a:blip>
          <a:srcRect b="0" l="0" r="0" t="0"/>
          <a:stretch/>
        </p:blipFill>
        <p:spPr>
          <a:xfrm>
            <a:off x="3260454" y="2259420"/>
            <a:ext cx="6069525" cy="350638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TODAY</a:t>
            </a:r>
            <a:endParaRPr/>
          </a:p>
        </p:txBody>
      </p:sp>
      <p:sp>
        <p:nvSpPr>
          <p:cNvPr id="152" name="Google Shape;152;p2"/>
          <p:cNvSpPr txBox="1"/>
          <p:nvPr>
            <p:ph idx="1" type="body"/>
          </p:nvPr>
        </p:nvSpPr>
        <p:spPr>
          <a:xfrm>
            <a:off x="685800" y="2069502"/>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Craft : The Writing Life</a:t>
            </a:r>
            <a:endParaRPr/>
          </a:p>
          <a:p>
            <a:pPr indent="-228600" lvl="0" marL="228600" rtl="0" algn="l">
              <a:lnSpc>
                <a:spcPct val="90000"/>
              </a:lnSpc>
              <a:spcBef>
                <a:spcPts val="1000"/>
              </a:spcBef>
              <a:spcAft>
                <a:spcPts val="0"/>
              </a:spcAft>
              <a:buClr>
                <a:schemeClr val="lt1"/>
              </a:buClr>
              <a:buSzPts val="2200"/>
              <a:buChar char="•"/>
            </a:pPr>
            <a:r>
              <a:rPr lang="en-IE"/>
              <a:t>Genre: Sci-fi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4"/>
          <p:cNvSpPr txBox="1"/>
          <p:nvPr>
            <p:ph type="title"/>
          </p:nvPr>
        </p:nvSpPr>
        <p:spPr>
          <a:xfrm>
            <a:off x="685800" y="576265"/>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u="sng"/>
              <a:t>PSYCHOLOGY OF BEING A WRITER</a:t>
            </a:r>
            <a:endParaRPr/>
          </a:p>
        </p:txBody>
      </p:sp>
      <p:sp>
        <p:nvSpPr>
          <p:cNvPr id="158" name="Google Shape;158;p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Why write?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Will it be good enough?</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pic>
        <p:nvPicPr>
          <p:cNvPr descr="A person standing in front of a mountain&#10;&#10;Description generated with very high confidence" id="159" name="Google Shape;159;p4"/>
          <p:cNvPicPr preferRelativeResize="0"/>
          <p:nvPr/>
        </p:nvPicPr>
        <p:blipFill rotWithShape="1">
          <a:blip r:embed="rId3">
            <a:alphaModFix/>
          </a:blip>
          <a:srcRect b="0" l="0" r="0" t="0"/>
          <a:stretch/>
        </p:blipFill>
        <p:spPr>
          <a:xfrm>
            <a:off x="5935792" y="2527481"/>
            <a:ext cx="5141939" cy="340932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5"/>
          <p:cNvSpPr txBox="1"/>
          <p:nvPr>
            <p:ph type="title"/>
          </p:nvPr>
        </p:nvSpPr>
        <p:spPr>
          <a:xfrm>
            <a:off x="921026" y="639315"/>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lang="en-IE" u="sng"/>
              <a:t>WRITER’S TOOLS</a:t>
            </a:r>
            <a:endParaRPr/>
          </a:p>
        </p:txBody>
      </p:sp>
      <p:sp>
        <p:nvSpPr>
          <p:cNvPr id="165" name="Google Shape;165;p5"/>
          <p:cNvSpPr txBox="1"/>
          <p:nvPr>
            <p:ph idx="1" type="body"/>
          </p:nvPr>
        </p:nvSpPr>
        <p:spPr>
          <a:xfrm>
            <a:off x="921026" y="1932343"/>
            <a:ext cx="10820400" cy="402412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Recognising the role of the literary artist</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Recognising ourselves as artists</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pic>
        <p:nvPicPr>
          <p:cNvPr descr="A person standing in front of a building&#10;&#10;Description generated with high confidence" id="166" name="Google Shape;166;p5"/>
          <p:cNvPicPr preferRelativeResize="0"/>
          <p:nvPr/>
        </p:nvPicPr>
        <p:blipFill rotWithShape="1">
          <a:blip r:embed="rId3">
            <a:alphaModFix/>
          </a:blip>
          <a:srcRect b="0" l="0" r="0" t="0"/>
          <a:stretch/>
        </p:blipFill>
        <p:spPr>
          <a:xfrm>
            <a:off x="6096000" y="3083367"/>
            <a:ext cx="6010510" cy="333473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grpSp>
        <p:nvGrpSpPr>
          <p:cNvPr id="171" name="Google Shape;171;p6"/>
          <p:cNvGrpSpPr/>
          <p:nvPr/>
        </p:nvGrpSpPr>
        <p:grpSpPr>
          <a:xfrm>
            <a:off x="685800" y="2441051"/>
            <a:ext cx="10820400" cy="3530061"/>
            <a:chOff x="0" y="0"/>
            <a:chExt cx="10820400" cy="3530061"/>
          </a:xfrm>
        </p:grpSpPr>
        <p:cxnSp>
          <p:nvCxnSpPr>
            <p:cNvPr id="172" name="Google Shape;172;p6"/>
            <p:cNvCxnSpPr/>
            <p:nvPr/>
          </p:nvCxnSpPr>
          <p:spPr>
            <a:xfrm>
              <a:off x="0" y="0"/>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73" name="Google Shape;173;p6"/>
            <p:cNvSpPr/>
            <p:nvPr/>
          </p:nvSpPr>
          <p:spPr>
            <a:xfrm>
              <a:off x="0" y="0"/>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txBox="1"/>
            <p:nvPr/>
          </p:nvSpPr>
          <p:spPr>
            <a:xfrm>
              <a:off x="0" y="0"/>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sng" cap="none" strike="noStrike">
                  <a:solidFill>
                    <a:schemeClr val="lt1"/>
                  </a:solidFill>
                  <a:latin typeface="Century Gothic"/>
                  <a:ea typeface="Century Gothic"/>
                  <a:cs typeface="Century Gothic"/>
                  <a:sym typeface="Century Gothic"/>
                </a:rPr>
                <a:t>Consumption of Art (as a literary artist)</a:t>
              </a:r>
              <a:endParaRPr b="0" i="0" sz="2000" u="none" cap="none" strike="noStrike">
                <a:solidFill>
                  <a:schemeClr val="lt1"/>
                </a:solidFill>
                <a:latin typeface="Century Gothic"/>
                <a:ea typeface="Century Gothic"/>
                <a:cs typeface="Century Gothic"/>
                <a:sym typeface="Century Gothic"/>
              </a:endParaRPr>
            </a:p>
          </p:txBody>
        </p:sp>
        <p:cxnSp>
          <p:nvCxnSpPr>
            <p:cNvPr id="175" name="Google Shape;175;p6"/>
            <p:cNvCxnSpPr/>
            <p:nvPr/>
          </p:nvCxnSpPr>
          <p:spPr>
            <a:xfrm>
              <a:off x="0" y="441257"/>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76" name="Google Shape;176;p6"/>
            <p:cNvSpPr/>
            <p:nvPr/>
          </p:nvSpPr>
          <p:spPr>
            <a:xfrm>
              <a:off x="0" y="441257"/>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6"/>
            <p:cNvSpPr txBox="1"/>
            <p:nvPr/>
          </p:nvSpPr>
          <p:spPr>
            <a:xfrm>
              <a:off x="0" y="441257"/>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none" cap="none" strike="noStrike">
                  <a:solidFill>
                    <a:schemeClr val="lt1"/>
                  </a:solidFill>
                  <a:latin typeface="Century Gothic"/>
                  <a:ea typeface="Century Gothic"/>
                  <a:cs typeface="Century Gothic"/>
                  <a:sym typeface="Century Gothic"/>
                </a:rPr>
                <a:t>Modern visual arts</a:t>
              </a:r>
              <a:endParaRPr b="0" i="0" sz="2000" u="none" cap="none" strike="noStrike">
                <a:solidFill>
                  <a:schemeClr val="lt1"/>
                </a:solidFill>
                <a:latin typeface="Century Gothic"/>
                <a:ea typeface="Century Gothic"/>
                <a:cs typeface="Century Gothic"/>
                <a:sym typeface="Century Gothic"/>
              </a:endParaRPr>
            </a:p>
          </p:txBody>
        </p:sp>
        <p:cxnSp>
          <p:nvCxnSpPr>
            <p:cNvPr id="178" name="Google Shape;178;p6"/>
            <p:cNvCxnSpPr/>
            <p:nvPr/>
          </p:nvCxnSpPr>
          <p:spPr>
            <a:xfrm>
              <a:off x="0" y="882515"/>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79" name="Google Shape;179;p6"/>
            <p:cNvSpPr/>
            <p:nvPr/>
          </p:nvSpPr>
          <p:spPr>
            <a:xfrm>
              <a:off x="0" y="882515"/>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6"/>
            <p:cNvSpPr txBox="1"/>
            <p:nvPr/>
          </p:nvSpPr>
          <p:spPr>
            <a:xfrm>
              <a:off x="0" y="882515"/>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none" cap="none" strike="noStrike">
                  <a:solidFill>
                    <a:schemeClr val="lt1"/>
                  </a:solidFill>
                  <a:latin typeface="Century Gothic"/>
                  <a:ea typeface="Century Gothic"/>
                  <a:cs typeface="Century Gothic"/>
                  <a:sym typeface="Century Gothic"/>
                </a:rPr>
                <a:t>Contemporary music</a:t>
              </a:r>
              <a:endParaRPr b="0" i="0" sz="2000" u="none" cap="none" strike="noStrike">
                <a:solidFill>
                  <a:schemeClr val="lt1"/>
                </a:solidFill>
                <a:latin typeface="Century Gothic"/>
                <a:ea typeface="Century Gothic"/>
                <a:cs typeface="Century Gothic"/>
                <a:sym typeface="Century Gothic"/>
              </a:endParaRPr>
            </a:p>
          </p:txBody>
        </p:sp>
        <p:cxnSp>
          <p:nvCxnSpPr>
            <p:cNvPr id="181" name="Google Shape;181;p6"/>
            <p:cNvCxnSpPr/>
            <p:nvPr/>
          </p:nvCxnSpPr>
          <p:spPr>
            <a:xfrm>
              <a:off x="0" y="1323773"/>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82" name="Google Shape;182;p6"/>
            <p:cNvSpPr/>
            <p:nvPr/>
          </p:nvSpPr>
          <p:spPr>
            <a:xfrm>
              <a:off x="0" y="1323773"/>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
            <p:cNvSpPr txBox="1"/>
            <p:nvPr/>
          </p:nvSpPr>
          <p:spPr>
            <a:xfrm>
              <a:off x="0" y="1323773"/>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none" cap="none" strike="noStrike">
                  <a:solidFill>
                    <a:schemeClr val="lt1"/>
                  </a:solidFill>
                  <a:latin typeface="Century Gothic"/>
                  <a:ea typeface="Century Gothic"/>
                  <a:cs typeface="Century Gothic"/>
                  <a:sym typeface="Century Gothic"/>
                </a:rPr>
                <a:t>Sculpture</a:t>
              </a:r>
              <a:endParaRPr b="0" i="0" sz="2000" u="none" cap="none" strike="noStrike">
                <a:solidFill>
                  <a:schemeClr val="lt1"/>
                </a:solidFill>
                <a:latin typeface="Century Gothic"/>
                <a:ea typeface="Century Gothic"/>
                <a:cs typeface="Century Gothic"/>
                <a:sym typeface="Century Gothic"/>
              </a:endParaRPr>
            </a:p>
          </p:txBody>
        </p:sp>
        <p:cxnSp>
          <p:nvCxnSpPr>
            <p:cNvPr id="184" name="Google Shape;184;p6"/>
            <p:cNvCxnSpPr/>
            <p:nvPr/>
          </p:nvCxnSpPr>
          <p:spPr>
            <a:xfrm>
              <a:off x="0" y="1765031"/>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85" name="Google Shape;185;p6"/>
            <p:cNvSpPr/>
            <p:nvPr/>
          </p:nvSpPr>
          <p:spPr>
            <a:xfrm>
              <a:off x="0" y="1765031"/>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6"/>
            <p:cNvSpPr txBox="1"/>
            <p:nvPr/>
          </p:nvSpPr>
          <p:spPr>
            <a:xfrm>
              <a:off x="0" y="1765031"/>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none" cap="none" strike="noStrike">
                  <a:solidFill>
                    <a:schemeClr val="lt1"/>
                  </a:solidFill>
                  <a:latin typeface="Century Gothic"/>
                  <a:ea typeface="Century Gothic"/>
                  <a:cs typeface="Century Gothic"/>
                  <a:sym typeface="Century Gothic"/>
                </a:rPr>
                <a:t>Travel</a:t>
              </a:r>
              <a:endParaRPr b="0" i="0" sz="2000" u="none" cap="none" strike="noStrike">
                <a:solidFill>
                  <a:schemeClr val="lt1"/>
                </a:solidFill>
                <a:latin typeface="Century Gothic"/>
                <a:ea typeface="Century Gothic"/>
                <a:cs typeface="Century Gothic"/>
                <a:sym typeface="Century Gothic"/>
              </a:endParaRPr>
            </a:p>
          </p:txBody>
        </p:sp>
        <p:cxnSp>
          <p:nvCxnSpPr>
            <p:cNvPr id="187" name="Google Shape;187;p6"/>
            <p:cNvCxnSpPr/>
            <p:nvPr/>
          </p:nvCxnSpPr>
          <p:spPr>
            <a:xfrm>
              <a:off x="0" y="2206288"/>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88" name="Google Shape;188;p6"/>
            <p:cNvSpPr/>
            <p:nvPr/>
          </p:nvSpPr>
          <p:spPr>
            <a:xfrm>
              <a:off x="0" y="2206288"/>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6"/>
            <p:cNvSpPr txBox="1"/>
            <p:nvPr/>
          </p:nvSpPr>
          <p:spPr>
            <a:xfrm>
              <a:off x="0" y="2206288"/>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none" cap="none" strike="noStrike">
                  <a:solidFill>
                    <a:schemeClr val="lt1"/>
                  </a:solidFill>
                  <a:latin typeface="Century Gothic"/>
                  <a:ea typeface="Century Gothic"/>
                  <a:cs typeface="Century Gothic"/>
                  <a:sym typeface="Century Gothic"/>
                </a:rPr>
                <a:t>Theatre</a:t>
              </a:r>
              <a:endParaRPr b="0" i="0" sz="2000" u="none" cap="none" strike="noStrike">
                <a:solidFill>
                  <a:schemeClr val="lt1"/>
                </a:solidFill>
                <a:latin typeface="Century Gothic"/>
                <a:ea typeface="Century Gothic"/>
                <a:cs typeface="Century Gothic"/>
                <a:sym typeface="Century Gothic"/>
              </a:endParaRPr>
            </a:p>
          </p:txBody>
        </p:sp>
        <p:cxnSp>
          <p:nvCxnSpPr>
            <p:cNvPr id="190" name="Google Shape;190;p6"/>
            <p:cNvCxnSpPr/>
            <p:nvPr/>
          </p:nvCxnSpPr>
          <p:spPr>
            <a:xfrm>
              <a:off x="0" y="2647546"/>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91" name="Google Shape;191;p6"/>
            <p:cNvSpPr/>
            <p:nvPr/>
          </p:nvSpPr>
          <p:spPr>
            <a:xfrm>
              <a:off x="0" y="2647546"/>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6"/>
            <p:cNvSpPr txBox="1"/>
            <p:nvPr/>
          </p:nvSpPr>
          <p:spPr>
            <a:xfrm>
              <a:off x="0" y="2647546"/>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none" cap="none" strike="noStrike">
                  <a:solidFill>
                    <a:schemeClr val="lt1"/>
                  </a:solidFill>
                  <a:latin typeface="Century Gothic"/>
                  <a:ea typeface="Century Gothic"/>
                  <a:cs typeface="Century Gothic"/>
                  <a:sym typeface="Century Gothic"/>
                </a:rPr>
                <a:t>Cinema</a:t>
              </a:r>
              <a:endParaRPr b="0" i="0" sz="2000" u="none" cap="none" strike="noStrike">
                <a:solidFill>
                  <a:schemeClr val="lt1"/>
                </a:solidFill>
                <a:latin typeface="Century Gothic"/>
                <a:ea typeface="Century Gothic"/>
                <a:cs typeface="Century Gothic"/>
                <a:sym typeface="Century Gothic"/>
              </a:endParaRPr>
            </a:p>
          </p:txBody>
        </p:sp>
        <p:cxnSp>
          <p:nvCxnSpPr>
            <p:cNvPr id="193" name="Google Shape;193;p6"/>
            <p:cNvCxnSpPr/>
            <p:nvPr/>
          </p:nvCxnSpPr>
          <p:spPr>
            <a:xfrm>
              <a:off x="0" y="3088804"/>
              <a:ext cx="10820400" cy="0"/>
            </a:xfrm>
            <a:prstGeom prst="straightConnector1">
              <a:avLst/>
            </a:prstGeom>
            <a:gradFill>
              <a:gsLst>
                <a:gs pos="0">
                  <a:srgbClr val="E0514D"/>
                </a:gs>
                <a:gs pos="78000">
                  <a:srgbClr val="E7241D"/>
                </a:gs>
                <a:gs pos="100000">
                  <a:srgbClr val="E7241D"/>
                </a:gs>
              </a:gsLst>
              <a:lin ang="5400000" scaled="0"/>
            </a:gradFill>
            <a:ln cap="flat" cmpd="sng" w="9525">
              <a:solidFill>
                <a:srgbClr val="DF2D27"/>
              </a:solidFill>
              <a:prstDash val="solid"/>
              <a:round/>
              <a:headEnd len="sm" w="sm" type="none"/>
              <a:tailEnd len="sm" w="sm" type="none"/>
            </a:ln>
          </p:spPr>
        </p:cxnSp>
        <p:sp>
          <p:nvSpPr>
            <p:cNvPr id="194" name="Google Shape;194;p6"/>
            <p:cNvSpPr/>
            <p:nvPr/>
          </p:nvSpPr>
          <p:spPr>
            <a:xfrm>
              <a:off x="0" y="3088804"/>
              <a:ext cx="10820400" cy="44125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6"/>
            <p:cNvSpPr txBox="1"/>
            <p:nvPr/>
          </p:nvSpPr>
          <p:spPr>
            <a:xfrm>
              <a:off x="0" y="3088804"/>
              <a:ext cx="10820400" cy="441257"/>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Century Gothic"/>
                <a:buNone/>
              </a:pPr>
              <a:r>
                <a:rPr b="0" i="0" lang="en-IE" sz="2000" u="none" cap="none" strike="noStrike">
                  <a:solidFill>
                    <a:schemeClr val="lt1"/>
                  </a:solidFill>
                  <a:latin typeface="Century Gothic"/>
                  <a:ea typeface="Century Gothic"/>
                  <a:cs typeface="Century Gothic"/>
                  <a:sym typeface="Century Gothic"/>
                </a:rPr>
                <a:t>Reading!</a:t>
              </a:r>
              <a:endParaRPr b="0" i="0" sz="2000" u="none" cap="none" strike="noStrike">
                <a:solidFill>
                  <a:schemeClr val="lt1"/>
                </a:solidFill>
                <a:latin typeface="Century Gothic"/>
                <a:ea typeface="Century Gothic"/>
                <a:cs typeface="Century Gothic"/>
                <a:sym typeface="Century Gothic"/>
              </a:endParaRPr>
            </a:p>
          </p:txBody>
        </p:sp>
      </p:grpSp>
      <p:sp>
        <p:nvSpPr>
          <p:cNvPr id="196" name="Google Shape;196;p6"/>
          <p:cNvSpPr/>
          <p:nvPr/>
        </p:nvSpPr>
        <p:spPr>
          <a:xfrm>
            <a:off x="685800" y="1004717"/>
            <a:ext cx="897404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E" sz="4000" u="sng" cap="none" strike="noStrike">
                <a:solidFill>
                  <a:schemeClr val="lt1"/>
                </a:solidFill>
                <a:latin typeface="Century Gothic"/>
                <a:ea typeface="Century Gothic"/>
                <a:cs typeface="Century Gothic"/>
                <a:sym typeface="Century Gothic"/>
              </a:rPr>
              <a:t>PSYCHOLOGY OF BEING A WRITER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7"/>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02" name="Google Shape;202;p7"/>
          <p:cNvSpPr/>
          <p:nvPr/>
        </p:nvSpPr>
        <p:spPr>
          <a:xfrm>
            <a:off x="0" y="0"/>
            <a:ext cx="3406393" cy="6858000"/>
          </a:xfrm>
          <a:prstGeom prst="rect">
            <a:avLst/>
          </a:prstGeom>
          <a:solidFill>
            <a:srgbClr val="0C0C0C"/>
          </a:solidFill>
          <a:ln>
            <a:noFill/>
          </a:ln>
          <a:effectLst>
            <a:outerShdw blurRad="635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Gothic"/>
              <a:buNone/>
            </a:pPr>
            <a:r>
              <a:t/>
            </a:r>
            <a:endParaRPr b="0" i="0" sz="1800" u="none" cap="none" strike="noStrike">
              <a:solidFill>
                <a:srgbClr val="FFFFFF"/>
              </a:solidFill>
              <a:latin typeface="Century Gothic"/>
              <a:ea typeface="Century Gothic"/>
              <a:cs typeface="Century Gothic"/>
              <a:sym typeface="Century Gothic"/>
            </a:endParaRPr>
          </a:p>
        </p:txBody>
      </p:sp>
      <p:pic>
        <p:nvPicPr>
          <p:cNvPr descr="A picture containing sitting&#10;&#10;Description generated with high confidence" id="203" name="Google Shape;203;p7"/>
          <p:cNvPicPr preferRelativeResize="0"/>
          <p:nvPr/>
        </p:nvPicPr>
        <p:blipFill rotWithShape="1">
          <a:blip r:embed="rId3">
            <a:alphaModFix/>
          </a:blip>
          <a:srcRect b="531" l="0" r="43745" t="-531"/>
          <a:stretch/>
        </p:blipFill>
        <p:spPr>
          <a:xfrm rot="-5400000">
            <a:off x="-1265719" y="2187575"/>
            <a:ext cx="6857999" cy="2482850"/>
          </a:xfrm>
          <a:prstGeom prst="rect">
            <a:avLst/>
          </a:prstGeom>
          <a:noFill/>
          <a:ln>
            <a:noFill/>
          </a:ln>
        </p:spPr>
      </p:pic>
      <p:sp>
        <p:nvSpPr>
          <p:cNvPr id="204" name="Google Shape;204;p7"/>
          <p:cNvSpPr txBox="1"/>
          <p:nvPr>
            <p:ph idx="1" type="body"/>
          </p:nvPr>
        </p:nvSpPr>
        <p:spPr>
          <a:xfrm>
            <a:off x="4090507" y="1219200"/>
            <a:ext cx="7454077" cy="499948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None/>
            </a:pPr>
            <a:r>
              <a:rPr lang="en-IE" sz="4000" u="sng"/>
              <a:t>CONSIDERATIONS</a:t>
            </a:r>
            <a:endParaRPr/>
          </a:p>
          <a:p>
            <a:pPr indent="0" lvl="0" marL="0" rtl="0" algn="l">
              <a:lnSpc>
                <a:spcPct val="90000"/>
              </a:lnSpc>
              <a:spcBef>
                <a:spcPts val="1000"/>
              </a:spcBef>
              <a:spcAft>
                <a:spcPts val="0"/>
              </a:spcAft>
              <a:buClr>
                <a:schemeClr val="lt1"/>
              </a:buClr>
              <a:buSzPts val="2000"/>
              <a:buNone/>
            </a:pPr>
            <a:r>
              <a:t/>
            </a:r>
            <a:endParaRPr sz="2000" u="sng"/>
          </a:p>
          <a:p>
            <a:pPr indent="0" lvl="0" marL="0" rtl="0" algn="l">
              <a:lnSpc>
                <a:spcPct val="90000"/>
              </a:lnSpc>
              <a:spcBef>
                <a:spcPts val="1000"/>
              </a:spcBef>
              <a:spcAft>
                <a:spcPts val="0"/>
              </a:spcAft>
              <a:buClr>
                <a:schemeClr val="lt1"/>
              </a:buClr>
              <a:buSzPts val="2000"/>
              <a:buNone/>
            </a:pPr>
            <a:r>
              <a:rPr lang="en-IE" sz="2000" u="sng"/>
              <a:t>Agenda driven material</a:t>
            </a:r>
            <a:endParaRPr/>
          </a:p>
          <a:p>
            <a:pPr indent="0" lvl="0" marL="0" rtl="0" algn="l">
              <a:lnSpc>
                <a:spcPct val="90000"/>
              </a:lnSpc>
              <a:spcBef>
                <a:spcPts val="1000"/>
              </a:spcBef>
              <a:spcAft>
                <a:spcPts val="0"/>
              </a:spcAft>
              <a:buClr>
                <a:schemeClr val="lt1"/>
              </a:buClr>
              <a:buSzPts val="2000"/>
              <a:buNone/>
            </a:pPr>
            <a:r>
              <a:t/>
            </a:r>
            <a:endParaRPr sz="2000"/>
          </a:p>
          <a:p>
            <a:pPr indent="-228600" lvl="0" marL="228600" rtl="0" algn="l">
              <a:lnSpc>
                <a:spcPct val="90000"/>
              </a:lnSpc>
              <a:spcBef>
                <a:spcPts val="1000"/>
              </a:spcBef>
              <a:spcAft>
                <a:spcPts val="0"/>
              </a:spcAft>
              <a:buClr>
                <a:schemeClr val="lt1"/>
              </a:buClr>
              <a:buSzPts val="2000"/>
              <a:buChar char="•"/>
            </a:pPr>
            <a:r>
              <a:rPr lang="en-IE" sz="2000"/>
              <a:t>Commercial driven i. e. advertising</a:t>
            </a:r>
            <a:endParaRPr/>
          </a:p>
          <a:p>
            <a:pPr indent="-101600" lvl="0" marL="228600" rtl="0" algn="l">
              <a:lnSpc>
                <a:spcPct val="90000"/>
              </a:lnSpc>
              <a:spcBef>
                <a:spcPts val="1000"/>
              </a:spcBef>
              <a:spcAft>
                <a:spcPts val="0"/>
              </a:spcAft>
              <a:buClr>
                <a:schemeClr val="lt1"/>
              </a:buClr>
              <a:buSzPts val="2000"/>
              <a:buNone/>
            </a:pPr>
            <a:r>
              <a:t/>
            </a:r>
            <a:endParaRPr sz="2000"/>
          </a:p>
          <a:p>
            <a:pPr indent="-228600" lvl="0" marL="228600" rtl="0" algn="l">
              <a:lnSpc>
                <a:spcPct val="90000"/>
              </a:lnSpc>
              <a:spcBef>
                <a:spcPts val="1000"/>
              </a:spcBef>
              <a:spcAft>
                <a:spcPts val="0"/>
              </a:spcAft>
              <a:buClr>
                <a:schemeClr val="lt1"/>
              </a:buClr>
              <a:buSzPts val="2000"/>
              <a:buChar char="•"/>
            </a:pPr>
            <a:r>
              <a:rPr lang="en-IE" sz="2000"/>
              <a:t>Social issue driven</a:t>
            </a:r>
            <a:endParaRPr/>
          </a:p>
          <a:p>
            <a:pPr indent="-101600" lvl="0" marL="228600" rtl="0" algn="l">
              <a:lnSpc>
                <a:spcPct val="90000"/>
              </a:lnSpc>
              <a:spcBef>
                <a:spcPts val="1000"/>
              </a:spcBef>
              <a:spcAft>
                <a:spcPts val="0"/>
              </a:spcAft>
              <a:buClr>
                <a:schemeClr val="lt1"/>
              </a:buClr>
              <a:buSzPts val="2000"/>
              <a:buNone/>
            </a:pPr>
            <a:r>
              <a:t/>
            </a:r>
            <a:endParaRPr sz="2000"/>
          </a:p>
          <a:p>
            <a:pPr indent="-228600" lvl="0" marL="228600" rtl="0" algn="l">
              <a:lnSpc>
                <a:spcPct val="90000"/>
              </a:lnSpc>
              <a:spcBef>
                <a:spcPts val="1000"/>
              </a:spcBef>
              <a:spcAft>
                <a:spcPts val="0"/>
              </a:spcAft>
              <a:buClr>
                <a:schemeClr val="lt1"/>
              </a:buClr>
              <a:buSzPts val="2000"/>
              <a:buChar char="•"/>
            </a:pPr>
            <a:r>
              <a:rPr lang="en-IE" sz="2000"/>
              <a:t>Politically driven </a:t>
            </a:r>
            <a:endParaRPr/>
          </a:p>
          <a:p>
            <a:pPr indent="-101600" lvl="0" marL="228600" rtl="0" algn="l">
              <a:lnSpc>
                <a:spcPct val="90000"/>
              </a:lnSpc>
              <a:spcBef>
                <a:spcPts val="1000"/>
              </a:spcBef>
              <a:spcAft>
                <a:spcPts val="0"/>
              </a:spcAft>
              <a:buClr>
                <a:schemeClr val="lt1"/>
              </a:buClr>
              <a:buSzPts val="2000"/>
              <a:buNone/>
            </a:pPr>
            <a:r>
              <a:t/>
            </a:r>
            <a:endParaRPr sz="2000"/>
          </a:p>
          <a:p>
            <a:pPr indent="-228600" lvl="0" marL="228600" rtl="0" algn="l">
              <a:lnSpc>
                <a:spcPct val="90000"/>
              </a:lnSpc>
              <a:spcBef>
                <a:spcPts val="1000"/>
              </a:spcBef>
              <a:spcAft>
                <a:spcPts val="0"/>
              </a:spcAft>
              <a:buClr>
                <a:schemeClr val="lt1"/>
              </a:buClr>
              <a:buSzPts val="2000"/>
              <a:buChar char="•"/>
            </a:pPr>
            <a:r>
              <a:rPr lang="en-IE" sz="2000"/>
              <a:t>Considerations when using real life material as source</a:t>
            </a:r>
            <a:endParaRPr/>
          </a:p>
          <a:p>
            <a:pPr indent="0" lvl="0" marL="0" rtl="0" algn="l">
              <a:lnSpc>
                <a:spcPct val="90000"/>
              </a:lnSpc>
              <a:spcBef>
                <a:spcPts val="1000"/>
              </a:spcBef>
              <a:spcAft>
                <a:spcPts val="0"/>
              </a:spcAft>
              <a:buClr>
                <a:schemeClr val="lt1"/>
              </a:buClr>
              <a:buSzPts val="2000"/>
              <a:buNone/>
            </a:pPr>
            <a:r>
              <a:t/>
            </a:r>
            <a:endParaRPr sz="2000"/>
          </a:p>
          <a:p>
            <a:pPr indent="0" lvl="0" marL="0" rtl="0" algn="l">
              <a:lnSpc>
                <a:spcPct val="90000"/>
              </a:lnSpc>
              <a:spcBef>
                <a:spcPts val="1000"/>
              </a:spcBef>
              <a:spcAft>
                <a:spcPts val="0"/>
              </a:spcAft>
              <a:buClr>
                <a:schemeClr val="lt1"/>
              </a:buClr>
              <a:buSzPts val="2000"/>
              <a:buNone/>
            </a:pPr>
            <a:r>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8" name="Shape 208"/>
        <p:cNvGrpSpPr/>
        <p:nvPr/>
      </p:nvGrpSpPr>
      <p:grpSpPr>
        <a:xfrm>
          <a:off x="0" y="0"/>
          <a:ext cx="0" cy="0"/>
          <a:chOff x="0" y="0"/>
          <a:chExt cx="0" cy="0"/>
        </a:xfrm>
      </p:grpSpPr>
      <p:sp>
        <p:nvSpPr>
          <p:cNvPr id="209" name="Google Shape;209;p8"/>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10" name="Google Shape;210;p8"/>
          <p:cNvPicPr preferRelativeResize="0"/>
          <p:nvPr/>
        </p:nvPicPr>
        <p:blipFill rotWithShape="1">
          <a:blip r:embed="rId3">
            <a:alphaModFix/>
          </a:blip>
          <a:srcRect b="0" l="0" r="0" t="0"/>
          <a:stretch/>
        </p:blipFill>
        <p:spPr>
          <a:xfrm>
            <a:off x="0" y="0"/>
            <a:ext cx="12192000" cy="1441450"/>
          </a:xfrm>
          <a:prstGeom prst="rect">
            <a:avLst/>
          </a:prstGeom>
          <a:noFill/>
          <a:ln>
            <a:noFill/>
          </a:ln>
        </p:spPr>
      </p:pic>
      <p:sp>
        <p:nvSpPr>
          <p:cNvPr id="211" name="Google Shape;211;p8"/>
          <p:cNvSpPr txBox="1"/>
          <p:nvPr>
            <p:ph type="title"/>
          </p:nvPr>
        </p:nvSpPr>
        <p:spPr>
          <a:xfrm>
            <a:off x="685799" y="764373"/>
            <a:ext cx="3977639" cy="16002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Century Gothic"/>
              <a:buNone/>
            </a:pPr>
            <a:r>
              <a:rPr lang="en-IE" sz="3200"/>
              <a:t>RAW MATERIAL</a:t>
            </a:r>
            <a:endParaRPr/>
          </a:p>
        </p:txBody>
      </p:sp>
      <p:sp>
        <p:nvSpPr>
          <p:cNvPr id="212" name="Google Shape;212;p8"/>
          <p:cNvSpPr txBox="1"/>
          <p:nvPr>
            <p:ph idx="1" type="body"/>
          </p:nvPr>
        </p:nvSpPr>
        <p:spPr>
          <a:xfrm>
            <a:off x="685800" y="2364573"/>
            <a:ext cx="3977639" cy="3854112"/>
          </a:xfrm>
          <a:prstGeom prst="rect">
            <a:avLst/>
          </a:prstGeom>
          <a:noFill/>
          <a:ln>
            <a:noFill/>
          </a:ln>
        </p:spPr>
        <p:txBody>
          <a:bodyPr anchorCtr="0" anchor="t" bIns="45700" lIns="91425" spcFirstLastPara="1" rIns="91425" wrap="square" tIns="45700">
            <a:normAutofit/>
          </a:bodyPr>
          <a:lstStyle/>
          <a:p>
            <a:pPr indent="-127000" lvl="0" marL="228600" rtl="0" algn="l">
              <a:lnSpc>
                <a:spcPct val="90000"/>
              </a:lnSpc>
              <a:spcBef>
                <a:spcPts val="0"/>
              </a:spcBef>
              <a:spcAft>
                <a:spcPts val="0"/>
              </a:spcAft>
              <a:buClr>
                <a:schemeClr val="lt1"/>
              </a:buClr>
              <a:buSzPts val="1600"/>
              <a:buNone/>
            </a:pPr>
            <a:r>
              <a:t/>
            </a:r>
            <a:endParaRPr sz="1600"/>
          </a:p>
          <a:p>
            <a:pPr indent="-127000" lvl="0" marL="228600" rtl="0" algn="l">
              <a:lnSpc>
                <a:spcPct val="90000"/>
              </a:lnSpc>
              <a:spcBef>
                <a:spcPts val="1000"/>
              </a:spcBef>
              <a:spcAft>
                <a:spcPts val="0"/>
              </a:spcAft>
              <a:buClr>
                <a:schemeClr val="lt1"/>
              </a:buClr>
              <a:buSzPts val="1600"/>
              <a:buNone/>
            </a:pPr>
            <a:r>
              <a:t/>
            </a:r>
            <a:endParaRPr sz="1600"/>
          </a:p>
          <a:p>
            <a:pPr indent="-127000" lvl="0" marL="228600" rtl="0" algn="l">
              <a:lnSpc>
                <a:spcPct val="90000"/>
              </a:lnSpc>
              <a:spcBef>
                <a:spcPts val="1000"/>
              </a:spcBef>
              <a:spcAft>
                <a:spcPts val="0"/>
              </a:spcAft>
              <a:buClr>
                <a:schemeClr val="lt1"/>
              </a:buClr>
              <a:buSzPts val="1600"/>
              <a:buNone/>
            </a:pPr>
            <a:r>
              <a:t/>
            </a:r>
            <a:endParaRPr sz="1600"/>
          </a:p>
          <a:p>
            <a:pPr indent="-228600" lvl="0" marL="228600" rtl="0" algn="l">
              <a:lnSpc>
                <a:spcPct val="90000"/>
              </a:lnSpc>
              <a:spcBef>
                <a:spcPts val="1000"/>
              </a:spcBef>
              <a:spcAft>
                <a:spcPts val="0"/>
              </a:spcAft>
              <a:buClr>
                <a:schemeClr val="lt1"/>
              </a:buClr>
              <a:buSzPts val="1600"/>
              <a:buChar char="•"/>
            </a:pPr>
            <a:r>
              <a:rPr lang="en-IE" sz="1600"/>
              <a:t>‘Write what you know’ - but what do we know?</a:t>
            </a:r>
            <a:endParaRPr/>
          </a:p>
          <a:p>
            <a:pPr indent="-127000" lvl="0" marL="228600" rtl="0" algn="l">
              <a:lnSpc>
                <a:spcPct val="90000"/>
              </a:lnSpc>
              <a:spcBef>
                <a:spcPts val="1000"/>
              </a:spcBef>
              <a:spcAft>
                <a:spcPts val="0"/>
              </a:spcAft>
              <a:buClr>
                <a:schemeClr val="lt1"/>
              </a:buClr>
              <a:buSzPts val="1600"/>
              <a:buNone/>
            </a:pPr>
            <a:r>
              <a:t/>
            </a:r>
            <a:endParaRPr sz="1600"/>
          </a:p>
          <a:p>
            <a:pPr indent="-228600" lvl="0" marL="228600" rtl="0" algn="l">
              <a:lnSpc>
                <a:spcPct val="90000"/>
              </a:lnSpc>
              <a:spcBef>
                <a:spcPts val="1000"/>
              </a:spcBef>
              <a:spcAft>
                <a:spcPts val="0"/>
              </a:spcAft>
              <a:buClr>
                <a:schemeClr val="lt1"/>
              </a:buClr>
              <a:buSzPts val="1600"/>
              <a:buChar char="•"/>
            </a:pPr>
            <a:r>
              <a:rPr lang="en-IE" sz="1600"/>
              <a:t>Can what we know ‘work’ as literature?</a:t>
            </a:r>
            <a:endParaRPr/>
          </a:p>
        </p:txBody>
      </p:sp>
      <p:pic>
        <p:nvPicPr>
          <p:cNvPr descr="A close up of an animal&#10;&#10;Description generated with very high confidence" id="213" name="Google Shape;213;p8"/>
          <p:cNvPicPr preferRelativeResize="0"/>
          <p:nvPr/>
        </p:nvPicPr>
        <p:blipFill rotWithShape="1">
          <a:blip r:embed="rId4">
            <a:alphaModFix/>
          </a:blip>
          <a:srcRect b="1" l="9704" r="10850" t="0"/>
          <a:stretch/>
        </p:blipFill>
        <p:spPr>
          <a:xfrm>
            <a:off x="4972699" y="746126"/>
            <a:ext cx="6533501" cy="547255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9"/>
          <p:cNvSpPr txBox="1"/>
          <p:nvPr>
            <p:ph idx="1" type="body"/>
          </p:nvPr>
        </p:nvSpPr>
        <p:spPr>
          <a:xfrm>
            <a:off x="672548" y="1015116"/>
            <a:ext cx="10820400" cy="4024125"/>
          </a:xfrm>
          <a:prstGeom prst="rect">
            <a:avLst/>
          </a:prstGeom>
          <a:noFill/>
          <a:ln>
            <a:noFill/>
          </a:ln>
        </p:spPr>
        <p:txBody>
          <a:bodyPr anchorCtr="0" anchor="t" bIns="45700" lIns="91425" spcFirstLastPara="1" rIns="91425" wrap="square" tIns="45700">
            <a:normAutofit/>
          </a:bodyPr>
          <a:lstStyle/>
          <a:p>
            <a:pPr indent="-254000" lvl="0" marL="228600" rtl="0" algn="l">
              <a:lnSpc>
                <a:spcPct val="90000"/>
              </a:lnSpc>
              <a:spcBef>
                <a:spcPts val="0"/>
              </a:spcBef>
              <a:spcAft>
                <a:spcPts val="0"/>
              </a:spcAft>
              <a:buClr>
                <a:schemeClr val="lt1"/>
              </a:buClr>
              <a:buSzPts val="4000"/>
              <a:buChar char="•"/>
            </a:pPr>
            <a:r>
              <a:rPr lang="en-IE" sz="4000" u="sng"/>
              <a:t>WRITER’S TOOLS</a:t>
            </a:r>
            <a:endParaRPr/>
          </a:p>
          <a:p>
            <a:pPr indent="0" lvl="0" marL="0" rtl="0" algn="l">
              <a:lnSpc>
                <a:spcPct val="90000"/>
              </a:lnSpc>
              <a:spcBef>
                <a:spcPts val="100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Defiance toward externals?</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Tell the story, not the [conscious] theme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Practice observation describing a room/scene without action or characters</a:t>
            </a:r>
            <a:endParaRPr/>
          </a:p>
          <a:p>
            <a:pPr indent="-88900" lvl="0" marL="228600" rtl="0" algn="l">
              <a:lnSpc>
                <a:spcPct val="90000"/>
              </a:lnSpc>
              <a:spcBef>
                <a:spcPts val="100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t/>
            </a:r>
            <a:endParaRPr/>
          </a:p>
        </p:txBody>
      </p:sp>
      <p:pic>
        <p:nvPicPr>
          <p:cNvPr id="219" name="Google Shape;219;p9"/>
          <p:cNvPicPr preferRelativeResize="0"/>
          <p:nvPr/>
        </p:nvPicPr>
        <p:blipFill rotWithShape="1">
          <a:blip r:embed="rId3">
            <a:alphaModFix/>
          </a:blip>
          <a:srcRect b="0" l="0" r="0" t="0"/>
          <a:stretch/>
        </p:blipFill>
        <p:spPr>
          <a:xfrm>
            <a:off x="8226740" y="1187349"/>
            <a:ext cx="3743268" cy="280440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0"/>
          <p:cNvSpPr txBox="1"/>
          <p:nvPr>
            <p:ph idx="1" type="body"/>
          </p:nvPr>
        </p:nvSpPr>
        <p:spPr>
          <a:xfrm>
            <a:off x="685800" y="1028700"/>
            <a:ext cx="10820400" cy="518998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
        <p:nvSpPr>
          <p:cNvPr id="225" name="Google Shape;225;p10"/>
          <p:cNvSpPr txBox="1"/>
          <p:nvPr/>
        </p:nvSpPr>
        <p:spPr>
          <a:xfrm>
            <a:off x="180300" y="966430"/>
            <a:ext cx="9316278" cy="486287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E" sz="4000" u="sng">
                <a:solidFill>
                  <a:schemeClr val="lt1"/>
                </a:solidFill>
                <a:latin typeface="Century Gothic"/>
                <a:ea typeface="Century Gothic"/>
                <a:cs typeface="Century Gothic"/>
                <a:sym typeface="Century Gothic"/>
              </a:rPr>
              <a:t>WRITER’S TOOLS</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IE" sz="1800">
                <a:solidFill>
                  <a:schemeClr val="lt1"/>
                </a:solidFill>
                <a:latin typeface="Century Gothic"/>
                <a:ea typeface="Century Gothic"/>
                <a:cs typeface="Century Gothic"/>
                <a:sym typeface="Century Gothic"/>
              </a:rPr>
              <a:t>Observation:</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IE" sz="1800">
                <a:solidFill>
                  <a:schemeClr val="lt1"/>
                </a:solidFill>
                <a:latin typeface="Century Gothic"/>
                <a:ea typeface="Century Gothic"/>
                <a:cs typeface="Century Gothic"/>
                <a:sym typeface="Century Gothic"/>
              </a:rPr>
              <a:t>Aural</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IE" sz="1800">
                <a:solidFill>
                  <a:schemeClr val="lt1"/>
                </a:solidFill>
                <a:latin typeface="Century Gothic"/>
                <a:ea typeface="Century Gothic"/>
                <a:cs typeface="Century Gothic"/>
                <a:sym typeface="Century Gothic"/>
              </a:rPr>
              <a:t>Visual</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IE" sz="1800">
                <a:solidFill>
                  <a:schemeClr val="lt1"/>
                </a:solidFill>
                <a:latin typeface="Century Gothic"/>
                <a:ea typeface="Century Gothic"/>
                <a:cs typeface="Century Gothic"/>
                <a:sym typeface="Century Gothic"/>
              </a:rPr>
              <a:t>Kinaesthetic</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descr="A picture containing case, accessory&#10;&#10;Description generated with very high confidence" id="226" name="Google Shape;226;p10"/>
          <p:cNvPicPr preferRelativeResize="0"/>
          <p:nvPr/>
        </p:nvPicPr>
        <p:blipFill rotWithShape="1">
          <a:blip r:embed="rId3">
            <a:alphaModFix/>
          </a:blip>
          <a:srcRect b="0" l="0" r="0" t="0"/>
          <a:stretch/>
        </p:blipFill>
        <p:spPr>
          <a:xfrm>
            <a:off x="5704616" y="1028700"/>
            <a:ext cx="5284099" cy="43079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1"/>
          <p:cNvSpPr txBox="1"/>
          <p:nvPr>
            <p:ph type="title"/>
          </p:nvPr>
        </p:nvSpPr>
        <p:spPr>
          <a:xfrm>
            <a:off x="854765" y="563013"/>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lang="en-IE"/>
              <a:t>SCIENCE  FICTION</a:t>
            </a:r>
            <a:endParaRPr/>
          </a:p>
        </p:txBody>
      </p:sp>
      <p:sp>
        <p:nvSpPr>
          <p:cNvPr id="232" name="Google Shape;232;p1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If ever there was in the history of a literary genre one day when it can be said to have begun, it is May Day, 1871, for UK SF: "[Bulwer-Lytton's The Coming Race] appeared on May 1st, 1871, the day when Blackwood's of Edinburgh also published Chesney's Battle of Dorking in their magazine, and by an even more extraordinary coincidence the day when Samuel Butler brought the manuscript of Erewhon to Chapman and Hall."' This opens a period in British SF which culminates with the opus of Wells’ (Suvin 148)</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Suvin, Darko. ‘Victorian Science Fiction, 1871-85: The Rise of the Alternative History Sub-Genre (Lascience-fiction victorienne, 1871-1885: l'émergence du sous-genre de l'uchronie). </a:t>
            </a:r>
            <a:r>
              <a:rPr i="1" lang="en-IE"/>
              <a:t>Science Fiction Studies</a:t>
            </a:r>
            <a:r>
              <a:rPr lang="en-IE"/>
              <a:t>, Vol. 10, No. 2, Science Fiction in the Nineteenth Century (Jul., 1983), pp. 148-169.</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2"/>
          <p:cNvSpPr txBox="1"/>
          <p:nvPr>
            <p:ph type="title"/>
          </p:nvPr>
        </p:nvSpPr>
        <p:spPr>
          <a:xfrm>
            <a:off x="1090863" y="508609"/>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lang="en-IE"/>
              <a:t>SCIENCE FICTION</a:t>
            </a:r>
            <a:endParaRPr/>
          </a:p>
        </p:txBody>
      </p:sp>
      <p:sp>
        <p:nvSpPr>
          <p:cNvPr id="238" name="Google Shape;238;p1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lt1"/>
              </a:buClr>
              <a:buSzPct val="100000"/>
              <a:buChar char="•"/>
            </a:pPr>
            <a:r>
              <a:rPr lang="en-IE"/>
              <a:t>‘In the 1871-85 period three main clusters or sub-genres of SF can be distinguished: the Extraordinary Voyage, the Future War, and the Altemative History’ (Suvin 148)</a:t>
            </a:r>
            <a:endParaRPr/>
          </a:p>
          <a:p>
            <a:pPr indent="-99377"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‘{Science Fiction]developed out of popular adventure novels; that is, it developed out of stories that substantially shaped the modern reader’s popular imagination about the non-European world, with its colonial imaginations about exotic cultures, dangerous wilderness, and European scientific-technical progress confronting primitive traditional backwardness’ (Shwartz 224).</a:t>
            </a:r>
            <a:endParaRPr/>
          </a:p>
          <a:p>
            <a:pPr indent="-99377" lvl="0" marL="228600" rtl="0" algn="l">
              <a:lnSpc>
                <a:spcPct val="90000"/>
              </a:lnSpc>
              <a:spcBef>
                <a:spcPts val="1000"/>
              </a:spcBef>
              <a:spcAft>
                <a:spcPts val="0"/>
              </a:spcAft>
              <a:buClr>
                <a:schemeClr val="lt1"/>
              </a:buClr>
              <a:buSzPct val="100000"/>
              <a:buNone/>
            </a:pPr>
            <a:r>
              <a:t/>
            </a:r>
            <a:endParaRPr/>
          </a:p>
          <a:p>
            <a:pPr indent="-99377"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Schwartz, Matthias. ‘How Nauchnaia Fantastika Was Made: The Debates about the Genre of Science Fiction from NEP to High Stalinism’ Slavic Review 72. 2 (Summer 2013), 224-246.</a:t>
            </a:r>
            <a:endParaRPr/>
          </a:p>
          <a:p>
            <a:pPr indent="-99377" lvl="0" marL="228600" rtl="0" algn="l">
              <a:lnSpc>
                <a:spcPct val="90000"/>
              </a:lnSpc>
              <a:spcBef>
                <a:spcPts val="1000"/>
              </a:spcBef>
              <a:spcAft>
                <a:spcPts val="0"/>
              </a:spcAft>
              <a:buClr>
                <a:schemeClr val="lt1"/>
              </a:buClr>
              <a:buSzPct val="1000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3"/>
          <p:cNvSpPr txBox="1"/>
          <p:nvPr>
            <p:ph type="title"/>
          </p:nvPr>
        </p:nvSpPr>
        <p:spPr>
          <a:xfrm>
            <a:off x="685800" y="639315"/>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lang="en-IE"/>
              <a:t>SCIENCE FICTION</a:t>
            </a:r>
            <a:endParaRPr/>
          </a:p>
        </p:txBody>
      </p:sp>
      <p:sp>
        <p:nvSpPr>
          <p:cNvPr id="244" name="Google Shape;244;p13"/>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rPr lang="en-IE"/>
              <a:t>‘"Fascist revolt," wrote Gisela von Wysocki in an essay on Leni Riefenstahl, "promised vagabondage in infinite and eternal spaces, in new eras. Life itself seemed new. One is at home and at the same time on another planet."' In spite of, and parallel to, the discourse of the archaic and von Wysocki , National Socialism wanted to be perceived as a future-oriented movement that would be able to realize German hopes to unite a conglomerate of politically contradictory ideas and social myths to shape a German future’ (Strzelczyk 543)</a:t>
            </a:r>
            <a:endParaRPr/>
          </a:p>
          <a:p>
            <a:pPr indent="0" lvl="0" marL="0" rtl="0" algn="l">
              <a:lnSpc>
                <a:spcPct val="90000"/>
              </a:lnSpc>
              <a:spcBef>
                <a:spcPts val="1000"/>
              </a:spcBef>
              <a:spcAft>
                <a:spcPts val="0"/>
              </a:spcAft>
              <a:buClr>
                <a:schemeClr val="lt1"/>
              </a:buClr>
              <a:buSzPts val="2200"/>
              <a:buNone/>
            </a:pPr>
            <a:r>
              <a:rPr lang="en-IE"/>
              <a:t>Strzelczyk, Florentine. ‘Motors and Machines, Robots and Rockets: Harry Piel and Sci-Fi Film in the Third Reich. </a:t>
            </a:r>
            <a:r>
              <a:rPr i="1" lang="en-IE"/>
              <a:t>German Studies Review, </a:t>
            </a:r>
            <a:r>
              <a:rPr lang="en-IE"/>
              <a:t>Vol. 27, No. 3 (Oct., 2004), pp. 543-561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4"/>
          <p:cNvSpPr txBox="1"/>
          <p:nvPr>
            <p:ph idx="1" type="body"/>
          </p:nvPr>
        </p:nvSpPr>
        <p:spPr>
          <a:xfrm>
            <a:off x="708660" y="617220"/>
            <a:ext cx="10820400" cy="532714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
        <p:nvSpPr>
          <p:cNvPr id="250" name="Google Shape;250;p14"/>
          <p:cNvSpPr txBox="1"/>
          <p:nvPr/>
        </p:nvSpPr>
        <p:spPr>
          <a:xfrm>
            <a:off x="1188720" y="617220"/>
            <a:ext cx="8895853" cy="36933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IE" sz="1800" u="sng">
                <a:solidFill>
                  <a:schemeClr val="lt1"/>
                </a:solidFill>
                <a:latin typeface="Century Gothic"/>
                <a:ea typeface="Century Gothic"/>
                <a:cs typeface="Century Gothic"/>
                <a:sym typeface="Century Gothic"/>
              </a:rPr>
              <a:t>Sci-fi reading</a:t>
            </a:r>
            <a:endParaRPr/>
          </a:p>
          <a:p>
            <a:pPr indent="-228600" lvl="0" marL="34290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342900" lvl="0" marL="342900" marR="0" rtl="0" algn="l">
              <a:spcBef>
                <a:spcPts val="0"/>
              </a:spcBef>
              <a:spcAft>
                <a:spcPts val="0"/>
              </a:spcAft>
              <a:buClr>
                <a:schemeClr val="lt1"/>
              </a:buClr>
              <a:buSzPts val="1800"/>
              <a:buFont typeface="Arial"/>
              <a:buChar char="•"/>
            </a:pPr>
            <a:r>
              <a:rPr lang="en-IE" sz="1800">
                <a:solidFill>
                  <a:schemeClr val="lt1"/>
                </a:solidFill>
                <a:latin typeface="Century Gothic"/>
                <a:ea typeface="Century Gothic"/>
                <a:cs typeface="Century Gothic"/>
                <a:sym typeface="Century Gothic"/>
              </a:rPr>
              <a:t>Use of premise</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342900" lvl="0" marL="342900" marR="0" rtl="0" algn="l">
              <a:spcBef>
                <a:spcPts val="0"/>
              </a:spcBef>
              <a:spcAft>
                <a:spcPts val="0"/>
              </a:spcAft>
              <a:buClr>
                <a:schemeClr val="lt1"/>
              </a:buClr>
              <a:buSzPts val="1800"/>
              <a:buFont typeface="Arial"/>
              <a:buChar char="•"/>
            </a:pPr>
            <a:r>
              <a:rPr lang="en-IE" sz="1800">
                <a:solidFill>
                  <a:schemeClr val="lt1"/>
                </a:solidFill>
                <a:latin typeface="Century Gothic"/>
                <a:ea typeface="Century Gothic"/>
                <a:cs typeface="Century Gothic"/>
                <a:sym typeface="Century Gothic"/>
              </a:rPr>
              <a:t>Suspension of disbelief</a:t>
            </a:r>
            <a:endParaRPr/>
          </a:p>
          <a:p>
            <a:pPr indent="-228600" lvl="0" marL="34290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a:p>
            <a:pPr indent="-342900" lvl="0" marL="342900" marR="0" rtl="0" algn="l">
              <a:spcBef>
                <a:spcPts val="0"/>
              </a:spcBef>
              <a:spcAft>
                <a:spcPts val="0"/>
              </a:spcAft>
              <a:buClr>
                <a:schemeClr val="lt1"/>
              </a:buClr>
              <a:buSzPts val="1800"/>
              <a:buFont typeface="Arial"/>
              <a:buChar char="•"/>
            </a:pPr>
            <a:r>
              <a:rPr lang="en-IE" sz="1800">
                <a:solidFill>
                  <a:schemeClr val="lt1"/>
                </a:solidFill>
                <a:latin typeface="Century Gothic"/>
                <a:ea typeface="Century Gothic"/>
                <a:cs typeface="Century Gothic"/>
                <a:sym typeface="Century Gothic"/>
              </a:rPr>
              <a:t>Rea-Unreal </a:t>
            </a:r>
            <a:endParaRPr/>
          </a:p>
          <a:p>
            <a:pPr indent="-228600" lvl="0" marL="34290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a:p>
            <a:pPr indent="-228600" lvl="0" marL="34290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a:p>
            <a:pPr indent="-228600" lvl="0" marL="34290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5"/>
          <p:cNvSpPr txBox="1"/>
          <p:nvPr>
            <p:ph type="title"/>
          </p:nvPr>
        </p:nvSpPr>
        <p:spPr>
          <a:xfrm>
            <a:off x="815009" y="563013"/>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lang="en-IE"/>
              <a:t>FINAL PROJECT</a:t>
            </a:r>
            <a:endParaRPr/>
          </a:p>
        </p:txBody>
      </p:sp>
      <p:sp>
        <p:nvSpPr>
          <p:cNvPr id="256" name="Google Shape;256;p15"/>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In any genre covered</a:t>
            </a:r>
            <a:endParaRPr/>
          </a:p>
          <a:p>
            <a:pPr indent="-228600" lvl="0" marL="228600" rtl="0" algn="l">
              <a:lnSpc>
                <a:spcPct val="90000"/>
              </a:lnSpc>
              <a:spcBef>
                <a:spcPts val="1000"/>
              </a:spcBef>
              <a:spcAft>
                <a:spcPts val="0"/>
              </a:spcAft>
              <a:buClr>
                <a:schemeClr val="lt1"/>
              </a:buClr>
              <a:buSzPts val="2200"/>
              <a:buChar char="•"/>
            </a:pPr>
            <a:r>
              <a:rPr lang="en-IE"/>
              <a:t>Up to 2,000 words</a:t>
            </a:r>
            <a:endParaRPr/>
          </a:p>
          <a:p>
            <a:pPr indent="-228600" lvl="0" marL="228600" rtl="0" algn="l">
              <a:lnSpc>
                <a:spcPct val="90000"/>
              </a:lnSpc>
              <a:spcBef>
                <a:spcPts val="1000"/>
              </a:spcBef>
              <a:spcAft>
                <a:spcPts val="0"/>
              </a:spcAft>
              <a:buClr>
                <a:schemeClr val="lt1"/>
              </a:buClr>
              <a:buSzPts val="2200"/>
              <a:buChar char="•"/>
            </a:pPr>
            <a:r>
              <a:rPr lang="en-IE"/>
              <a:t>May be submitted and revised in later workshops (Weeks 5-7)</a:t>
            </a:r>
            <a:endParaRPr/>
          </a:p>
          <a:p>
            <a:pPr indent="-228600" lvl="0" marL="228600" rtl="0" algn="l">
              <a:lnSpc>
                <a:spcPct val="90000"/>
              </a:lnSpc>
              <a:spcBef>
                <a:spcPts val="1000"/>
              </a:spcBef>
              <a:spcAft>
                <a:spcPts val="0"/>
              </a:spcAft>
              <a:buClr>
                <a:schemeClr val="lt1"/>
              </a:buClr>
              <a:buSzPts val="2200"/>
              <a:buChar char="•"/>
            </a:pPr>
            <a:r>
              <a:rPr lang="en-IE"/>
              <a:t>Brief one-to-one advice  available at end of workshops (Weeks 6-7)</a:t>
            </a:r>
            <a:endParaRPr/>
          </a:p>
          <a:p>
            <a:pPr indent="-228600" lvl="0" marL="228600" rtl="0" algn="l">
              <a:lnSpc>
                <a:spcPct val="90000"/>
              </a:lnSpc>
              <a:spcBef>
                <a:spcPts val="1000"/>
              </a:spcBef>
              <a:spcAft>
                <a:spcPts val="0"/>
              </a:spcAft>
              <a:buClr>
                <a:schemeClr val="lt1"/>
              </a:buClr>
              <a:buSzPts val="2200"/>
              <a:buChar char="•"/>
            </a:pPr>
            <a:r>
              <a:rPr lang="en-IE"/>
              <a:t>Submit/Read draft in final session</a:t>
            </a:r>
            <a:endParaRPr/>
          </a:p>
          <a:p>
            <a:pPr indent="-228600" lvl="0" marL="228600" rtl="0" algn="l">
              <a:lnSpc>
                <a:spcPct val="90000"/>
              </a:lnSpc>
              <a:spcBef>
                <a:spcPts val="1000"/>
              </a:spcBef>
              <a:spcAft>
                <a:spcPts val="0"/>
              </a:spcAft>
              <a:buClr>
                <a:schemeClr val="lt1"/>
              </a:buClr>
              <a:buSzPts val="2200"/>
              <a:buChar char="•"/>
            </a:pPr>
            <a:r>
              <a:rPr lang="en-IE"/>
              <a:t>Feedback/advice how to proceed provided via email before September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6"/>
          <p:cNvSpPr txBox="1"/>
          <p:nvPr>
            <p:ph type="ctrTitle"/>
          </p:nvPr>
        </p:nvSpPr>
        <p:spPr>
          <a:xfrm>
            <a:off x="2454442" y="3632201"/>
            <a:ext cx="9448800" cy="182509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Century Gothic"/>
              <a:buNone/>
            </a:pPr>
            <a:r>
              <a:rPr lang="en-IE"/>
              <a:t>WRITING EXERCISE</a:t>
            </a:r>
            <a:endParaRPr/>
          </a:p>
        </p:txBody>
      </p:sp>
      <p:pic>
        <p:nvPicPr>
          <p:cNvPr descr="A picture containing text, watch&#10;&#10;Description automatically generated" id="262" name="Google Shape;262;p16"/>
          <p:cNvPicPr preferRelativeResize="0"/>
          <p:nvPr/>
        </p:nvPicPr>
        <p:blipFill rotWithShape="1">
          <a:blip r:embed="rId3">
            <a:alphaModFix/>
          </a:blip>
          <a:srcRect b="0" l="0" r="0" t="0"/>
          <a:stretch/>
        </p:blipFill>
        <p:spPr>
          <a:xfrm>
            <a:off x="4128680" y="1400703"/>
            <a:ext cx="3934640" cy="267613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7"/>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WORKSHOP</a:t>
            </a:r>
            <a:endParaRPr/>
          </a:p>
        </p:txBody>
      </p:sp>
      <p:pic>
        <p:nvPicPr>
          <p:cNvPr id="268" name="Google Shape;268;p17"/>
          <p:cNvPicPr preferRelativeResize="0"/>
          <p:nvPr/>
        </p:nvPicPr>
        <p:blipFill rotWithShape="1">
          <a:blip r:embed="rId3">
            <a:alphaModFix/>
          </a:blip>
          <a:srcRect b="0" l="0" r="0" t="0"/>
          <a:stretch/>
        </p:blipFill>
        <p:spPr>
          <a:xfrm>
            <a:off x="5088997" y="2423517"/>
            <a:ext cx="5517358" cy="367011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8"/>
          <p:cNvSpPr txBox="1"/>
          <p:nvPr>
            <p:ph idx="1" type="body"/>
          </p:nvPr>
        </p:nvSpPr>
        <p:spPr>
          <a:xfrm>
            <a:off x="685800" y="937260"/>
            <a:ext cx="10820400" cy="52814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u="sng"/>
              <a:t>For Week 4</a:t>
            </a:r>
            <a:r>
              <a:rPr lang="en-IE"/>
              <a:t>: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Read assigned peer work</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Submit a story to peer group written within a world [or space] with a level of physical parameters of your choosing. Please also email story to info@martinkeaveney.com</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Max. 500 words - by usual deadline</a:t>
            </a:r>
            <a:endParaRPr/>
          </a:p>
          <a:p>
            <a:pPr indent="-88900" lvl="0" marL="228600" rtl="0" algn="l">
              <a:lnSpc>
                <a:spcPct val="90000"/>
              </a:lnSpc>
              <a:spcBef>
                <a:spcPts val="100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ee319e787f_0_0"/>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lang="en-IE"/>
              <a:t>LIVE CLASS &amp; PODCAST</a:t>
            </a:r>
            <a:endParaRPr/>
          </a:p>
        </p:txBody>
      </p:sp>
      <p:sp>
        <p:nvSpPr>
          <p:cNvPr id="279" name="Google Shape;279;gee319e787f_0_0"/>
          <p:cNvSpPr txBox="1"/>
          <p:nvPr>
            <p:ph idx="1" type="body"/>
          </p:nvPr>
        </p:nvSpPr>
        <p:spPr>
          <a:xfrm>
            <a:off x="685800" y="2194560"/>
            <a:ext cx="10820400" cy="40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IE"/>
              <a:t>Join Zoom Meeting</a:t>
            </a:r>
            <a:endParaRPr/>
          </a:p>
          <a:p>
            <a:pPr indent="0" lvl="0" marL="0" rtl="0" algn="l">
              <a:spcBef>
                <a:spcPts val="1000"/>
              </a:spcBef>
              <a:spcAft>
                <a:spcPts val="0"/>
              </a:spcAft>
              <a:buNone/>
            </a:pPr>
            <a:r>
              <a:rPr lang="en-IE" u="sng">
                <a:solidFill>
                  <a:schemeClr val="hlink"/>
                </a:solidFill>
                <a:hlinkClick r:id="rId3"/>
              </a:rPr>
              <a:t>https://us02web.zoom.us/j/88681034009</a:t>
            </a:r>
            <a:endParaRPr/>
          </a:p>
          <a:p>
            <a:pPr indent="0" lvl="0" marL="0" rtl="0" algn="l">
              <a:spcBef>
                <a:spcPts val="1000"/>
              </a:spcBef>
              <a:spcAft>
                <a:spcPts val="0"/>
              </a:spcAft>
              <a:buNone/>
            </a:pPr>
            <a:r>
              <a:rPr lang="en-IE"/>
              <a:t>Meeting ID: 886 8103 4009</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IE"/>
              <a:t>Podcast:</a:t>
            </a:r>
            <a:endParaRPr/>
          </a:p>
          <a:p>
            <a:pPr indent="0" lvl="0" marL="0" rtl="0" algn="l">
              <a:spcBef>
                <a:spcPts val="1000"/>
              </a:spcBef>
              <a:spcAft>
                <a:spcPts val="0"/>
              </a:spcAft>
              <a:buNone/>
            </a:pPr>
            <a:r>
              <a:rPr lang="en-IE" u="sng">
                <a:solidFill>
                  <a:schemeClr val="hlink"/>
                </a:solidFill>
                <a:hlinkClick r:id="rId4"/>
              </a:rPr>
              <a:t>https://www.dropbox.com/s/mw9mjhcb3n89qoh/Week%203.mp3?dl=0</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2017-09-07T15:01:19Z</dcterms:created>
  <dc:creator>Martin</dc:creator>
</cp:coreProperties>
</file>