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88825"/>
  <p:notesSz cx="6858000" cy="9144000"/>
  <p:embeddedFontLst>
    <p:embeddedFont>
      <p:font typeface="Corbel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22" roundtripDataSignature="AMtx7mhRxWNSUXOHBImx81jc1ruOW5NH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bel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Corbel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Corbel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orbel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a76deb51b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ea76deb5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ea76deb51b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21" name="Google Shape;2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2"/>
          <p:cNvSpPr/>
          <p:nvPr/>
        </p:nvSpPr>
        <p:spPr>
          <a:xfrm>
            <a:off x="-15871" y="1"/>
            <a:ext cx="11680767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2"/>
          <p:cNvSpPr/>
          <p:nvPr/>
        </p:nvSpPr>
        <p:spPr>
          <a:xfrm>
            <a:off x="0" y="4282258"/>
            <a:ext cx="1132630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4" name="Google Shape;24;p12"/>
          <p:cNvSpPr/>
          <p:nvPr/>
        </p:nvSpPr>
        <p:spPr>
          <a:xfrm>
            <a:off x="1" y="1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5" name="Google Shape;25;p12"/>
          <p:cNvSpPr/>
          <p:nvPr/>
        </p:nvSpPr>
        <p:spPr>
          <a:xfrm rot="-180000">
            <a:off x="-161758" y="293317"/>
            <a:ext cx="1136415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2"/>
          <p:cNvSpPr txBox="1"/>
          <p:nvPr>
            <p:ph type="ctrTitle"/>
          </p:nvPr>
        </p:nvSpPr>
        <p:spPr>
          <a:xfrm rot="-180000">
            <a:off x="890969" y="662656"/>
            <a:ext cx="9752647" cy="27665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998"/>
              <a:buFont typeface="Impact"/>
              <a:buNone/>
              <a:defRPr sz="7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78"/>
              <a:buNone/>
              <a:defRPr sz="2799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 rot="-180000">
            <a:off x="4947253" y="4578463"/>
            <a:ext cx="61420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398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 rot="-180000">
            <a:off x="-5558" y="4883024"/>
            <a:ext cx="4046185" cy="1195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398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 rot="-180000">
            <a:off x="9849192" y="3832648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2"/>
          <p:cNvSpPr/>
          <p:nvPr/>
        </p:nvSpPr>
        <p:spPr>
          <a:xfrm rot="-180000">
            <a:off x="4220286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" type="body"/>
          </p:nvPr>
        </p:nvSpPr>
        <p:spPr>
          <a:xfrm>
            <a:off x="685622" y="2063396"/>
            <a:ext cx="10392000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685623" y="685801"/>
            <a:ext cx="10392000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685623" y="3742267"/>
            <a:ext cx="10392000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type="title"/>
          </p:nvPr>
        </p:nvSpPr>
        <p:spPr>
          <a:xfrm>
            <a:off x="685623" y="685800"/>
            <a:ext cx="10394174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685621" y="2063396"/>
            <a:ext cx="5087389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2" type="body"/>
          </p:nvPr>
        </p:nvSpPr>
        <p:spPr>
          <a:xfrm>
            <a:off x="5992410" y="2063396"/>
            <a:ext cx="508521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/>
          <p:nvPr>
            <p:ph type="title"/>
          </p:nvPr>
        </p:nvSpPr>
        <p:spPr>
          <a:xfrm>
            <a:off x="685623" y="685800"/>
            <a:ext cx="10392000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" type="body"/>
          </p:nvPr>
        </p:nvSpPr>
        <p:spPr>
          <a:xfrm>
            <a:off x="918117" y="2063396"/>
            <a:ext cx="4854893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0" name="Google Shape;60;p19"/>
          <p:cNvSpPr txBox="1"/>
          <p:nvPr>
            <p:ph idx="2" type="body"/>
          </p:nvPr>
        </p:nvSpPr>
        <p:spPr>
          <a:xfrm>
            <a:off x="685623" y="2861733"/>
            <a:ext cx="5087387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1" name="Google Shape;61;p19"/>
          <p:cNvSpPr txBox="1"/>
          <p:nvPr>
            <p:ph idx="3" type="body"/>
          </p:nvPr>
        </p:nvSpPr>
        <p:spPr>
          <a:xfrm>
            <a:off x="6216572" y="2063396"/>
            <a:ext cx="486322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2" name="Google Shape;62;p19"/>
          <p:cNvSpPr txBox="1"/>
          <p:nvPr>
            <p:ph idx="4" type="body"/>
          </p:nvPr>
        </p:nvSpPr>
        <p:spPr>
          <a:xfrm>
            <a:off x="5992408" y="2861733"/>
            <a:ext cx="5087388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693463" y="685800"/>
            <a:ext cx="4125785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" type="body"/>
          </p:nvPr>
        </p:nvSpPr>
        <p:spPr>
          <a:xfrm>
            <a:off x="5044818" y="685801"/>
            <a:ext cx="6032804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2" type="body"/>
          </p:nvPr>
        </p:nvSpPr>
        <p:spPr>
          <a:xfrm>
            <a:off x="693462" y="2709053"/>
            <a:ext cx="4125786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9" name="Google Shape;79;p22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/>
          <p:nvPr>
            <p:ph type="title"/>
          </p:nvPr>
        </p:nvSpPr>
        <p:spPr>
          <a:xfrm>
            <a:off x="685621" y="685800"/>
            <a:ext cx="634365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3"/>
          <p:cNvSpPr/>
          <p:nvPr>
            <p:ph idx="2" type="pic"/>
          </p:nvPr>
        </p:nvSpPr>
        <p:spPr>
          <a:xfrm>
            <a:off x="7480413" y="1"/>
            <a:ext cx="3597209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" name="Google Shape;85;p23"/>
          <p:cNvSpPr txBox="1"/>
          <p:nvPr>
            <p:ph idx="1" type="body"/>
          </p:nvPr>
        </p:nvSpPr>
        <p:spPr>
          <a:xfrm>
            <a:off x="685623" y="2709053"/>
            <a:ext cx="6343649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6" name="Google Shape;86;p2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/>
          <p:nvPr>
            <p:ph type="title"/>
          </p:nvPr>
        </p:nvSpPr>
        <p:spPr>
          <a:xfrm>
            <a:off x="685621" y="4106333"/>
            <a:ext cx="10392001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99"/>
              <a:buFont typeface="Impact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4"/>
          <p:cNvSpPr/>
          <p:nvPr>
            <p:ph idx="2" type="pic"/>
          </p:nvPr>
        </p:nvSpPr>
        <p:spPr>
          <a:xfrm>
            <a:off x="685623" y="685800"/>
            <a:ext cx="10389807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685601" y="4702923"/>
            <a:ext cx="10392021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3" name="Google Shape;93;p2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/>
          <p:nvPr>
            <p:ph type="title"/>
          </p:nvPr>
        </p:nvSpPr>
        <p:spPr>
          <a:xfrm>
            <a:off x="685623" y="685801"/>
            <a:ext cx="10394194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" type="body"/>
          </p:nvPr>
        </p:nvSpPr>
        <p:spPr>
          <a:xfrm>
            <a:off x="685601" y="4106333"/>
            <a:ext cx="10392022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9" name="Google Shape;99;p2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>
            <p:ph type="title"/>
          </p:nvPr>
        </p:nvSpPr>
        <p:spPr>
          <a:xfrm>
            <a:off x="1121440" y="685800"/>
            <a:ext cx="952254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6"/>
          <p:cNvSpPr txBox="1"/>
          <p:nvPr>
            <p:ph idx="1" type="body"/>
          </p:nvPr>
        </p:nvSpPr>
        <p:spPr>
          <a:xfrm>
            <a:off x="1549860" y="3610032"/>
            <a:ext cx="8665699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5" name="Google Shape;105;p26"/>
          <p:cNvSpPr txBox="1"/>
          <p:nvPr>
            <p:ph idx="2" type="body"/>
          </p:nvPr>
        </p:nvSpPr>
        <p:spPr>
          <a:xfrm>
            <a:off x="685623" y="4106334"/>
            <a:ext cx="10394174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6" name="Google Shape;106;p2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26"/>
          <p:cNvSpPr txBox="1"/>
          <p:nvPr/>
        </p:nvSpPr>
        <p:spPr>
          <a:xfrm>
            <a:off x="685623" y="892628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lang="en-US" sz="7998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10" name="Google Shape;110;p26"/>
          <p:cNvSpPr txBox="1"/>
          <p:nvPr/>
        </p:nvSpPr>
        <p:spPr>
          <a:xfrm>
            <a:off x="10470356" y="2922827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lang="en-US" sz="7998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685622" y="1723855"/>
            <a:ext cx="10392000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1" type="body"/>
          </p:nvPr>
        </p:nvSpPr>
        <p:spPr>
          <a:xfrm>
            <a:off x="685622" y="4247468"/>
            <a:ext cx="10392000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14" name="Google Shape;114;p2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/>
          <p:nvPr>
            <p:ph type="title"/>
          </p:nvPr>
        </p:nvSpPr>
        <p:spPr>
          <a:xfrm>
            <a:off x="685623" y="685801"/>
            <a:ext cx="1039199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1" type="body"/>
          </p:nvPr>
        </p:nvSpPr>
        <p:spPr>
          <a:xfrm>
            <a:off x="685623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0" name="Google Shape;120;p28"/>
          <p:cNvSpPr txBox="1"/>
          <p:nvPr>
            <p:ph idx="2" type="body"/>
          </p:nvPr>
        </p:nvSpPr>
        <p:spPr>
          <a:xfrm>
            <a:off x="685623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1" name="Google Shape;121;p28"/>
          <p:cNvSpPr txBox="1"/>
          <p:nvPr>
            <p:ph idx="3" type="body"/>
          </p:nvPr>
        </p:nvSpPr>
        <p:spPr>
          <a:xfrm>
            <a:off x="4233519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body"/>
          </p:nvPr>
        </p:nvSpPr>
        <p:spPr>
          <a:xfrm>
            <a:off x="4233518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body"/>
          </p:nvPr>
        </p:nvSpPr>
        <p:spPr>
          <a:xfrm>
            <a:off x="7768356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body"/>
          </p:nvPr>
        </p:nvSpPr>
        <p:spPr>
          <a:xfrm>
            <a:off x="7768356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5" name="Google Shape;125;p2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1" type="body"/>
          </p:nvPr>
        </p:nvSpPr>
        <p:spPr>
          <a:xfrm>
            <a:off x="691660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1" name="Google Shape;131;p29"/>
          <p:cNvSpPr/>
          <p:nvPr>
            <p:ph idx="2" type="pic"/>
          </p:nvPr>
        </p:nvSpPr>
        <p:spPr>
          <a:xfrm>
            <a:off x="685601" y="2063396"/>
            <a:ext cx="3309266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2" name="Google Shape;132;p29"/>
          <p:cNvSpPr txBox="1"/>
          <p:nvPr>
            <p:ph idx="3" type="body"/>
          </p:nvPr>
        </p:nvSpPr>
        <p:spPr>
          <a:xfrm>
            <a:off x="691660" y="4389288"/>
            <a:ext cx="3309266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3" name="Google Shape;133;p29"/>
          <p:cNvSpPr txBox="1"/>
          <p:nvPr>
            <p:ph idx="4" type="body"/>
          </p:nvPr>
        </p:nvSpPr>
        <p:spPr>
          <a:xfrm>
            <a:off x="4236307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4" name="Google Shape;134;p29"/>
          <p:cNvSpPr/>
          <p:nvPr>
            <p:ph idx="5" type="pic"/>
          </p:nvPr>
        </p:nvSpPr>
        <p:spPr>
          <a:xfrm>
            <a:off x="4234896" y="2063396"/>
            <a:ext cx="3309266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29"/>
          <p:cNvSpPr txBox="1"/>
          <p:nvPr>
            <p:ph idx="6" type="body"/>
          </p:nvPr>
        </p:nvSpPr>
        <p:spPr>
          <a:xfrm>
            <a:off x="4234896" y="4389286"/>
            <a:ext cx="3309266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6" name="Google Shape;136;p29"/>
          <p:cNvSpPr txBox="1"/>
          <p:nvPr>
            <p:ph idx="7" type="body"/>
          </p:nvPr>
        </p:nvSpPr>
        <p:spPr>
          <a:xfrm>
            <a:off x="7766921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7" name="Google Shape;137;p29"/>
          <p:cNvSpPr/>
          <p:nvPr>
            <p:ph idx="8" type="pic"/>
          </p:nvPr>
        </p:nvSpPr>
        <p:spPr>
          <a:xfrm>
            <a:off x="7766796" y="2063394"/>
            <a:ext cx="3309266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8" name="Google Shape;138;p29"/>
          <p:cNvSpPr txBox="1"/>
          <p:nvPr>
            <p:ph idx="9" type="body"/>
          </p:nvPr>
        </p:nvSpPr>
        <p:spPr>
          <a:xfrm>
            <a:off x="7766796" y="4389284"/>
            <a:ext cx="3309266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9" name="Google Shape;139;p2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0"/>
          <p:cNvSpPr txBox="1"/>
          <p:nvPr>
            <p:ph idx="1" type="body"/>
          </p:nvPr>
        </p:nvSpPr>
        <p:spPr>
          <a:xfrm rot="5400000">
            <a:off x="4226027" y="-1477009"/>
            <a:ext cx="3311190" cy="10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5" name="Google Shape;145;p3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>
            <p:ph type="title"/>
          </p:nvPr>
        </p:nvSpPr>
        <p:spPr>
          <a:xfrm rot="5400000">
            <a:off x="7601201" y="1898165"/>
            <a:ext cx="4688785" cy="226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1"/>
          <p:cNvSpPr txBox="1"/>
          <p:nvPr>
            <p:ph idx="1" type="body"/>
          </p:nvPr>
        </p:nvSpPr>
        <p:spPr>
          <a:xfrm rot="5400000">
            <a:off x="2292416" y="-920993"/>
            <a:ext cx="4688785" cy="79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51" name="Google Shape;151;p3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5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68" name="Google Shape;168;p1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1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png"/><Relationship Id="rId2" Type="http://schemas.openxmlformats.org/officeDocument/2006/relationships/image" Target="../media/image1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.jpg"/><Relationship Id="rId3" Type="http://schemas.openxmlformats.org/officeDocument/2006/relationships/slideLayout" Target="../slideLayouts/slideLayout19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0" name="Google Shape;1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1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2" name="Google Shape;12;p11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1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" name="Google Shape;14;p11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Google Shape;15;p11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b="0" i="0" sz="5398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11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698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378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b="0" i="0" sz="17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7" name="Google Shape;17;p1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55" name="Google Shape;15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3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57" name="Google Shape;157;p13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FEFEFE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9" name="Google Shape;159;p13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" name="Google Shape;160;p1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b="0" i="0" sz="5398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13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698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b="0" i="0" sz="1999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378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b="0" i="0" sz="1799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62" name="Google Shape;162;p1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63" name="Google Shape;163;p1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64" name="Google Shape;164;p1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1.xml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2.xml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"/>
          <p:cNvSpPr txBox="1"/>
          <p:nvPr>
            <p:ph type="ctrTitle"/>
          </p:nvPr>
        </p:nvSpPr>
        <p:spPr>
          <a:xfrm>
            <a:off x="369272" y="1485292"/>
            <a:ext cx="99726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8774"/>
              <a:buFont typeface="Impact"/>
              <a:buNone/>
            </a:pPr>
            <a:r>
              <a:rPr lang="en-US"/>
              <a:t>CREATIVE WRITING:</a:t>
            </a:r>
            <a:br>
              <a:rPr lang="en-US"/>
            </a:br>
            <a:r>
              <a:rPr lang="en-US"/>
              <a:t>SINGLE PROJECT</a:t>
            </a:r>
            <a:endParaRPr/>
          </a:p>
        </p:txBody>
      </p:sp>
      <p:sp>
        <p:nvSpPr>
          <p:cNvPr id="177" name="Google Shape;177;p1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en-US"/>
              <a:t>GALWAY ARTS CENTRE REMOTE: MARTIN KEAVENEY CREATIVE WRITING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320"/>
              <a:buNone/>
            </a:pPr>
            <a:r>
              <a:rPr lang="en-US"/>
              <a:t>WEEK 6: THE ROLE OF THE READER</a:t>
            </a:r>
            <a:endParaRPr/>
          </a:p>
        </p:txBody>
      </p:sp>
      <p:pic>
        <p:nvPicPr>
          <p:cNvPr descr="A picture containing person, indoor&#10;&#10;Description automatically generated"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4310373"/>
            <a:ext cx="4331666" cy="2165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"/>
          <p:cNvSpPr/>
          <p:nvPr/>
        </p:nvSpPr>
        <p:spPr>
          <a:xfrm>
            <a:off x="-15870" y="0"/>
            <a:ext cx="11680766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"/>
          <p:cNvSpPr/>
          <p:nvPr/>
        </p:nvSpPr>
        <p:spPr>
          <a:xfrm>
            <a:off x="0" y="4282257"/>
            <a:ext cx="11326306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186" name="Google Shape;186;p2"/>
          <p:cNvSpPr/>
          <p:nvPr/>
        </p:nvSpPr>
        <p:spPr>
          <a:xfrm>
            <a:off x="0" y="0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187" name="Google Shape;187;p2"/>
          <p:cNvSpPr/>
          <p:nvPr/>
        </p:nvSpPr>
        <p:spPr>
          <a:xfrm rot="-180000">
            <a:off x="-161757" y="293317"/>
            <a:ext cx="11364154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0" name="Google Shape;190;p2"/>
          <p:cNvSpPr txBox="1"/>
          <p:nvPr>
            <p:ph type="title"/>
          </p:nvPr>
        </p:nvSpPr>
        <p:spPr>
          <a:xfrm>
            <a:off x="437672" y="519443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THE READER AND THE WRITER</a:t>
            </a:r>
            <a:endParaRPr/>
          </a:p>
        </p:txBody>
      </p:sp>
      <p:sp>
        <p:nvSpPr>
          <p:cNvPr id="191" name="Google Shape;191;p2"/>
          <p:cNvSpPr txBox="1"/>
          <p:nvPr>
            <p:ph idx="1" type="body"/>
          </p:nvPr>
        </p:nvSpPr>
        <p:spPr>
          <a:xfrm>
            <a:off x="263521" y="5747255"/>
            <a:ext cx="10364047" cy="54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ONG, WALTER J. ‘THE WRITER'S AUDIENCE IS ALWAYS A FICTION’</a:t>
            </a:r>
            <a:r>
              <a:rPr i="1" lang="en-US" sz="2000"/>
              <a:t>PMLA </a:t>
            </a:r>
            <a:r>
              <a:rPr lang="en-US" sz="2000"/>
              <a:t>, JAN.,90. 1  (JAN., 1975),  9-21</a:t>
            </a:r>
            <a:endParaRPr/>
          </a:p>
        </p:txBody>
      </p:sp>
      <p:sp>
        <p:nvSpPr>
          <p:cNvPr id="192" name="Google Shape;192;p2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fmla="val 25889" name="adj"/>
              <a:gd fmla="val 105146" name="hf"/>
              <a:gd fmla="val 110557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3" name="Google Shape;193;p2"/>
          <p:cNvSpPr txBox="1"/>
          <p:nvPr/>
        </p:nvSpPr>
        <p:spPr>
          <a:xfrm>
            <a:off x="843702" y="2188472"/>
            <a:ext cx="736002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‘Except for a small corps of highly trained writers, most persons could get into written form few if any of the complicated and nuanced meanings they regularly convey orally’ ( Ong 10)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‘{T] he persons to whom the writer addresses himself normally is not present at all’ (Ong 10)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"/>
          <p:cNvSpPr/>
          <p:nvPr/>
        </p:nvSpPr>
        <p:spPr>
          <a:xfrm>
            <a:off x="-15870" y="0"/>
            <a:ext cx="11680766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"/>
          <p:cNvSpPr/>
          <p:nvPr/>
        </p:nvSpPr>
        <p:spPr>
          <a:xfrm>
            <a:off x="0" y="4282257"/>
            <a:ext cx="11326306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01" name="Google Shape;201;p3"/>
          <p:cNvSpPr/>
          <p:nvPr/>
        </p:nvSpPr>
        <p:spPr>
          <a:xfrm>
            <a:off x="0" y="0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02" name="Google Shape;202;p3"/>
          <p:cNvSpPr/>
          <p:nvPr/>
        </p:nvSpPr>
        <p:spPr>
          <a:xfrm rot="-180000">
            <a:off x="-161757" y="293317"/>
            <a:ext cx="11364154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5" name="Google Shape;205;p3"/>
          <p:cNvSpPr txBox="1"/>
          <p:nvPr>
            <p:ph type="title"/>
          </p:nvPr>
        </p:nvSpPr>
        <p:spPr>
          <a:xfrm>
            <a:off x="437672" y="519443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THE READER AND THE WRITER</a:t>
            </a:r>
            <a:endParaRPr/>
          </a:p>
        </p:txBody>
      </p:sp>
      <p:sp>
        <p:nvSpPr>
          <p:cNvPr id="206" name="Google Shape;206;p3"/>
          <p:cNvSpPr txBox="1"/>
          <p:nvPr>
            <p:ph idx="1" type="body"/>
          </p:nvPr>
        </p:nvSpPr>
        <p:spPr>
          <a:xfrm>
            <a:off x="263521" y="5747255"/>
            <a:ext cx="10364047" cy="54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ONG, WALTER J. ‘THE WRITER'S AUDIENCE IS ALWAYS A FICTION’</a:t>
            </a:r>
            <a:r>
              <a:rPr i="1" lang="en-US" sz="2000"/>
              <a:t>PMLA </a:t>
            </a:r>
            <a:r>
              <a:rPr lang="en-US" sz="2000"/>
              <a:t>, JAN.,90. 1  (JAN., 1975),  9-21</a:t>
            </a:r>
            <a:endParaRPr/>
          </a:p>
        </p:txBody>
      </p:sp>
      <p:sp>
        <p:nvSpPr>
          <p:cNvPr id="207" name="Google Shape;207;p3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fmla="val 25889" name="adj"/>
              <a:gd fmla="val 105146" name="hf"/>
              <a:gd fmla="val 110557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08" name="Google Shape;208;p3"/>
          <p:cNvSpPr txBox="1"/>
          <p:nvPr/>
        </p:nvSpPr>
        <p:spPr>
          <a:xfrm>
            <a:off x="843702" y="2188472"/>
            <a:ext cx="864964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‘The problem is not simply what to say but also  whom to say  it to’ (Ong 11)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‘[…], the writer must construct in his [or her] imagination , clearly or vaguely, an audience cast in some sort of role – entertainment seekers, reflective sharers of experience […] inhabitants of a lost and remembered worls or prepubertal latency […] and so on’ (11).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"/>
          <p:cNvSpPr/>
          <p:nvPr/>
        </p:nvSpPr>
        <p:spPr>
          <a:xfrm>
            <a:off x="-15870" y="0"/>
            <a:ext cx="11680766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4"/>
          <p:cNvSpPr/>
          <p:nvPr/>
        </p:nvSpPr>
        <p:spPr>
          <a:xfrm>
            <a:off x="0" y="4282257"/>
            <a:ext cx="11326306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16" name="Google Shape;216;p4"/>
          <p:cNvSpPr/>
          <p:nvPr/>
        </p:nvSpPr>
        <p:spPr>
          <a:xfrm>
            <a:off x="0" y="0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17" name="Google Shape;217;p4"/>
          <p:cNvSpPr/>
          <p:nvPr/>
        </p:nvSpPr>
        <p:spPr>
          <a:xfrm rot="-180000">
            <a:off x="-161757" y="293317"/>
            <a:ext cx="11364154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"/>
          <p:cNvSpPr/>
          <p:nvPr/>
        </p:nvSpPr>
        <p:spPr>
          <a:xfrm rot="-180000">
            <a:off x="4220285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4"/>
          <p:cNvSpPr/>
          <p:nvPr/>
        </p:nvSpPr>
        <p:spPr>
          <a:xfrm>
            <a:off x="0" y="3240505"/>
            <a:ext cx="9229827" cy="2416682"/>
          </a:xfrm>
          <a:prstGeom prst="rect">
            <a:avLst/>
          </a:prstGeom>
          <a:solidFill>
            <a:schemeClr val="dk1">
              <a:alpha val="8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0" name="Google Shape;220;p4"/>
          <p:cNvSpPr txBox="1"/>
          <p:nvPr>
            <p:ph type="title"/>
          </p:nvPr>
        </p:nvSpPr>
        <p:spPr>
          <a:xfrm>
            <a:off x="437672" y="519443"/>
            <a:ext cx="7766050" cy="1195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Impact"/>
              <a:buNone/>
            </a:pPr>
            <a:r>
              <a:rPr lang="en-US" sz="5900">
                <a:solidFill>
                  <a:schemeClr val="lt1"/>
                </a:solidFill>
              </a:rPr>
              <a:t>THE READER AND THE WRITER</a:t>
            </a:r>
            <a:endParaRPr/>
          </a:p>
        </p:txBody>
      </p:sp>
      <p:sp>
        <p:nvSpPr>
          <p:cNvPr id="221" name="Google Shape;221;p4"/>
          <p:cNvSpPr txBox="1"/>
          <p:nvPr>
            <p:ph idx="1" type="body"/>
          </p:nvPr>
        </p:nvSpPr>
        <p:spPr>
          <a:xfrm>
            <a:off x="263521" y="5747255"/>
            <a:ext cx="10364047" cy="54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ONG, WALTER J. ‘THE WRITER'S AUDIENCE IS ALWAYS A FICTION’</a:t>
            </a:r>
            <a:r>
              <a:rPr i="1" lang="en-US" sz="2000"/>
              <a:t>PMLA </a:t>
            </a:r>
            <a:r>
              <a:rPr lang="en-US" sz="2000"/>
              <a:t>, JAN.,90. 1  (JAN., 1975),  9-21</a:t>
            </a:r>
            <a:endParaRPr/>
          </a:p>
        </p:txBody>
      </p:sp>
      <p:sp>
        <p:nvSpPr>
          <p:cNvPr id="222" name="Google Shape;222;p4"/>
          <p:cNvSpPr/>
          <p:nvPr/>
        </p:nvSpPr>
        <p:spPr>
          <a:xfrm>
            <a:off x="263521" y="3874678"/>
            <a:ext cx="788069" cy="730476"/>
          </a:xfrm>
          <a:prstGeom prst="star5">
            <a:avLst>
              <a:gd fmla="val 25889" name="adj"/>
              <a:gd fmla="val 105146" name="hf"/>
              <a:gd fmla="val 110557" name="vf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3" name="Google Shape;223;p4"/>
          <p:cNvSpPr txBox="1"/>
          <p:nvPr/>
        </p:nvSpPr>
        <p:spPr>
          <a:xfrm>
            <a:off x="843702" y="2188472"/>
            <a:ext cx="8649646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‘The problem is not simply what to say but also  whom to say  it to’ (Ong 11)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‘[…], the writer must construct in his [or her] imagination , clearly or vaguely, an audience cast in some sort of role – entertainment seekers, reflective sharers of experience […] inhabitants of a lost and remembered works or prepubertal latency […] and so on’ (11).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‘A reader has to play the role in which the author has cast him, which seldom coincides with his role’ (11)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BLANKETY-BLANK CHEQUE BOOK &amp; PEN</a:t>
            </a:r>
            <a:endParaRPr/>
          </a:p>
        </p:txBody>
      </p:sp>
      <p:sp>
        <p:nvSpPr>
          <p:cNvPr id="229" name="Google Shape;229;p5"/>
          <p:cNvSpPr txBox="1"/>
          <p:nvPr>
            <p:ph idx="1" type="body"/>
          </p:nvPr>
        </p:nvSpPr>
        <p:spPr>
          <a:xfrm>
            <a:off x="742720" y="1285423"/>
            <a:ext cx="7223900" cy="3511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</p:txBody>
      </p:sp>
      <p:pic>
        <p:nvPicPr>
          <p:cNvPr descr="Text, whiteboard&#10;&#10;Description automatically generated" id="230" name="Google Shape;2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2703" y="1893836"/>
            <a:ext cx="4624500" cy="3511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WRITING TO MARKET</a:t>
            </a:r>
            <a:endParaRPr/>
          </a:p>
        </p:txBody>
      </p:sp>
      <p:pic>
        <p:nvPicPr>
          <p:cNvPr descr="A picture containing text, book, shelf, indoor&#10;&#10;Description automatically generated" id="236" name="Google Shape;236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2710" y="1988840"/>
            <a:ext cx="4971526" cy="3309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CLARITY</a:t>
            </a:r>
            <a:endParaRPr/>
          </a:p>
        </p:txBody>
      </p:sp>
      <p:pic>
        <p:nvPicPr>
          <p:cNvPr descr="A picture containing mirror, microscope&#10;&#10;Description automatically generated"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90990" y="2132856"/>
            <a:ext cx="5480989" cy="3140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WRITING EXERCISE</a:t>
            </a:r>
            <a:endParaRPr/>
          </a:p>
        </p:txBody>
      </p:sp>
      <p:graphicFrame>
        <p:nvGraphicFramePr>
          <p:cNvPr descr="Clustered column chart showing the values of 3 series for 4 categories" id="249" name="Google Shape;249;p8"/>
          <p:cNvGraphicFramePr/>
          <p:nvPr/>
        </p:nvGraphicFramePr>
        <p:xfrm>
          <a:off x="1619632" y="1787831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50" name="Google Shape;250;p8"/>
          <p:cNvSpPr txBox="1"/>
          <p:nvPr/>
        </p:nvSpPr>
        <p:spPr>
          <a:xfrm>
            <a:off x="1619632" y="1935832"/>
            <a:ext cx="598694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A picture containing text, watch&#10;&#10;Description automatically generated" id="251" name="Google Shape;25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5043" y="2348880"/>
            <a:ext cx="4471537" cy="304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WORKSHOP</a:t>
            </a:r>
            <a:endParaRPr/>
          </a:p>
        </p:txBody>
      </p:sp>
      <p:graphicFrame>
        <p:nvGraphicFramePr>
          <p:cNvPr descr="Clustered column chart showing the values of 3 series for 4 categories" id="257" name="Google Shape;257;p9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pic>
        <p:nvPicPr>
          <p:cNvPr descr="A picture containing text, indoor, floor, room&#10;&#10;Description automatically generated" id="258" name="Google Shape;25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4725" y="2557462"/>
            <a:ext cx="3901975" cy="259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"/>
          <p:cNvSpPr txBox="1"/>
          <p:nvPr>
            <p:ph type="title"/>
          </p:nvPr>
        </p:nvSpPr>
        <p:spPr>
          <a:xfrm>
            <a:off x="897323" y="702301"/>
            <a:ext cx="103941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NEXT WEEK : MOCK BLIND SUBMISSION</a:t>
            </a:r>
            <a:endParaRPr/>
          </a:p>
        </p:txBody>
      </p:sp>
      <p:sp>
        <p:nvSpPr>
          <p:cNvPr id="264" name="Google Shape;264;p10"/>
          <p:cNvSpPr txBox="1"/>
          <p:nvPr/>
        </p:nvSpPr>
        <p:spPr>
          <a:xfrm>
            <a:off x="2826799" y="1798299"/>
            <a:ext cx="6696600" cy="3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Agents &amp; Publishers List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Query Letter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Sample Draft Chapter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Sample Draft Synopsis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SUBMIT WEEKLY WRITING BY USUAL DEADLINE!!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ea76deb51b_0_0"/>
          <p:cNvSpPr txBox="1"/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CLASS</a:t>
            </a:r>
            <a:endParaRPr/>
          </a:p>
        </p:txBody>
      </p:sp>
      <p:sp>
        <p:nvSpPr>
          <p:cNvPr id="271" name="Google Shape;271;gea76deb51b_0_0"/>
          <p:cNvSpPr txBox="1"/>
          <p:nvPr>
            <p:ph idx="1" type="body"/>
          </p:nvPr>
        </p:nvSpPr>
        <p:spPr>
          <a:xfrm>
            <a:off x="685622" y="2063396"/>
            <a:ext cx="10394100" cy="331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Now log in here for your live Video Conference class: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https://us02web.zoom.us/j/83982245448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2020-12-14T19:07:48Z</dcterms:created>
  <dc:creator>Martin Keaveney</dc:creator>
</cp:coreProperties>
</file>