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6" r:id="rId2"/>
  </p:sldMasterIdLst>
  <p:notesMasterIdLst>
    <p:notesMasterId r:id="rId19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9144000"/>
  <p:embeddedFontLst>
    <p:embeddedFont>
      <p:font typeface="Century Gothic" panose="020B0502020202020204" pitchFamily="34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6" roundtripDataSignature="AMtx7mgzX0HS+x6P9RZJAVIpBLI1nD2/v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customschemas.google.com/relationships/presentationmetadata" Target="metadata"/><Relationship Id="rId3" Type="http://schemas.openxmlformats.org/officeDocument/2006/relationships/slide" Target="slides/slide1.xml"/><Relationship Id="rId21" Type="http://schemas.openxmlformats.org/officeDocument/2006/relationships/font" Target="fonts/font2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1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4.fntdata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3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5" name="Google Shape;15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2" name="Google Shape;16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1" name="Google Shape;17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6" name="Google Shape;18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6" name="Google Shape;20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3" name="Google Shape;21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8" name="Google Shape;21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4" name="Google Shape;24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0" name="Google Shape;25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6" name="Google Shape;25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5" name="Google Shape;26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0" name="Google Shape;27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6" name="Google Shape;27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7" name="Google Shape;29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07" name="Google Shape;30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13" name="Google Shape;313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18" descr="C0-HD-BTM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18"/>
          <p:cNvSpPr txBox="1"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entury Gothic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8"/>
          <p:cNvSpPr txBox="1"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6" name="Google Shape;16;p18"/>
          <p:cNvSpPr txBox="1">
            <a:spLocks noGrp="1"/>
          </p:cNvSpPr>
          <p:nvPr>
            <p:ph type="dt" idx="10"/>
          </p:nvPr>
        </p:nvSpPr>
        <p:spPr>
          <a:xfrm>
            <a:off x="7909561" y="4314328"/>
            <a:ext cx="2910840" cy="3746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8"/>
          <p:cNvSpPr txBox="1">
            <a:spLocks noGrp="1"/>
          </p:cNvSpPr>
          <p:nvPr>
            <p:ph type="ftr" idx="11"/>
          </p:nvPr>
        </p:nvSpPr>
        <p:spPr>
          <a:xfrm>
            <a:off x="1371600" y="4323845"/>
            <a:ext cx="640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8"/>
          <p:cNvSpPr txBox="1">
            <a:spLocks noGrp="1"/>
          </p:cNvSpPr>
          <p:nvPr>
            <p:ph type="sldNum" idx="12"/>
          </p:nvPr>
        </p:nvSpPr>
        <p:spPr>
          <a:xfrm>
            <a:off x="8077200" y="143086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0"/>
          <p:cNvSpPr txBox="1"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0"/>
          <p:cNvSpPr txBox="1"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" name="Google Shape;22;p20"/>
          <p:cNvSpPr txBox="1">
            <a:spLocks noGrp="1"/>
          </p:cNvSpPr>
          <p:nvPr>
            <p:ph type="dt" idx="10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0"/>
          <p:cNvSpPr txBox="1">
            <a:spLocks noGrp="1"/>
          </p:cNvSpPr>
          <p:nvPr>
            <p:ph type="ftr" idx="11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0"/>
          <p:cNvSpPr txBox="1">
            <a:spLocks noGrp="1"/>
          </p:cNvSpPr>
          <p:nvPr>
            <p:ph type="sldNum" idx="12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_HEADER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22" descr="C0-HD-BTM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22"/>
          <p:cNvSpPr txBox="1"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  <a:defRPr sz="4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22"/>
          <p:cNvSpPr txBox="1"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9" name="Google Shape;29;p22"/>
          <p:cNvSpPr txBox="1">
            <a:spLocks noGrp="1"/>
          </p:cNvSpPr>
          <p:nvPr>
            <p:ph type="dt" idx="10"/>
          </p:nvPr>
        </p:nvSpPr>
        <p:spPr>
          <a:xfrm>
            <a:off x="7814452" y="38100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2"/>
          <p:cNvSpPr txBox="1">
            <a:spLocks noGrp="1"/>
          </p:cNvSpPr>
          <p:nvPr>
            <p:ph type="ftr" idx="11"/>
          </p:nvPr>
        </p:nvSpPr>
        <p:spPr>
          <a:xfrm>
            <a:off x="685800" y="381001"/>
            <a:ext cx="6991492" cy="364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2"/>
          <p:cNvSpPr txBox="1">
            <a:spLocks noGrp="1"/>
          </p:cNvSpPr>
          <p:nvPr>
            <p:ph type="sldNum" idx="12"/>
          </p:nvPr>
        </p:nvSpPr>
        <p:spPr>
          <a:xfrm>
            <a:off x="10862452" y="381000"/>
            <a:ext cx="64374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3"/>
          <p:cNvSpPr txBox="1"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3"/>
          <p:cNvSpPr txBox="1">
            <a:spLocks noGrp="1"/>
          </p:cNvSpPr>
          <p:nvPr>
            <p:ph type="body" idx="1"/>
          </p:nvPr>
        </p:nvSpPr>
        <p:spPr>
          <a:xfrm>
            <a:off x="685800" y="2194559"/>
            <a:ext cx="5334000" cy="4024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23"/>
          <p:cNvSpPr txBox="1">
            <a:spLocks noGrp="1"/>
          </p:cNvSpPr>
          <p:nvPr>
            <p:ph type="body" idx="2"/>
          </p:nvPr>
        </p:nvSpPr>
        <p:spPr>
          <a:xfrm>
            <a:off x="6172200" y="2194559"/>
            <a:ext cx="5334000" cy="4024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3"/>
          <p:cNvSpPr txBox="1">
            <a:spLocks noGrp="1"/>
          </p:cNvSpPr>
          <p:nvPr>
            <p:ph type="dt" idx="10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3"/>
          <p:cNvSpPr txBox="1">
            <a:spLocks noGrp="1"/>
          </p:cNvSpPr>
          <p:nvPr>
            <p:ph type="ftr" idx="11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3"/>
          <p:cNvSpPr txBox="1">
            <a:spLocks noGrp="1"/>
          </p:cNvSpPr>
          <p:nvPr>
            <p:ph type="sldNum" idx="12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4"/>
          <p:cNvSpPr txBox="1"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24"/>
          <p:cNvSpPr txBox="1"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2" name="Google Shape;42;p24"/>
          <p:cNvSpPr txBox="1">
            <a:spLocks noGrp="1"/>
          </p:cNvSpPr>
          <p:nvPr>
            <p:ph type="body" idx="2"/>
          </p:nvPr>
        </p:nvSpPr>
        <p:spPr>
          <a:xfrm>
            <a:off x="685800" y="3132666"/>
            <a:ext cx="5311775" cy="30860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24"/>
          <p:cNvSpPr txBox="1">
            <a:spLocks noGrp="1"/>
          </p:cNvSpPr>
          <p:nvPr>
            <p:ph type="body" idx="3"/>
          </p:nvPr>
        </p:nvSpPr>
        <p:spPr>
          <a:xfrm>
            <a:off x="6400800" y="2183802"/>
            <a:ext cx="510540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4" name="Google Shape;44;p24"/>
          <p:cNvSpPr txBox="1">
            <a:spLocks noGrp="1"/>
          </p:cNvSpPr>
          <p:nvPr>
            <p:ph type="body" idx="4"/>
          </p:nvPr>
        </p:nvSpPr>
        <p:spPr>
          <a:xfrm>
            <a:off x="6172200" y="3132666"/>
            <a:ext cx="5334000" cy="30860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24"/>
          <p:cNvSpPr txBox="1">
            <a:spLocks noGrp="1"/>
          </p:cNvSpPr>
          <p:nvPr>
            <p:ph type="dt" idx="10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4"/>
          <p:cNvSpPr txBox="1">
            <a:spLocks noGrp="1"/>
          </p:cNvSpPr>
          <p:nvPr>
            <p:ph type="ftr" idx="11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4"/>
          <p:cNvSpPr txBox="1">
            <a:spLocks noGrp="1"/>
          </p:cNvSpPr>
          <p:nvPr>
            <p:ph type="sldNum" idx="12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5"/>
          <p:cNvSpPr txBox="1"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25"/>
          <p:cNvSpPr txBox="1">
            <a:spLocks noGrp="1"/>
          </p:cNvSpPr>
          <p:nvPr>
            <p:ph type="dt" idx="10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5"/>
          <p:cNvSpPr txBox="1">
            <a:spLocks noGrp="1"/>
          </p:cNvSpPr>
          <p:nvPr>
            <p:ph type="ftr" idx="11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5"/>
          <p:cNvSpPr txBox="1">
            <a:spLocks noGrp="1"/>
          </p:cNvSpPr>
          <p:nvPr>
            <p:ph type="sldNum" idx="12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6"/>
          <p:cNvSpPr txBox="1">
            <a:spLocks noGrp="1"/>
          </p:cNvSpPr>
          <p:nvPr>
            <p:ph type="dt" idx="10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6"/>
          <p:cNvSpPr txBox="1">
            <a:spLocks noGrp="1"/>
          </p:cNvSpPr>
          <p:nvPr>
            <p:ph type="ftr" idx="11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6"/>
          <p:cNvSpPr txBox="1">
            <a:spLocks noGrp="1"/>
          </p:cNvSpPr>
          <p:nvPr>
            <p:ph type="sldNum" idx="12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7"/>
          <p:cNvSpPr txBox="1"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7"/>
          <p:cNvSpPr txBox="1">
            <a:spLocks noGrp="1"/>
          </p:cNvSpPr>
          <p:nvPr>
            <p:ph type="body" idx="1"/>
          </p:nvPr>
        </p:nvSpPr>
        <p:spPr>
          <a:xfrm>
            <a:off x="4995582" y="746759"/>
            <a:ext cx="6510618" cy="547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27"/>
          <p:cNvSpPr txBox="1">
            <a:spLocks noGrp="1"/>
          </p:cNvSpPr>
          <p:nvPr>
            <p:ph type="body" idx="2"/>
          </p:nvPr>
        </p:nvSpPr>
        <p:spPr>
          <a:xfrm>
            <a:off x="685800" y="3124199"/>
            <a:ext cx="4114800" cy="30944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1" name="Google Shape;61;p27"/>
          <p:cNvSpPr txBox="1">
            <a:spLocks noGrp="1"/>
          </p:cNvSpPr>
          <p:nvPr>
            <p:ph type="dt" idx="10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27"/>
          <p:cNvSpPr txBox="1">
            <a:spLocks noGrp="1"/>
          </p:cNvSpPr>
          <p:nvPr>
            <p:ph type="ftr" idx="11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7"/>
          <p:cNvSpPr txBox="1">
            <a:spLocks noGrp="1"/>
          </p:cNvSpPr>
          <p:nvPr>
            <p:ph type="sldNum" idx="12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8"/>
          <p:cNvSpPr txBox="1"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8"/>
          <p:cNvSpPr>
            <a:spLocks noGrp="1"/>
          </p:cNvSpPr>
          <p:nvPr>
            <p:ph type="pic" idx="2"/>
          </p:nvPr>
        </p:nvSpPr>
        <p:spPr>
          <a:xfrm>
            <a:off x="7861238" y="751241"/>
            <a:ext cx="3644962" cy="5467443"/>
          </a:xfrm>
          <a:prstGeom prst="rect">
            <a:avLst/>
          </a:prstGeom>
          <a:noFill/>
          <a:ln>
            <a:noFill/>
          </a:ln>
        </p:spPr>
      </p:sp>
      <p:sp>
        <p:nvSpPr>
          <p:cNvPr id="67" name="Google Shape;67;p28"/>
          <p:cNvSpPr txBox="1">
            <a:spLocks noGrp="1"/>
          </p:cNvSpPr>
          <p:nvPr>
            <p:ph type="body" idx="1"/>
          </p:nvPr>
        </p:nvSpPr>
        <p:spPr>
          <a:xfrm>
            <a:off x="685800" y="3124199"/>
            <a:ext cx="6873240" cy="30944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8" name="Google Shape;68;p28"/>
          <p:cNvSpPr txBox="1">
            <a:spLocks noGrp="1"/>
          </p:cNvSpPr>
          <p:nvPr>
            <p:ph type="dt" idx="10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8"/>
          <p:cNvSpPr txBox="1">
            <a:spLocks noGrp="1"/>
          </p:cNvSpPr>
          <p:nvPr>
            <p:ph type="ftr" idx="11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8"/>
          <p:cNvSpPr txBox="1">
            <a:spLocks noGrp="1"/>
          </p:cNvSpPr>
          <p:nvPr>
            <p:ph type="sldNum" idx="12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noramic Picture with Caption">
  <p:cSld name="Panoramic Picture with Caption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9"/>
          <p:cNvSpPr txBox="1"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9"/>
          <p:cNvSpPr>
            <a:spLocks noGrp="1"/>
          </p:cNvSpPr>
          <p:nvPr>
            <p:ph type="pic" idx="2"/>
          </p:nvPr>
        </p:nvSpPr>
        <p:spPr>
          <a:xfrm>
            <a:off x="681727" y="941439"/>
            <a:ext cx="10821840" cy="3478161"/>
          </a:xfrm>
          <a:prstGeom prst="rect">
            <a:avLst/>
          </a:prstGeom>
          <a:noFill/>
          <a:ln>
            <a:noFill/>
          </a:ln>
        </p:spPr>
      </p:sp>
      <p:sp>
        <p:nvSpPr>
          <p:cNvPr id="74" name="Google Shape;74;p29"/>
          <p:cNvSpPr txBox="1">
            <a:spLocks noGrp="1"/>
          </p:cNvSpPr>
          <p:nvPr>
            <p:ph type="body" idx="1"/>
          </p:nvPr>
        </p:nvSpPr>
        <p:spPr>
          <a:xfrm>
            <a:off x="685800" y="5516715"/>
            <a:ext cx="10820400" cy="701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5" name="Google Shape;75;p29"/>
          <p:cNvSpPr txBox="1">
            <a:spLocks noGrp="1"/>
          </p:cNvSpPr>
          <p:nvPr>
            <p:ph type="dt" idx="10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9"/>
          <p:cNvSpPr txBox="1">
            <a:spLocks noGrp="1"/>
          </p:cNvSpPr>
          <p:nvPr>
            <p:ph type="ftr" idx="11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9"/>
          <p:cNvSpPr txBox="1">
            <a:spLocks noGrp="1"/>
          </p:cNvSpPr>
          <p:nvPr>
            <p:ph type="sldNum" idx="12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aption">
  <p:cSld name="Title and Caption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30" descr="C0-HD-BTM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30"/>
          <p:cNvSpPr txBox="1"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30"/>
          <p:cNvSpPr txBox="1">
            <a:spLocks noGrp="1"/>
          </p:cNvSpPr>
          <p:nvPr>
            <p:ph type="body" idx="1"/>
          </p:nvPr>
        </p:nvSpPr>
        <p:spPr>
          <a:xfrm>
            <a:off x="1024467" y="3649133"/>
            <a:ext cx="10130516" cy="999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2" name="Google Shape;82;p30"/>
          <p:cNvSpPr txBox="1">
            <a:spLocks noGrp="1"/>
          </p:cNvSpPr>
          <p:nvPr>
            <p:ph type="dt" idx="10"/>
          </p:nvPr>
        </p:nvSpPr>
        <p:spPr>
          <a:xfrm>
            <a:off x="7814452" y="38100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0"/>
          <p:cNvSpPr txBox="1">
            <a:spLocks noGrp="1"/>
          </p:cNvSpPr>
          <p:nvPr>
            <p:ph type="ftr" idx="11"/>
          </p:nvPr>
        </p:nvSpPr>
        <p:spPr>
          <a:xfrm>
            <a:off x="685800" y="379941"/>
            <a:ext cx="699149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30"/>
          <p:cNvSpPr txBox="1">
            <a:spLocks noGrp="1"/>
          </p:cNvSpPr>
          <p:nvPr>
            <p:ph type="sldNum" idx="12"/>
          </p:nvPr>
        </p:nvSpPr>
        <p:spPr>
          <a:xfrm>
            <a:off x="10862452" y="381000"/>
            <a:ext cx="64374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Quote with Caption">
  <p:cSld name="Quote with Ca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31" descr="C0-HD-BTM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31"/>
          <p:cNvSpPr txBox="1"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31"/>
          <p:cNvSpPr txBox="1">
            <a:spLocks noGrp="1"/>
          </p:cNvSpPr>
          <p:nvPr>
            <p:ph type="body" idx="1"/>
          </p:nvPr>
        </p:nvSpPr>
        <p:spPr>
          <a:xfrm>
            <a:off x="1303865" y="3365556"/>
            <a:ext cx="9592736" cy="444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9" name="Google Shape;89;p31"/>
          <p:cNvSpPr txBox="1">
            <a:spLocks noGrp="1"/>
          </p:cNvSpPr>
          <p:nvPr>
            <p:ph type="body" idx="2"/>
          </p:nvPr>
        </p:nvSpPr>
        <p:spPr>
          <a:xfrm>
            <a:off x="1024467" y="3959862"/>
            <a:ext cx="10151533" cy="679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90" name="Google Shape;90;p31"/>
          <p:cNvSpPr txBox="1">
            <a:spLocks noGrp="1"/>
          </p:cNvSpPr>
          <p:nvPr>
            <p:ph type="dt" idx="10"/>
          </p:nvPr>
        </p:nvSpPr>
        <p:spPr>
          <a:xfrm>
            <a:off x="7814452" y="38100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31"/>
          <p:cNvSpPr txBox="1">
            <a:spLocks noGrp="1"/>
          </p:cNvSpPr>
          <p:nvPr>
            <p:ph type="ftr" idx="11"/>
          </p:nvPr>
        </p:nvSpPr>
        <p:spPr>
          <a:xfrm>
            <a:off x="685800" y="379941"/>
            <a:ext cx="699149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31"/>
          <p:cNvSpPr txBox="1">
            <a:spLocks noGrp="1"/>
          </p:cNvSpPr>
          <p:nvPr>
            <p:ph type="sldNum" idx="12"/>
          </p:nvPr>
        </p:nvSpPr>
        <p:spPr>
          <a:xfrm>
            <a:off x="10862452" y="381000"/>
            <a:ext cx="64374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  <p:sp>
        <p:nvSpPr>
          <p:cNvPr id="93" name="Google Shape;93;p31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Century Gothic"/>
              <a:buNone/>
            </a:pPr>
            <a:r>
              <a:rPr lang="en-IE" sz="8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“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31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Century Gothic"/>
              <a:buNone/>
            </a:pPr>
            <a:r>
              <a:rPr lang="en-IE" sz="8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”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Name Card">
  <p:cSld name="Name Card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32" descr="C0-HD-BTM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32"/>
          <p:cNvSpPr txBox="1"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32"/>
          <p:cNvSpPr txBox="1">
            <a:spLocks noGrp="1"/>
          </p:cNvSpPr>
          <p:nvPr>
            <p:ph type="body" idx="1"/>
          </p:nvPr>
        </p:nvSpPr>
        <p:spPr>
          <a:xfrm>
            <a:off x="1024467" y="3648315"/>
            <a:ext cx="10144654" cy="999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99" name="Google Shape;99;p32"/>
          <p:cNvSpPr txBox="1">
            <a:spLocks noGrp="1"/>
          </p:cNvSpPr>
          <p:nvPr>
            <p:ph type="dt" idx="10"/>
          </p:nvPr>
        </p:nvSpPr>
        <p:spPr>
          <a:xfrm>
            <a:off x="7814452" y="378883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32"/>
          <p:cNvSpPr txBox="1">
            <a:spLocks noGrp="1"/>
          </p:cNvSpPr>
          <p:nvPr>
            <p:ph type="ftr" idx="11"/>
          </p:nvPr>
        </p:nvSpPr>
        <p:spPr>
          <a:xfrm>
            <a:off x="685800" y="378883"/>
            <a:ext cx="699149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32"/>
          <p:cNvSpPr txBox="1">
            <a:spLocks noGrp="1"/>
          </p:cNvSpPr>
          <p:nvPr>
            <p:ph type="sldNum" idx="12"/>
          </p:nvPr>
        </p:nvSpPr>
        <p:spPr>
          <a:xfrm>
            <a:off x="10862452" y="381000"/>
            <a:ext cx="64374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Column">
  <p:cSld name="3 Column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3"/>
          <p:cNvSpPr txBox="1"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33"/>
          <p:cNvSpPr txBox="1"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05" name="Google Shape;105;p33"/>
          <p:cNvSpPr txBox="1">
            <a:spLocks noGrp="1"/>
          </p:cNvSpPr>
          <p:nvPr>
            <p:ph type="body" idx="2"/>
          </p:nvPr>
        </p:nvSpPr>
        <p:spPr>
          <a:xfrm>
            <a:off x="685799" y="2904565"/>
            <a:ext cx="3456432" cy="3314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06" name="Google Shape;106;p33"/>
          <p:cNvSpPr txBox="1">
            <a:spLocks noGrp="1"/>
          </p:cNvSpPr>
          <p:nvPr>
            <p:ph type="body" idx="3"/>
          </p:nvPr>
        </p:nvSpPr>
        <p:spPr>
          <a:xfrm>
            <a:off x="4368800" y="2201333"/>
            <a:ext cx="3456432" cy="6265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07" name="Google Shape;107;p33"/>
          <p:cNvSpPr txBox="1">
            <a:spLocks noGrp="1"/>
          </p:cNvSpPr>
          <p:nvPr>
            <p:ph type="body" idx="4"/>
          </p:nvPr>
        </p:nvSpPr>
        <p:spPr>
          <a:xfrm>
            <a:off x="4366858" y="2904067"/>
            <a:ext cx="3456432" cy="3314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08" name="Google Shape;108;p33"/>
          <p:cNvSpPr txBox="1">
            <a:spLocks noGrp="1"/>
          </p:cNvSpPr>
          <p:nvPr>
            <p:ph type="body" idx="5"/>
          </p:nvPr>
        </p:nvSpPr>
        <p:spPr>
          <a:xfrm>
            <a:off x="8051800" y="2192866"/>
            <a:ext cx="3456432" cy="6265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09" name="Google Shape;109;p33"/>
          <p:cNvSpPr txBox="1">
            <a:spLocks noGrp="1"/>
          </p:cNvSpPr>
          <p:nvPr>
            <p:ph type="body" idx="6"/>
          </p:nvPr>
        </p:nvSpPr>
        <p:spPr>
          <a:xfrm>
            <a:off x="8051801" y="2904565"/>
            <a:ext cx="3456432" cy="3314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10" name="Google Shape;110;p33"/>
          <p:cNvSpPr txBox="1">
            <a:spLocks noGrp="1"/>
          </p:cNvSpPr>
          <p:nvPr>
            <p:ph type="dt" idx="10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33"/>
          <p:cNvSpPr txBox="1">
            <a:spLocks noGrp="1"/>
          </p:cNvSpPr>
          <p:nvPr>
            <p:ph type="ftr" idx="11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33"/>
          <p:cNvSpPr txBox="1">
            <a:spLocks noGrp="1"/>
          </p:cNvSpPr>
          <p:nvPr>
            <p:ph type="sldNum" idx="12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Picture Column">
  <p:cSld name="3 Picture Column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4"/>
          <p:cNvSpPr txBox="1"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34"/>
          <p:cNvSpPr txBox="1"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6" name="Google Shape;116;p34"/>
          <p:cNvSpPr>
            <a:spLocks noGrp="1"/>
          </p:cNvSpPr>
          <p:nvPr>
            <p:ph type="pic" idx="2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>
            <a:outerShdw blurRad="50800" dist="50800" dir="5400000" algn="tl" rotWithShape="0">
              <a:srgbClr val="000000">
                <a:alpha val="41960"/>
              </a:srgbClr>
            </a:outerShdw>
          </a:effectLst>
        </p:spPr>
      </p:sp>
      <p:sp>
        <p:nvSpPr>
          <p:cNvPr id="117" name="Google Shape;117;p34"/>
          <p:cNvSpPr txBox="1">
            <a:spLocks noGrp="1"/>
          </p:cNvSpPr>
          <p:nvPr>
            <p:ph type="body" idx="3"/>
          </p:nvPr>
        </p:nvSpPr>
        <p:spPr>
          <a:xfrm>
            <a:off x="688618" y="4873764"/>
            <a:ext cx="3451582" cy="1344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18" name="Google Shape;118;p34"/>
          <p:cNvSpPr txBox="1">
            <a:spLocks noGrp="1"/>
          </p:cNvSpPr>
          <p:nvPr>
            <p:ph type="body" idx="4"/>
          </p:nvPr>
        </p:nvSpPr>
        <p:spPr>
          <a:xfrm>
            <a:off x="4374263" y="4191000"/>
            <a:ext cx="3448935" cy="682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9" name="Google Shape;119;p34"/>
          <p:cNvSpPr>
            <a:spLocks noGrp="1"/>
          </p:cNvSpPr>
          <p:nvPr>
            <p:ph type="pic" idx="5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>
            <a:outerShdw blurRad="50800" dist="50800" dir="5400000" algn="tl" rotWithShape="0">
              <a:srgbClr val="000000">
                <a:alpha val="41960"/>
              </a:srgbClr>
            </a:outerShdw>
          </a:effectLst>
        </p:spPr>
      </p:sp>
      <p:sp>
        <p:nvSpPr>
          <p:cNvPr id="120" name="Google Shape;120;p34"/>
          <p:cNvSpPr txBox="1">
            <a:spLocks noGrp="1"/>
          </p:cNvSpPr>
          <p:nvPr>
            <p:ph type="body" idx="6"/>
          </p:nvPr>
        </p:nvSpPr>
        <p:spPr>
          <a:xfrm>
            <a:off x="4374264" y="4873763"/>
            <a:ext cx="3448935" cy="1344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21" name="Google Shape;121;p34"/>
          <p:cNvSpPr txBox="1">
            <a:spLocks noGrp="1"/>
          </p:cNvSpPr>
          <p:nvPr>
            <p:ph type="body" idx="7"/>
          </p:nvPr>
        </p:nvSpPr>
        <p:spPr>
          <a:xfrm>
            <a:off x="8049731" y="4191000"/>
            <a:ext cx="3456469" cy="682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2" name="Google Shape;122;p34"/>
          <p:cNvSpPr>
            <a:spLocks noGrp="1"/>
          </p:cNvSpPr>
          <p:nvPr>
            <p:ph type="pic" idx="8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>
            <a:outerShdw blurRad="50800" dist="50800" dir="5400000" algn="tl" rotWithShape="0">
              <a:srgbClr val="000000">
                <a:alpha val="41960"/>
              </a:srgbClr>
            </a:outerShdw>
          </a:effectLst>
        </p:spPr>
      </p:sp>
      <p:sp>
        <p:nvSpPr>
          <p:cNvPr id="123" name="Google Shape;123;p34"/>
          <p:cNvSpPr txBox="1">
            <a:spLocks noGrp="1"/>
          </p:cNvSpPr>
          <p:nvPr>
            <p:ph type="body" idx="9"/>
          </p:nvPr>
        </p:nvSpPr>
        <p:spPr>
          <a:xfrm>
            <a:off x="8049731" y="4873761"/>
            <a:ext cx="3452445" cy="1344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24" name="Google Shape;124;p34"/>
          <p:cNvSpPr txBox="1">
            <a:spLocks noGrp="1"/>
          </p:cNvSpPr>
          <p:nvPr>
            <p:ph type="dt" idx="10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34"/>
          <p:cNvSpPr txBox="1">
            <a:spLocks noGrp="1"/>
          </p:cNvSpPr>
          <p:nvPr>
            <p:ph type="ftr" idx="11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34"/>
          <p:cNvSpPr txBox="1">
            <a:spLocks noGrp="1"/>
          </p:cNvSpPr>
          <p:nvPr>
            <p:ph type="sldNum" idx="12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35"/>
          <p:cNvSpPr txBox="1"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35"/>
          <p:cNvSpPr txBox="1">
            <a:spLocks noGrp="1"/>
          </p:cNvSpPr>
          <p:nvPr>
            <p:ph type="body" idx="1"/>
          </p:nvPr>
        </p:nvSpPr>
        <p:spPr>
          <a:xfrm rot="5400000">
            <a:off x="4083937" y="-1203579"/>
            <a:ext cx="4024125" cy="1082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0" name="Google Shape;130;p35"/>
          <p:cNvSpPr txBox="1">
            <a:spLocks noGrp="1"/>
          </p:cNvSpPr>
          <p:nvPr>
            <p:ph type="dt" idx="10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35"/>
          <p:cNvSpPr txBox="1">
            <a:spLocks noGrp="1"/>
          </p:cNvSpPr>
          <p:nvPr>
            <p:ph type="ftr" idx="11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35"/>
          <p:cNvSpPr txBox="1">
            <a:spLocks noGrp="1"/>
          </p:cNvSpPr>
          <p:nvPr>
            <p:ph type="sldNum" idx="12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Vertical Title and Text" type="vertTitleAndTx">
  <p:cSld name="VERTICAL_TITLE_AND_VERTICAL_TEXT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36" descr="C0-HD-BTM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36"/>
          <p:cNvSpPr txBox="1">
            <a:spLocks noGrp="1"/>
          </p:cNvSpPr>
          <p:nvPr>
            <p:ph type="title"/>
          </p:nvPr>
        </p:nvSpPr>
        <p:spPr>
          <a:xfrm rot="5400000">
            <a:off x="8525933" y="1667933"/>
            <a:ext cx="3903133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36"/>
          <p:cNvSpPr txBox="1">
            <a:spLocks noGrp="1"/>
          </p:cNvSpPr>
          <p:nvPr>
            <p:ph type="body" idx="1"/>
          </p:nvPr>
        </p:nvSpPr>
        <p:spPr>
          <a:xfrm rot="5400000">
            <a:off x="3175000" y="-1405467"/>
            <a:ext cx="3903133" cy="8204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7" name="Google Shape;137;p36"/>
          <p:cNvSpPr txBox="1">
            <a:spLocks noGrp="1"/>
          </p:cNvSpPr>
          <p:nvPr>
            <p:ph type="dt" idx="10"/>
          </p:nvPr>
        </p:nvSpPr>
        <p:spPr>
          <a:xfrm>
            <a:off x="7814452" y="379941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36"/>
          <p:cNvSpPr txBox="1">
            <a:spLocks noGrp="1"/>
          </p:cNvSpPr>
          <p:nvPr>
            <p:ph type="ftr" idx="11"/>
          </p:nvPr>
        </p:nvSpPr>
        <p:spPr>
          <a:xfrm>
            <a:off x="685800" y="381000"/>
            <a:ext cx="699149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36"/>
          <p:cNvSpPr txBox="1">
            <a:spLocks noGrp="1"/>
          </p:cNvSpPr>
          <p:nvPr>
            <p:ph type="sldNum" idx="12"/>
          </p:nvPr>
        </p:nvSpPr>
        <p:spPr>
          <a:xfrm>
            <a:off x="10862452" y="381000"/>
            <a:ext cx="64374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1"/>
          <p:cNvSpPr txBox="1"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21"/>
          <p:cNvSpPr txBox="1"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0" name="Google Shape;150;p21"/>
          <p:cNvSpPr txBox="1">
            <a:spLocks noGrp="1"/>
          </p:cNvSpPr>
          <p:nvPr>
            <p:ph type="dt" idx="10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21"/>
          <p:cNvSpPr txBox="1">
            <a:spLocks noGrp="1"/>
          </p:cNvSpPr>
          <p:nvPr>
            <p:ph type="ftr" idx="11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21"/>
          <p:cNvSpPr txBox="1">
            <a:spLocks noGrp="1"/>
          </p:cNvSpPr>
          <p:nvPr>
            <p:ph type="sldNum" idx="12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7" descr="C0-HD-TOP.png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0" y="0"/>
            <a:ext cx="12192000" cy="14414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7"/>
          <p:cNvSpPr txBox="1"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  <a:defRPr sz="4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7"/>
          <p:cNvSpPr txBox="1"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83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9" name="Google Shape;9;p17"/>
          <p:cNvSpPr txBox="1">
            <a:spLocks noGrp="1"/>
          </p:cNvSpPr>
          <p:nvPr>
            <p:ph type="dt" idx="10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0" name="Google Shape;10;p17"/>
          <p:cNvSpPr txBox="1">
            <a:spLocks noGrp="1"/>
          </p:cNvSpPr>
          <p:nvPr>
            <p:ph type="ftr" idx="11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1" name="Google Shape;11;p17"/>
          <p:cNvSpPr txBox="1">
            <a:spLocks noGrp="1"/>
          </p:cNvSpPr>
          <p:nvPr>
            <p:ph type="sldNum" idx="12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19" descr="C0-HD-TOP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144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19"/>
          <p:cNvSpPr txBox="1"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entury Gothic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3" name="Google Shape;143;p19"/>
          <p:cNvSpPr txBox="1"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83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44" name="Google Shape;144;p19"/>
          <p:cNvSpPr txBox="1">
            <a:spLocks noGrp="1"/>
          </p:cNvSpPr>
          <p:nvPr>
            <p:ph type="dt" idx="10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45" name="Google Shape;145;p19"/>
          <p:cNvSpPr txBox="1">
            <a:spLocks noGrp="1"/>
          </p:cNvSpPr>
          <p:nvPr>
            <p:ph type="ftr" idx="11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46" name="Google Shape;146;p19"/>
          <p:cNvSpPr txBox="1">
            <a:spLocks noGrp="1"/>
          </p:cNvSpPr>
          <p:nvPr>
            <p:ph type="sldNum" idx="12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7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martinkeaveney.com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"/>
          <p:cNvSpPr txBox="1">
            <a:spLocks noGrp="1"/>
          </p:cNvSpPr>
          <p:nvPr>
            <p:ph type="ctrTitle"/>
          </p:nvPr>
        </p:nvSpPr>
        <p:spPr>
          <a:xfrm>
            <a:off x="675862" y="425179"/>
            <a:ext cx="10614990" cy="1825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entury Gothic"/>
              <a:buNone/>
            </a:pPr>
            <a:br>
              <a:rPr lang="en-IE" sz="5300"/>
            </a:br>
            <a:br>
              <a:rPr lang="en-IE" sz="5300"/>
            </a:br>
            <a:r>
              <a:rPr lang="en-IE" sz="5300"/>
              <a:t>CREATIVE WRITING: INTRODUCTION</a:t>
            </a:r>
            <a:br>
              <a:rPr lang="en-IE"/>
            </a:br>
            <a:br>
              <a:rPr lang="en-IE" sz="1600"/>
            </a:br>
            <a:r>
              <a:rPr lang="en-IE" sz="1600"/>
              <a:t>MKCW</a:t>
            </a:r>
            <a:br>
              <a:rPr lang="en-IE" sz="1600"/>
            </a:br>
            <a:r>
              <a:rPr lang="en-IE" sz="1600"/>
              <a:t>DR MARTIN KEAVENEY</a:t>
            </a:r>
            <a:endParaRPr/>
          </a:p>
        </p:txBody>
      </p:sp>
      <p:sp>
        <p:nvSpPr>
          <p:cNvPr id="158" name="Google Shape;158;p1"/>
          <p:cNvSpPr txBox="1">
            <a:spLocks noGrp="1"/>
          </p:cNvSpPr>
          <p:nvPr>
            <p:ph type="subTitle" idx="1"/>
          </p:nvPr>
        </p:nvSpPr>
        <p:spPr>
          <a:xfrm>
            <a:off x="1040295" y="5747021"/>
            <a:ext cx="94488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IE"/>
              <a:t>Week 1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IE"/>
              <a:t>Introduction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/>
          </a:p>
        </p:txBody>
      </p:sp>
      <p:pic>
        <p:nvPicPr>
          <p:cNvPr id="159" name="Google Shape;159;p1" descr="A picture containing document&#10;&#10;Description generated with high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63954" y="2403868"/>
            <a:ext cx="4838806" cy="32083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65" name="Google Shape;165;p2" descr="A picture containing indoor, sitting&#10;&#10;Description generated with high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144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"/>
          <p:cNvSpPr/>
          <p:nvPr/>
        </p:nvSpPr>
        <p:spPr>
          <a:xfrm>
            <a:off x="6095999" y="1066164"/>
            <a:ext cx="5305958" cy="5148371"/>
          </a:xfrm>
          <a:prstGeom prst="roundRect">
            <a:avLst>
              <a:gd name="adj" fmla="val 240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67" name="Google Shape;167;p2" descr="A screenshot of a cell phone&#10;&#10;Description generated with high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07004" y="2328844"/>
            <a:ext cx="4683948" cy="262301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"/>
          <p:cNvSpPr txBox="1">
            <a:spLocks noGrp="1"/>
          </p:cNvSpPr>
          <p:nvPr>
            <p:ph type="body" idx="1"/>
          </p:nvPr>
        </p:nvSpPr>
        <p:spPr>
          <a:xfrm>
            <a:off x="685801" y="2194560"/>
            <a:ext cx="4753466" cy="4024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</a:pPr>
            <a:r>
              <a:rPr lang="en-IE" sz="1800">
                <a:solidFill>
                  <a:schemeClr val="lt1"/>
                </a:solidFill>
              </a:rPr>
              <a:t>Welcome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</a:pPr>
            <a:r>
              <a:rPr lang="en-IE" sz="1800">
                <a:solidFill>
                  <a:schemeClr val="lt1"/>
                </a:solidFill>
              </a:rPr>
              <a:t>Introduction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" name="Google Shape;173;p3"/>
          <p:cNvGrpSpPr/>
          <p:nvPr/>
        </p:nvGrpSpPr>
        <p:grpSpPr>
          <a:xfrm>
            <a:off x="1759386" y="1013097"/>
            <a:ext cx="8673227" cy="3523499"/>
            <a:chOff x="1073586" y="3281"/>
            <a:chExt cx="8673227" cy="3523499"/>
          </a:xfrm>
        </p:grpSpPr>
        <p:sp>
          <p:nvSpPr>
            <p:cNvPr id="174" name="Google Shape;174;p3"/>
            <p:cNvSpPr/>
            <p:nvPr/>
          </p:nvSpPr>
          <p:spPr>
            <a:xfrm>
              <a:off x="1073586" y="3281"/>
              <a:ext cx="2710383" cy="1626230"/>
            </a:xfrm>
            <a:prstGeom prst="rect">
              <a:avLst/>
            </a:prstGeom>
            <a:solidFill>
              <a:srgbClr val="C92621"/>
            </a:solidFill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75;p3"/>
            <p:cNvSpPr txBox="1"/>
            <p:nvPr/>
          </p:nvSpPr>
          <p:spPr>
            <a:xfrm>
              <a:off x="1073586" y="3281"/>
              <a:ext cx="2710383" cy="16262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5250" tIns="95250" rIns="95250" bIns="952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500"/>
                <a:buFont typeface="Century Gothic"/>
                <a:buNone/>
              </a:pPr>
              <a:r>
                <a:rPr lang="en-IE" sz="2500" b="0" i="0" u="sng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Course Objectives</a:t>
              </a:r>
              <a:endParaRPr sz="25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76" name="Google Shape;176;p3"/>
            <p:cNvSpPr/>
            <p:nvPr/>
          </p:nvSpPr>
          <p:spPr>
            <a:xfrm>
              <a:off x="4055008" y="3281"/>
              <a:ext cx="2710383" cy="1626230"/>
            </a:xfrm>
            <a:prstGeom prst="rect">
              <a:avLst/>
            </a:prstGeom>
            <a:solidFill>
              <a:srgbClr val="DA3A35"/>
            </a:solidFill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Google Shape;177;p3"/>
            <p:cNvSpPr txBox="1"/>
            <p:nvPr/>
          </p:nvSpPr>
          <p:spPr>
            <a:xfrm>
              <a:off x="4055008" y="3281"/>
              <a:ext cx="2710383" cy="16262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5250" tIns="95250" rIns="95250" bIns="952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500"/>
                <a:buFont typeface="Century Gothic"/>
                <a:buNone/>
              </a:pPr>
              <a:r>
                <a:rPr lang="en-IE" sz="25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Introduction to Genres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;p3"/>
            <p:cNvSpPr/>
            <p:nvPr/>
          </p:nvSpPr>
          <p:spPr>
            <a:xfrm>
              <a:off x="7036430" y="3281"/>
              <a:ext cx="2710383" cy="1626230"/>
            </a:xfrm>
            <a:prstGeom prst="rect">
              <a:avLst/>
            </a:prstGeom>
            <a:solidFill>
              <a:srgbClr val="DE5956"/>
            </a:solidFill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3"/>
            <p:cNvSpPr txBox="1"/>
            <p:nvPr/>
          </p:nvSpPr>
          <p:spPr>
            <a:xfrm>
              <a:off x="7036430" y="3281"/>
              <a:ext cx="2710383" cy="16262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5250" tIns="95250" rIns="95250" bIns="952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500"/>
                <a:buFont typeface="Century Gothic"/>
                <a:buNone/>
              </a:pPr>
              <a:r>
                <a:rPr lang="en-IE" sz="25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Writing Craft</a:t>
              </a:r>
              <a:endParaRPr sz="25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80" name="Google Shape;180;p3"/>
            <p:cNvSpPr/>
            <p:nvPr/>
          </p:nvSpPr>
          <p:spPr>
            <a:xfrm>
              <a:off x="2564297" y="1900550"/>
              <a:ext cx="2710383" cy="1626230"/>
            </a:xfrm>
            <a:prstGeom prst="rect">
              <a:avLst/>
            </a:prstGeom>
            <a:solidFill>
              <a:srgbClr val="E37876"/>
            </a:solidFill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" name="Google Shape;181;p3"/>
            <p:cNvSpPr txBox="1"/>
            <p:nvPr/>
          </p:nvSpPr>
          <p:spPr>
            <a:xfrm>
              <a:off x="2564297" y="1900550"/>
              <a:ext cx="2710383" cy="16262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5250" tIns="95250" rIns="95250" bIns="952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500"/>
                <a:buFont typeface="Century Gothic"/>
                <a:buNone/>
              </a:pPr>
              <a:r>
                <a:rPr lang="en-IE" sz="25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Critique</a:t>
              </a:r>
              <a:endParaRPr sz="25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82" name="Google Shape;182;p3"/>
            <p:cNvSpPr/>
            <p:nvPr/>
          </p:nvSpPr>
          <p:spPr>
            <a:xfrm>
              <a:off x="5545719" y="1900550"/>
              <a:ext cx="2710383" cy="1626230"/>
            </a:xfrm>
            <a:prstGeom prst="rect">
              <a:avLst/>
            </a:prstGeom>
            <a:solidFill>
              <a:srgbClr val="E89796"/>
            </a:solidFill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" name="Google Shape;183;p3"/>
            <p:cNvSpPr txBox="1"/>
            <p:nvPr/>
          </p:nvSpPr>
          <p:spPr>
            <a:xfrm>
              <a:off x="5545719" y="1900550"/>
              <a:ext cx="2710383" cy="16262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5250" tIns="95250" rIns="95250" bIns="952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500"/>
                <a:buFont typeface="Century Gothic"/>
                <a:buNone/>
              </a:pPr>
              <a:r>
                <a:rPr lang="en-IE" sz="25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Develop writing practice for a hobby or a career</a:t>
              </a:r>
              <a:endParaRPr sz="25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Google Shape;188;p4"/>
          <p:cNvGrpSpPr/>
          <p:nvPr/>
        </p:nvGrpSpPr>
        <p:grpSpPr>
          <a:xfrm>
            <a:off x="689498" y="3538779"/>
            <a:ext cx="10813003" cy="1334605"/>
            <a:chOff x="3698" y="1097728"/>
            <a:chExt cx="10813003" cy="1334605"/>
          </a:xfrm>
        </p:grpSpPr>
        <p:sp>
          <p:nvSpPr>
            <p:cNvPr id="189" name="Google Shape;189;p4"/>
            <p:cNvSpPr/>
            <p:nvPr/>
          </p:nvSpPr>
          <p:spPr>
            <a:xfrm>
              <a:off x="3698" y="1097728"/>
              <a:ext cx="1802167" cy="1144376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C5DFB3"/>
                </a:gs>
                <a:gs pos="52000">
                  <a:srgbClr val="B3D39C"/>
                </a:gs>
                <a:gs pos="100000">
                  <a:srgbClr val="A6CB8A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" name="Google Shape;190;p4"/>
            <p:cNvSpPr/>
            <p:nvPr/>
          </p:nvSpPr>
          <p:spPr>
            <a:xfrm>
              <a:off x="203939" y="1287957"/>
              <a:ext cx="1802167" cy="1144376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019"/>
              </a:schemeClr>
            </a:solidFill>
            <a:ln w="9525" cap="flat" cmpd="sng">
              <a:solidFill>
                <a:srgbClr val="80BB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" name="Google Shape;191;p4"/>
            <p:cNvSpPr txBox="1"/>
            <p:nvPr/>
          </p:nvSpPr>
          <p:spPr>
            <a:xfrm>
              <a:off x="237457" y="1321475"/>
              <a:ext cx="1735131" cy="10773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375" tIns="72375" rIns="72375" bIns="723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Century Gothic"/>
                <a:buNone/>
              </a:pPr>
              <a:r>
                <a:rPr lang="en-IE" sz="1900" b="1" i="0" u="sng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Seminar format</a:t>
              </a:r>
              <a:endParaRPr sz="19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2" name="Google Shape;192;p4"/>
            <p:cNvSpPr/>
            <p:nvPr/>
          </p:nvSpPr>
          <p:spPr>
            <a:xfrm>
              <a:off x="2206347" y="1097728"/>
              <a:ext cx="1802167" cy="1144376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C5DFB3"/>
                </a:gs>
                <a:gs pos="52000">
                  <a:srgbClr val="B3D39C"/>
                </a:gs>
                <a:gs pos="100000">
                  <a:srgbClr val="A6CB8A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193;p4"/>
            <p:cNvSpPr/>
            <p:nvPr/>
          </p:nvSpPr>
          <p:spPr>
            <a:xfrm>
              <a:off x="2406587" y="1287957"/>
              <a:ext cx="1802167" cy="1144376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019"/>
              </a:schemeClr>
            </a:solidFill>
            <a:ln w="9525" cap="flat" cmpd="sng">
              <a:solidFill>
                <a:srgbClr val="80BB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Google Shape;194;p4"/>
            <p:cNvSpPr txBox="1"/>
            <p:nvPr/>
          </p:nvSpPr>
          <p:spPr>
            <a:xfrm>
              <a:off x="2423355" y="1287950"/>
              <a:ext cx="1735200" cy="1077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375" tIns="72375" rIns="72375" bIns="723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Century Gothic"/>
                <a:buNone/>
              </a:pPr>
              <a:r>
                <a:rPr lang="en-IE" sz="19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Short lecture on craft</a:t>
              </a:r>
              <a:endPara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5" name="Google Shape;195;p4"/>
            <p:cNvSpPr/>
            <p:nvPr/>
          </p:nvSpPr>
          <p:spPr>
            <a:xfrm>
              <a:off x="4408995" y="1097728"/>
              <a:ext cx="1802167" cy="1144376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C5DFB3"/>
                </a:gs>
                <a:gs pos="52000">
                  <a:srgbClr val="B3D39C"/>
                </a:gs>
                <a:gs pos="100000">
                  <a:srgbClr val="A6CB8A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" name="Google Shape;196;p4"/>
            <p:cNvSpPr/>
            <p:nvPr/>
          </p:nvSpPr>
          <p:spPr>
            <a:xfrm>
              <a:off x="4609236" y="1287957"/>
              <a:ext cx="1802167" cy="1144376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019"/>
              </a:schemeClr>
            </a:solidFill>
            <a:ln w="9525" cap="flat" cmpd="sng">
              <a:solidFill>
                <a:srgbClr val="80BB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97;p4"/>
            <p:cNvSpPr txBox="1"/>
            <p:nvPr/>
          </p:nvSpPr>
          <p:spPr>
            <a:xfrm>
              <a:off x="4642754" y="1321475"/>
              <a:ext cx="1735131" cy="10773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375" tIns="72375" rIns="72375" bIns="723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Century Gothic"/>
                <a:buNone/>
              </a:pPr>
              <a:r>
                <a:rPr lang="en-IE" sz="19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Discussion on weekly reading</a:t>
              </a:r>
              <a:endPara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8" name="Google Shape;198;p4"/>
            <p:cNvSpPr/>
            <p:nvPr/>
          </p:nvSpPr>
          <p:spPr>
            <a:xfrm>
              <a:off x="6611644" y="1097728"/>
              <a:ext cx="1802167" cy="1144376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C5DFB3"/>
                </a:gs>
                <a:gs pos="52000">
                  <a:srgbClr val="B3D39C"/>
                </a:gs>
                <a:gs pos="100000">
                  <a:srgbClr val="A6CB8A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Google Shape;199;p4"/>
            <p:cNvSpPr/>
            <p:nvPr/>
          </p:nvSpPr>
          <p:spPr>
            <a:xfrm>
              <a:off x="6811885" y="1287957"/>
              <a:ext cx="1802167" cy="1144376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019"/>
              </a:schemeClr>
            </a:solidFill>
            <a:ln w="9525" cap="flat" cmpd="sng">
              <a:solidFill>
                <a:srgbClr val="80BB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200;p4"/>
            <p:cNvSpPr txBox="1"/>
            <p:nvPr/>
          </p:nvSpPr>
          <p:spPr>
            <a:xfrm>
              <a:off x="6845403" y="1321475"/>
              <a:ext cx="1735131" cy="10773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375" tIns="72375" rIns="72375" bIns="723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Century Gothic"/>
                <a:buNone/>
              </a:pPr>
              <a:r>
                <a:rPr lang="en-IE" sz="19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Workshop on submitted pieces</a:t>
              </a:r>
              <a:endPara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01" name="Google Shape;201;p4"/>
            <p:cNvSpPr/>
            <p:nvPr/>
          </p:nvSpPr>
          <p:spPr>
            <a:xfrm>
              <a:off x="8814293" y="1097728"/>
              <a:ext cx="1802167" cy="1144376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C5DFB3"/>
                </a:gs>
                <a:gs pos="52000">
                  <a:srgbClr val="B3D39C"/>
                </a:gs>
                <a:gs pos="100000">
                  <a:srgbClr val="A6CB8A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p4"/>
            <p:cNvSpPr/>
            <p:nvPr/>
          </p:nvSpPr>
          <p:spPr>
            <a:xfrm>
              <a:off x="9014534" y="1287957"/>
              <a:ext cx="1802167" cy="1144376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019"/>
              </a:schemeClr>
            </a:solidFill>
            <a:ln w="9525" cap="flat" cmpd="sng">
              <a:solidFill>
                <a:srgbClr val="80BB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p4"/>
            <p:cNvSpPr txBox="1"/>
            <p:nvPr/>
          </p:nvSpPr>
          <p:spPr>
            <a:xfrm>
              <a:off x="9048052" y="1321475"/>
              <a:ext cx="1735131" cy="10773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375" tIns="72375" rIns="72375" bIns="723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Century Gothic"/>
                <a:buNone/>
              </a:pPr>
              <a:r>
                <a:rPr lang="en-IE" sz="1900" b="0" i="0" u="none" strike="noStrike" cap="none">
                  <a:solidFill>
                    <a:schemeClr val="dk2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Short writing exercises</a:t>
              </a:r>
              <a:endParaRPr sz="1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5"/>
          <p:cNvSpPr txBox="1">
            <a:spLocks noGrp="1"/>
          </p:cNvSpPr>
          <p:nvPr>
            <p:ph type="title"/>
          </p:nvPr>
        </p:nvSpPr>
        <p:spPr>
          <a:xfrm>
            <a:off x="685800" y="639315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</a:pPr>
            <a:r>
              <a:rPr lang="en-IE"/>
              <a:t>READING</a:t>
            </a:r>
            <a:endParaRPr/>
          </a:p>
        </p:txBody>
      </p:sp>
      <p:sp>
        <p:nvSpPr>
          <p:cNvPr id="209" name="Google Shape;209;p5"/>
          <p:cNvSpPr txBox="1"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Reading as a creative writer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Range of texts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Reading practice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Re-reading</a:t>
            </a:r>
            <a:endParaRPr/>
          </a:p>
        </p:txBody>
      </p:sp>
      <p:pic>
        <p:nvPicPr>
          <p:cNvPr id="210" name="Google Shape;210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34900" y="2655950"/>
            <a:ext cx="4072550" cy="2711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6"/>
          <p:cNvSpPr txBox="1">
            <a:spLocks noGrp="1"/>
          </p:cNvSpPr>
          <p:nvPr>
            <p:ph type="body" idx="1"/>
          </p:nvPr>
        </p:nvSpPr>
        <p:spPr>
          <a:xfrm>
            <a:off x="631065" y="1004552"/>
            <a:ext cx="10875135" cy="5214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 u="sng"/>
              <a:t>Texts for discussion</a:t>
            </a:r>
            <a:endParaRPr/>
          </a:p>
          <a:p>
            <a:pPr marL="228600" lvl="0" indent="-88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Readings and links have been/will be supplied. If you require hard copy let Martin know. If desired, the following texts/items can be purchased in advance.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 u="sng"/>
              <a:t>List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Blake, William. </a:t>
            </a:r>
            <a:r>
              <a:rPr lang="en-IE" i="1"/>
              <a:t>Blake’s Poetry and Designs.</a:t>
            </a:r>
            <a:r>
              <a:rPr lang="en-IE"/>
              <a:t> WW.Norton, 2008.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Joyce, James. ‘The Dead’. </a:t>
            </a:r>
            <a:r>
              <a:rPr lang="en-IE" i="1"/>
              <a:t>Dubliners. </a:t>
            </a:r>
            <a:r>
              <a:rPr lang="en-IE"/>
              <a:t>The O’Brien Press, 2012.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Davis, Wendy, ‘Below My Window’, Mystery Tribune (no date).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Poe, Edgar Allen. ‘The Black Cat’. Selected Tales, Oxford University Press, 1998.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Other readings TBA.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endParaRPr/>
          </a:p>
          <a:p>
            <a:pPr marL="228600" lvl="0" indent="-88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0" name="Google Shape;220;p7"/>
          <p:cNvGrpSpPr/>
          <p:nvPr/>
        </p:nvGrpSpPr>
        <p:grpSpPr>
          <a:xfrm>
            <a:off x="290488" y="1644983"/>
            <a:ext cx="11738909" cy="1944999"/>
            <a:chOff x="3575" y="717332"/>
            <a:chExt cx="11738909" cy="1944999"/>
          </a:xfrm>
        </p:grpSpPr>
        <p:sp>
          <p:nvSpPr>
            <p:cNvPr id="221" name="Google Shape;221;p7"/>
            <p:cNvSpPr/>
            <p:nvPr/>
          </p:nvSpPr>
          <p:spPr>
            <a:xfrm>
              <a:off x="3575" y="717332"/>
              <a:ext cx="1590240" cy="1888791"/>
            </a:xfrm>
            <a:prstGeom prst="roundRect">
              <a:avLst>
                <a:gd name="adj" fmla="val 10000"/>
              </a:avLst>
            </a:prstGeom>
            <a:solidFill>
              <a:srgbClr val="FB801A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Google Shape;222;p7"/>
            <p:cNvSpPr/>
            <p:nvPr/>
          </p:nvSpPr>
          <p:spPr>
            <a:xfrm>
              <a:off x="62363" y="773180"/>
              <a:ext cx="1590240" cy="1888791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019"/>
              </a:schemeClr>
            </a:solidFill>
            <a:ln w="12700" cap="flat" cmpd="sng">
              <a:solidFill>
                <a:srgbClr val="FB801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Google Shape;223;p7"/>
            <p:cNvSpPr txBox="1"/>
            <p:nvPr/>
          </p:nvSpPr>
          <p:spPr>
            <a:xfrm>
              <a:off x="108940" y="819757"/>
              <a:ext cx="1497086" cy="17956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lang="en-IE" sz="1600" b="1" i="0" u="sng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Course outline</a:t>
              </a:r>
              <a:endPara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4" name="Google Shape;224;p7"/>
            <p:cNvSpPr/>
            <p:nvPr/>
          </p:nvSpPr>
          <p:spPr>
            <a:xfrm>
              <a:off x="1711391" y="717332"/>
              <a:ext cx="1590240" cy="1888791"/>
            </a:xfrm>
            <a:prstGeom prst="roundRect">
              <a:avLst>
                <a:gd name="adj" fmla="val 10000"/>
              </a:avLst>
            </a:prstGeom>
            <a:solidFill>
              <a:srgbClr val="FB801A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Google Shape;225;p7"/>
            <p:cNvSpPr/>
            <p:nvPr/>
          </p:nvSpPr>
          <p:spPr>
            <a:xfrm>
              <a:off x="1770179" y="773180"/>
              <a:ext cx="1590240" cy="1888791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019"/>
              </a:schemeClr>
            </a:solidFill>
            <a:ln w="12700" cap="flat" cmpd="sng">
              <a:solidFill>
                <a:srgbClr val="FB801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p7"/>
            <p:cNvSpPr txBox="1"/>
            <p:nvPr/>
          </p:nvSpPr>
          <p:spPr>
            <a:xfrm>
              <a:off x="1816756" y="819757"/>
              <a:ext cx="1497086" cy="17956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lang="en-IE" sz="16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Class </a:t>
              </a:r>
              <a:r>
                <a:rPr lang="en-IE" sz="16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1 Intro/Poetry</a:t>
              </a:r>
              <a:endPara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7" name="Google Shape;227;p7"/>
            <p:cNvSpPr/>
            <p:nvPr/>
          </p:nvSpPr>
          <p:spPr>
            <a:xfrm>
              <a:off x="3419207" y="717332"/>
              <a:ext cx="1590240" cy="1888791"/>
            </a:xfrm>
            <a:prstGeom prst="roundRect">
              <a:avLst>
                <a:gd name="adj" fmla="val 10000"/>
              </a:avLst>
            </a:prstGeom>
            <a:solidFill>
              <a:srgbClr val="FB801A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228;p7"/>
            <p:cNvSpPr/>
            <p:nvPr/>
          </p:nvSpPr>
          <p:spPr>
            <a:xfrm>
              <a:off x="3477994" y="773180"/>
              <a:ext cx="1590240" cy="1888791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019"/>
              </a:schemeClr>
            </a:solidFill>
            <a:ln w="12700" cap="flat" cmpd="sng">
              <a:solidFill>
                <a:srgbClr val="FB801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" name="Google Shape;229;p7"/>
            <p:cNvSpPr txBox="1"/>
            <p:nvPr/>
          </p:nvSpPr>
          <p:spPr>
            <a:xfrm>
              <a:off x="3524571" y="819757"/>
              <a:ext cx="1497086" cy="17956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lang="en-IE" sz="16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Class </a:t>
              </a:r>
              <a:r>
                <a:rPr lang="en-IE" sz="16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2</a:t>
              </a: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lang="en-IE" sz="16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Realism/Start to write</a:t>
              </a: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" name="Google Shape;230;p7"/>
            <p:cNvSpPr/>
            <p:nvPr/>
          </p:nvSpPr>
          <p:spPr>
            <a:xfrm>
              <a:off x="5127022" y="717332"/>
              <a:ext cx="1590240" cy="1888791"/>
            </a:xfrm>
            <a:prstGeom prst="roundRect">
              <a:avLst>
                <a:gd name="adj" fmla="val 10000"/>
              </a:avLst>
            </a:prstGeom>
            <a:solidFill>
              <a:srgbClr val="FB801A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231;p7"/>
            <p:cNvSpPr/>
            <p:nvPr/>
          </p:nvSpPr>
          <p:spPr>
            <a:xfrm>
              <a:off x="5185810" y="773180"/>
              <a:ext cx="1590240" cy="1888791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019"/>
              </a:schemeClr>
            </a:solidFill>
            <a:ln w="12700" cap="flat" cmpd="sng">
              <a:solidFill>
                <a:srgbClr val="FB801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232;p7"/>
            <p:cNvSpPr txBox="1"/>
            <p:nvPr/>
          </p:nvSpPr>
          <p:spPr>
            <a:xfrm>
              <a:off x="5232387" y="819757"/>
              <a:ext cx="1497086" cy="17956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lang="en-IE" sz="16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Class </a:t>
              </a:r>
              <a:r>
                <a:rPr lang="en-IE" sz="16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3</a:t>
              </a: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lang="en-IE" sz="16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Sci-fi/The Writing Life</a:t>
              </a:r>
              <a:endPara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000"/>
                <a:buFont typeface="Century Gothic"/>
                <a:buNone/>
              </a:pPr>
              <a:endPara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33" name="Google Shape;233;p7"/>
            <p:cNvSpPr/>
            <p:nvPr/>
          </p:nvSpPr>
          <p:spPr>
            <a:xfrm>
              <a:off x="6840621" y="717692"/>
              <a:ext cx="1433227" cy="1888791"/>
            </a:xfrm>
            <a:prstGeom prst="roundRect">
              <a:avLst>
                <a:gd name="adj" fmla="val 10000"/>
              </a:avLst>
            </a:prstGeom>
            <a:solidFill>
              <a:srgbClr val="FB801A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234;p7"/>
            <p:cNvSpPr/>
            <p:nvPr/>
          </p:nvSpPr>
          <p:spPr>
            <a:xfrm>
              <a:off x="6899408" y="773540"/>
              <a:ext cx="1433227" cy="1888791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019"/>
              </a:schemeClr>
            </a:solidFill>
            <a:ln w="12700" cap="flat" cmpd="sng">
              <a:solidFill>
                <a:srgbClr val="FB801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7"/>
            <p:cNvSpPr txBox="1"/>
            <p:nvPr/>
          </p:nvSpPr>
          <p:spPr>
            <a:xfrm>
              <a:off x="6941386" y="815518"/>
              <a:ext cx="1349271" cy="18048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lang="en-IE" sz="16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Class </a:t>
              </a:r>
              <a:r>
                <a:rPr lang="en-IE" sz="16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4</a:t>
              </a: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lang="en-IE" sz="16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Crime/</a:t>
              </a:r>
              <a:endPara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lang="en-IE" sz="16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Self-editing</a:t>
              </a: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7"/>
            <p:cNvSpPr/>
            <p:nvPr/>
          </p:nvSpPr>
          <p:spPr>
            <a:xfrm>
              <a:off x="8385641" y="717332"/>
              <a:ext cx="1590240" cy="1888791"/>
            </a:xfrm>
            <a:prstGeom prst="roundRect">
              <a:avLst>
                <a:gd name="adj" fmla="val 10000"/>
              </a:avLst>
            </a:prstGeom>
            <a:solidFill>
              <a:srgbClr val="FB801A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7"/>
            <p:cNvSpPr/>
            <p:nvPr/>
          </p:nvSpPr>
          <p:spPr>
            <a:xfrm>
              <a:off x="8444429" y="773180"/>
              <a:ext cx="1590240" cy="1888791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019"/>
              </a:schemeClr>
            </a:solidFill>
            <a:ln w="12700" cap="flat" cmpd="sng">
              <a:solidFill>
                <a:srgbClr val="FB801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7"/>
            <p:cNvSpPr txBox="1"/>
            <p:nvPr/>
          </p:nvSpPr>
          <p:spPr>
            <a:xfrm>
              <a:off x="8491006" y="819757"/>
              <a:ext cx="1497086" cy="17956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lang="en-IE" sz="16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Class </a:t>
              </a:r>
              <a:r>
                <a:rPr lang="en-IE" sz="16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5</a:t>
              </a: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lang="en-IE" sz="16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Relationships/Sharing and critiquing</a:t>
              </a: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000"/>
                <a:buFont typeface="Century Gothic"/>
                <a:buNone/>
              </a:pPr>
              <a:endPara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39" name="Google Shape;239;p7"/>
            <p:cNvSpPr/>
            <p:nvPr/>
          </p:nvSpPr>
          <p:spPr>
            <a:xfrm>
              <a:off x="10093457" y="717332"/>
              <a:ext cx="1590240" cy="1888791"/>
            </a:xfrm>
            <a:prstGeom prst="roundRect">
              <a:avLst>
                <a:gd name="adj" fmla="val 10000"/>
              </a:avLst>
            </a:prstGeom>
            <a:solidFill>
              <a:srgbClr val="FB801A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7"/>
            <p:cNvSpPr/>
            <p:nvPr/>
          </p:nvSpPr>
          <p:spPr>
            <a:xfrm>
              <a:off x="10152244" y="773180"/>
              <a:ext cx="1590240" cy="1888791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019"/>
              </a:schemeClr>
            </a:solidFill>
            <a:ln w="12700" cap="flat" cmpd="sng">
              <a:solidFill>
                <a:srgbClr val="FB801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7"/>
            <p:cNvSpPr txBox="1"/>
            <p:nvPr/>
          </p:nvSpPr>
          <p:spPr>
            <a:xfrm>
              <a:off x="10198821" y="819757"/>
              <a:ext cx="1497086" cy="17956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lang="en-IE" sz="16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Class </a:t>
              </a:r>
              <a:r>
                <a:rPr lang="en-IE" sz="16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6</a:t>
              </a: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lang="en-IE" sz="16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Horror/</a:t>
              </a: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lang="en-IE" sz="16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Publishing</a:t>
              </a: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entury Gothic"/>
                <a:buNone/>
              </a:pPr>
              <a:endParaRPr sz="13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8"/>
          <p:cNvSpPr txBox="1"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entury Gothic"/>
              <a:buNone/>
            </a:pPr>
            <a:r>
              <a:rPr lang="en-IE"/>
              <a:t>FINAL PROJECT </a:t>
            </a:r>
            <a:endParaRPr/>
          </a:p>
        </p:txBody>
      </p:sp>
      <p:sp>
        <p:nvSpPr>
          <p:cNvPr id="247" name="Google Shape;247;p8"/>
          <p:cNvSpPr txBox="1">
            <a:spLocks noGrp="1"/>
          </p:cNvSpPr>
          <p:nvPr>
            <p:ph type="subTitle" idx="1"/>
          </p:nvPr>
        </p:nvSpPr>
        <p:spPr>
          <a:xfrm>
            <a:off x="1371600" y="4639367"/>
            <a:ext cx="94488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en-IE"/>
              <a:t>Optional - more details to follow…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9"/>
          <p:cNvSpPr txBox="1"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</a:pPr>
            <a:r>
              <a:rPr lang="en-IE"/>
              <a:t>INTRODUCTIONS</a:t>
            </a:r>
            <a:endParaRPr/>
          </a:p>
        </p:txBody>
      </p:sp>
      <p:pic>
        <p:nvPicPr>
          <p:cNvPr id="253" name="Google Shape;253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48187" y="2690812"/>
            <a:ext cx="6500814" cy="31003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8" name="Google Shape;258;p10"/>
          <p:cNvGrpSpPr/>
          <p:nvPr/>
        </p:nvGrpSpPr>
        <p:grpSpPr>
          <a:xfrm>
            <a:off x="695310" y="3069094"/>
            <a:ext cx="10801379" cy="2273974"/>
            <a:chOff x="9510" y="628043"/>
            <a:chExt cx="10801379" cy="2273974"/>
          </a:xfrm>
        </p:grpSpPr>
        <p:sp>
          <p:nvSpPr>
            <p:cNvPr id="259" name="Google Shape;259;p10"/>
            <p:cNvSpPr/>
            <p:nvPr/>
          </p:nvSpPr>
          <p:spPr>
            <a:xfrm>
              <a:off x="9510" y="628043"/>
              <a:ext cx="5684936" cy="2273974"/>
            </a:xfrm>
            <a:prstGeom prst="chevron">
              <a:avLst>
                <a:gd name="adj" fmla="val 50000"/>
              </a:avLst>
            </a:prstGeom>
            <a:gradFill>
              <a:gsLst>
                <a:gs pos="0">
                  <a:schemeClr val="lt1"/>
                </a:gs>
                <a:gs pos="52000">
                  <a:schemeClr val="lt1"/>
                </a:gs>
                <a:gs pos="100000">
                  <a:schemeClr val="lt1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10"/>
            <p:cNvSpPr txBox="1"/>
            <p:nvPr/>
          </p:nvSpPr>
          <p:spPr>
            <a:xfrm>
              <a:off x="1146497" y="628043"/>
              <a:ext cx="3410962" cy="22739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8025" tIns="69325" rIns="69325" bIns="69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200"/>
                <a:buFont typeface="Century Gothic"/>
                <a:buNone/>
              </a:pPr>
              <a:r>
                <a:rPr lang="en-IE" sz="52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Writing Exercise</a:t>
              </a:r>
              <a:endParaRPr sz="5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61" name="Google Shape;261;p10"/>
            <p:cNvSpPr/>
            <p:nvPr/>
          </p:nvSpPr>
          <p:spPr>
            <a:xfrm>
              <a:off x="5125953" y="628043"/>
              <a:ext cx="5684936" cy="2273974"/>
            </a:xfrm>
            <a:prstGeom prst="chevron">
              <a:avLst>
                <a:gd name="adj" fmla="val 50000"/>
              </a:avLst>
            </a:prstGeom>
            <a:gradFill>
              <a:gsLst>
                <a:gs pos="0">
                  <a:schemeClr val="lt1"/>
                </a:gs>
                <a:gs pos="52000">
                  <a:schemeClr val="lt1"/>
                </a:gs>
                <a:gs pos="100000">
                  <a:schemeClr val="lt1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262;p10"/>
            <p:cNvSpPr txBox="1"/>
            <p:nvPr/>
          </p:nvSpPr>
          <p:spPr>
            <a:xfrm>
              <a:off x="6262940" y="628043"/>
              <a:ext cx="3410962" cy="22739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8025" tIns="69325" rIns="69325" bIns="69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200"/>
                <a:buFont typeface="Century Gothic"/>
                <a:buNone/>
              </a:pPr>
              <a:r>
                <a:rPr lang="en-IE" sz="52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Introduce </a:t>
              </a:r>
              <a:endParaRPr sz="5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200"/>
                <a:buFont typeface="Century Gothic"/>
                <a:buNone/>
              </a:pPr>
              <a:r>
                <a:rPr lang="en-IE" sz="52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yourself!</a:t>
              </a:r>
              <a:endParaRPr sz="5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1"/>
          <p:cNvSpPr/>
          <p:nvPr/>
        </p:nvSpPr>
        <p:spPr>
          <a:xfrm>
            <a:off x="778617" y="1136900"/>
            <a:ext cx="6096000" cy="36933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E" sz="1800" b="0" i="0" u="sng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Freewriting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sng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E"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‘Freewriting enables the writer to get past the conventional frame of work because it allows ideas to flow from the mind to the pen.’ (University of Lychburg.edu/drafting a document)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E"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‘Producing writing is not so much like filling a basin or pool once, but rather getting water to keep flowing through finally it runs clear.’ (www.peterelbow.com)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2"/>
          <p:cNvSpPr txBox="1">
            <a:spLocks noGrp="1"/>
          </p:cNvSpPr>
          <p:nvPr>
            <p:ph type="title"/>
          </p:nvPr>
        </p:nvSpPr>
        <p:spPr>
          <a:xfrm>
            <a:off x="954155" y="822019"/>
            <a:ext cx="3806687" cy="1046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</a:pPr>
            <a:r>
              <a:rPr lang="en-IE"/>
              <a:t>PEER GROUPS</a:t>
            </a:r>
            <a:endParaRPr/>
          </a:p>
        </p:txBody>
      </p:sp>
      <p:sp>
        <p:nvSpPr>
          <p:cNvPr id="273" name="Google Shape;273;p12"/>
          <p:cNvSpPr txBox="1">
            <a:spLocks noGrp="1"/>
          </p:cNvSpPr>
          <p:nvPr>
            <p:ph type="body" idx="1"/>
          </p:nvPr>
        </p:nvSpPr>
        <p:spPr>
          <a:xfrm>
            <a:off x="717453" y="1868558"/>
            <a:ext cx="8778240" cy="4475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en-IE" sz="2000"/>
              <a:t>(Optional) Email submission by Friday  at midnight to members of your group &amp; to </a:t>
            </a:r>
            <a:r>
              <a:rPr lang="en-IE" sz="2000" u="sng">
                <a:solidFill>
                  <a:schemeClr val="hlink"/>
                </a:solidFill>
                <a:hlinkClick r:id="rId3"/>
              </a:rPr>
              <a:t>info@martinkeaveney.com</a:t>
            </a:r>
            <a:r>
              <a:rPr lang="en-IE" sz="2000"/>
              <a:t>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en-IE" sz="2000"/>
              <a:t>Put name and week in Subject title: example – ‘MARY – CLASS 1’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en-IE" sz="2000"/>
              <a:t>Please put your name in the document!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en-IE" sz="2000"/>
              <a:t>Name file with your name and week: example – ’MARY – CLASS 1’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en-IE" sz="2000"/>
              <a:t>Read other group members’ work before class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en-IE" sz="2000"/>
              <a:t>Please use .doc format  and attach to email</a:t>
            </a:r>
            <a:endParaRPr/>
          </a:p>
          <a:p>
            <a:pPr marL="228600" lvl="0" indent="-101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endParaRPr sz="2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8" name="Google Shape;278;p13"/>
          <p:cNvGrpSpPr/>
          <p:nvPr/>
        </p:nvGrpSpPr>
        <p:grpSpPr>
          <a:xfrm>
            <a:off x="3802016" y="1161791"/>
            <a:ext cx="4746557" cy="4786961"/>
            <a:chOff x="3014226" y="-58713"/>
            <a:chExt cx="4746557" cy="4786961"/>
          </a:xfrm>
        </p:grpSpPr>
        <p:sp>
          <p:nvSpPr>
            <p:cNvPr id="279" name="Google Shape;279;p13"/>
            <p:cNvSpPr/>
            <p:nvPr/>
          </p:nvSpPr>
          <p:spPr>
            <a:xfrm>
              <a:off x="3408579" y="335346"/>
              <a:ext cx="4011301" cy="4011301"/>
            </a:xfrm>
            <a:prstGeom prst="pie">
              <a:avLst>
                <a:gd name="adj1" fmla="val 16200000"/>
                <a:gd name="adj2" fmla="val 20520000"/>
              </a:avLst>
            </a:prstGeom>
            <a:solidFill>
              <a:schemeClr val="lt1"/>
            </a:solidFill>
            <a:ln w="19050" cap="flat" cmpd="sng">
              <a:solidFill>
                <a:srgbClr val="73A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" name="Google Shape;280;p13"/>
            <p:cNvSpPr txBox="1"/>
            <p:nvPr/>
          </p:nvSpPr>
          <p:spPr>
            <a:xfrm>
              <a:off x="5501185" y="773096"/>
              <a:ext cx="1289400" cy="1096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entury Gothic"/>
                <a:buNone/>
              </a:pPr>
              <a:r>
                <a:rPr lang="en-IE" sz="1200" b="0" i="1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Poetry the basics </a:t>
              </a:r>
              <a:endParaRPr sz="1200" b="0" i="1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entury Gothic"/>
                <a:buNone/>
              </a:pPr>
              <a:r>
                <a:rPr lang="en-IE" sz="12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Routledge, 2004</a:t>
              </a:r>
              <a:endPara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entury Gothic"/>
                <a:buNone/>
              </a:pPr>
              <a:r>
                <a:rPr lang="en-IE" sz="12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By Jeffrey Wainwright</a:t>
              </a:r>
              <a:endPara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entury Gothic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entury Gothic"/>
                <a:buNone/>
              </a:pPr>
              <a:r>
                <a:rPr lang="en-IE" sz="12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Wainwright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" name="Google Shape;281;p13"/>
            <p:cNvSpPr/>
            <p:nvPr/>
          </p:nvSpPr>
          <p:spPr>
            <a:xfrm>
              <a:off x="3444285" y="402562"/>
              <a:ext cx="4011301" cy="4011301"/>
            </a:xfrm>
            <a:prstGeom prst="pie">
              <a:avLst>
                <a:gd name="adj1" fmla="val 20520000"/>
                <a:gd name="adj2" fmla="val 3240000"/>
              </a:avLst>
            </a:prstGeom>
            <a:solidFill>
              <a:schemeClr val="lt1"/>
            </a:solidFill>
            <a:ln w="19050" cap="flat" cmpd="sng">
              <a:solidFill>
                <a:srgbClr val="73A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" name="Google Shape;282;p13"/>
            <p:cNvSpPr txBox="1"/>
            <p:nvPr/>
          </p:nvSpPr>
          <p:spPr>
            <a:xfrm>
              <a:off x="6027754" y="2235345"/>
              <a:ext cx="1193839" cy="9550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12700" rIns="12700" bIns="12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000"/>
                <a:buFont typeface="Century Gothic"/>
                <a:buNone/>
              </a:pPr>
              <a:r>
                <a:rPr lang="en-IE" sz="10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The shape of the poem organize[s] language into a space for pause and […] attention’ (10)</a:t>
              </a: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" name="Google Shape;283;p13"/>
            <p:cNvSpPr/>
            <p:nvPr/>
          </p:nvSpPr>
          <p:spPr>
            <a:xfrm>
              <a:off x="3353553" y="468462"/>
              <a:ext cx="4011301" cy="4011301"/>
            </a:xfrm>
            <a:prstGeom prst="pie">
              <a:avLst>
                <a:gd name="adj1" fmla="val 3240000"/>
                <a:gd name="adj2" fmla="val 7560000"/>
              </a:avLst>
            </a:prstGeom>
            <a:solidFill>
              <a:schemeClr val="lt1"/>
            </a:solidFill>
            <a:ln w="19050" cap="flat" cmpd="sng">
              <a:solidFill>
                <a:srgbClr val="73A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" name="Google Shape;284;p13"/>
            <p:cNvSpPr txBox="1"/>
            <p:nvPr/>
          </p:nvSpPr>
          <p:spPr>
            <a:xfrm>
              <a:off x="4786161" y="3285924"/>
              <a:ext cx="1146086" cy="10505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300" tIns="20300" rIns="20300" bIns="20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lang="en-IE" sz="16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Value of words in a poem</a:t>
              </a: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" name="Google Shape;285;p13"/>
            <p:cNvSpPr/>
            <p:nvPr/>
          </p:nvSpPr>
          <p:spPr>
            <a:xfrm>
              <a:off x="3262821" y="402562"/>
              <a:ext cx="4011301" cy="4011301"/>
            </a:xfrm>
            <a:prstGeom prst="pie">
              <a:avLst>
                <a:gd name="adj1" fmla="val 7560000"/>
                <a:gd name="adj2" fmla="val 11880000"/>
              </a:avLst>
            </a:prstGeom>
            <a:solidFill>
              <a:schemeClr val="lt1"/>
            </a:solidFill>
            <a:ln w="19050" cap="flat" cmpd="sng">
              <a:solidFill>
                <a:srgbClr val="73A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" name="Google Shape;286;p13"/>
            <p:cNvSpPr txBox="1"/>
            <p:nvPr/>
          </p:nvSpPr>
          <p:spPr>
            <a:xfrm>
              <a:off x="3496814" y="2235345"/>
              <a:ext cx="1193839" cy="9550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12700" rIns="12700" bIns="12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000"/>
                <a:buFont typeface="Century Gothic"/>
                <a:buNone/>
              </a:pPr>
              <a:r>
                <a:rPr lang="en-IE" sz="10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‘Because there is language, there is poetry’ `(1)</a:t>
              </a:r>
              <a:r>
                <a:rPr lang="en-IE" sz="10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e is language there is poetry’ (1)’Becasue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" name="Google Shape;287;p13"/>
            <p:cNvSpPr/>
            <p:nvPr/>
          </p:nvSpPr>
          <p:spPr>
            <a:xfrm>
              <a:off x="3297204" y="295594"/>
              <a:ext cx="4011301" cy="4011301"/>
            </a:xfrm>
            <a:prstGeom prst="pie">
              <a:avLst>
                <a:gd name="adj1" fmla="val 11880000"/>
                <a:gd name="adj2" fmla="val 16200000"/>
              </a:avLst>
            </a:prstGeom>
            <a:solidFill>
              <a:schemeClr val="lt1"/>
            </a:solidFill>
            <a:ln w="19050" cap="flat" cmpd="sng">
              <a:solidFill>
                <a:srgbClr val="73A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" name="Google Shape;288;p13"/>
            <p:cNvSpPr txBox="1"/>
            <p:nvPr/>
          </p:nvSpPr>
          <p:spPr>
            <a:xfrm>
              <a:off x="3926596" y="969875"/>
              <a:ext cx="1289346" cy="8595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300" tIns="20300" rIns="20300" bIns="20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lang="en-IE" sz="16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PppoPetry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" name="Google Shape;289;p13"/>
            <p:cNvSpPr/>
            <p:nvPr/>
          </p:nvSpPr>
          <p:spPr>
            <a:xfrm>
              <a:off x="3252845" y="-58713"/>
              <a:ext cx="4507938" cy="450793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5" y="4067"/>
                  </a:moveTo>
                  <a:lnTo>
                    <a:pt x="60005" y="4067"/>
                  </a:lnTo>
                  <a:cubicBezTo>
                    <a:pt x="82391" y="4070"/>
                    <a:pt x="102619" y="17419"/>
                    <a:pt x="111424" y="38000"/>
                  </a:cubicBezTo>
                  <a:lnTo>
                    <a:pt x="115280" y="36747"/>
                  </a:lnTo>
                  <a:lnTo>
                    <a:pt x="110293" y="43657"/>
                  </a:lnTo>
                  <a:lnTo>
                    <a:pt x="101740" y="41147"/>
                  </a:lnTo>
                  <a:lnTo>
                    <a:pt x="105594" y="39894"/>
                  </a:lnTo>
                  <a:lnTo>
                    <a:pt x="105594" y="39894"/>
                  </a:lnTo>
                  <a:cubicBezTo>
                    <a:pt x="97628" y="21829"/>
                    <a:pt x="79748" y="10171"/>
                    <a:pt x="60005" y="10169"/>
                  </a:cubicBezTo>
                  <a:close/>
                </a:path>
              </a:pathLst>
            </a:custGeom>
            <a:solidFill>
              <a:srgbClr val="BFD9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" name="Google Shape;290;p13"/>
            <p:cNvSpPr/>
            <p:nvPr/>
          </p:nvSpPr>
          <p:spPr>
            <a:xfrm>
              <a:off x="3196244" y="154208"/>
              <a:ext cx="4507938" cy="450793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195" y="42715"/>
                  </a:moveTo>
                  <a:cubicBezTo>
                    <a:pt x="120114" y="64009"/>
                    <a:pt x="113668" y="87378"/>
                    <a:pt x="96810" y="102113"/>
                  </a:cubicBezTo>
                  <a:lnTo>
                    <a:pt x="99192" y="105393"/>
                  </a:lnTo>
                  <a:lnTo>
                    <a:pt x="91080" y="102785"/>
                  </a:lnTo>
                  <a:lnTo>
                    <a:pt x="90825" y="93875"/>
                  </a:lnTo>
                  <a:lnTo>
                    <a:pt x="93207" y="97154"/>
                  </a:lnTo>
                  <a:lnTo>
                    <a:pt x="93207" y="97154"/>
                  </a:lnTo>
                  <a:cubicBezTo>
                    <a:pt x="107930" y="83994"/>
                    <a:pt x="113494" y="63382"/>
                    <a:pt x="107392" y="44601"/>
                  </a:cubicBezTo>
                  <a:close/>
                </a:path>
              </a:pathLst>
            </a:custGeom>
            <a:solidFill>
              <a:srgbClr val="BFD9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" name="Google Shape;291;p13"/>
            <p:cNvSpPr/>
            <p:nvPr/>
          </p:nvSpPr>
          <p:spPr>
            <a:xfrm>
              <a:off x="3105235" y="220310"/>
              <a:ext cx="4507938" cy="450793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2880" y="105248"/>
                  </a:moveTo>
                  <a:cubicBezTo>
                    <a:pt x="74766" y="118411"/>
                    <a:pt x="50547" y="119502"/>
                    <a:pt x="31322" y="108021"/>
                  </a:cubicBezTo>
                  <a:lnTo>
                    <a:pt x="28939" y="111301"/>
                  </a:lnTo>
                  <a:lnTo>
                    <a:pt x="28913" y="102779"/>
                  </a:lnTo>
                  <a:lnTo>
                    <a:pt x="37308" y="99784"/>
                  </a:lnTo>
                  <a:lnTo>
                    <a:pt x="34926" y="103063"/>
                  </a:lnTo>
                  <a:lnTo>
                    <a:pt x="34926" y="103063"/>
                  </a:lnTo>
                  <a:cubicBezTo>
                    <a:pt x="51992" y="113000"/>
                    <a:pt x="73317" y="111921"/>
                    <a:pt x="89293" y="100311"/>
                  </a:cubicBezTo>
                  <a:close/>
                </a:path>
              </a:pathLst>
            </a:custGeom>
            <a:solidFill>
              <a:srgbClr val="BFD9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" name="Google Shape;292;p13"/>
            <p:cNvSpPr/>
            <p:nvPr/>
          </p:nvSpPr>
          <p:spPr>
            <a:xfrm>
              <a:off x="3014226" y="154208"/>
              <a:ext cx="4507938" cy="450793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7127" y="105253"/>
                  </a:moveTo>
                  <a:cubicBezTo>
                    <a:pt x="9012" y="92094"/>
                    <a:pt x="490" y="69400"/>
                    <a:pt x="5466" y="47570"/>
                  </a:cubicBezTo>
                  <a:lnTo>
                    <a:pt x="1610" y="46317"/>
                  </a:lnTo>
                  <a:lnTo>
                    <a:pt x="9707" y="43658"/>
                  </a:lnTo>
                  <a:lnTo>
                    <a:pt x="15150" y="50716"/>
                  </a:lnTo>
                  <a:lnTo>
                    <a:pt x="11296" y="49464"/>
                  </a:lnTo>
                  <a:lnTo>
                    <a:pt x="11296" y="49464"/>
                  </a:lnTo>
                  <a:cubicBezTo>
                    <a:pt x="7121" y="68765"/>
                    <a:pt x="14737" y="88710"/>
                    <a:pt x="30714" y="100316"/>
                  </a:cubicBezTo>
                  <a:close/>
                </a:path>
              </a:pathLst>
            </a:custGeom>
            <a:solidFill>
              <a:srgbClr val="BFD9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" name="Google Shape;293;p13"/>
            <p:cNvSpPr/>
            <p:nvPr/>
          </p:nvSpPr>
          <p:spPr>
            <a:xfrm>
              <a:off x="3049074" y="47276"/>
              <a:ext cx="4507938" cy="450793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805" y="42714"/>
                  </a:moveTo>
                  <a:cubicBezTo>
                    <a:pt x="13724" y="21424"/>
                    <a:pt x="32669" y="6310"/>
                    <a:pt x="54964" y="4295"/>
                  </a:cubicBezTo>
                  <a:lnTo>
                    <a:pt x="54964" y="240"/>
                  </a:lnTo>
                  <a:lnTo>
                    <a:pt x="59995" y="7118"/>
                  </a:lnTo>
                  <a:lnTo>
                    <a:pt x="54965" y="14477"/>
                  </a:lnTo>
                  <a:lnTo>
                    <a:pt x="54965" y="10424"/>
                  </a:lnTo>
                  <a:lnTo>
                    <a:pt x="54965" y="10424"/>
                  </a:lnTo>
                  <a:cubicBezTo>
                    <a:pt x="35322" y="12419"/>
                    <a:pt x="18710" y="25823"/>
                    <a:pt x="12609" y="44600"/>
                  </a:cubicBezTo>
                  <a:close/>
                </a:path>
              </a:pathLst>
            </a:custGeom>
            <a:solidFill>
              <a:srgbClr val="BFD9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4" name="Google Shape;294;p13"/>
          <p:cNvSpPr txBox="1"/>
          <p:nvPr/>
        </p:nvSpPr>
        <p:spPr>
          <a:xfrm>
            <a:off x="4837825" y="2286000"/>
            <a:ext cx="992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IE" sz="14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Poetry</a:t>
            </a:r>
            <a:endParaRPr sz="1400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00" name="Google Shape;300;p14" descr="A picture containing indoor, sitting&#10;&#10;Description generated with high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1441450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14"/>
          <p:cNvSpPr/>
          <p:nvPr/>
        </p:nvSpPr>
        <p:spPr>
          <a:xfrm>
            <a:off x="8098475" y="1075591"/>
            <a:ext cx="3303482" cy="5148371"/>
          </a:xfrm>
          <a:prstGeom prst="roundRect">
            <a:avLst>
              <a:gd name="adj" fmla="val 3468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02" name="Google Shape;302;p14" descr="A picture containing book, indoor, shelf&#10;&#10;Description generated with very high confidence"/>
          <p:cNvPicPr preferRelativeResize="0"/>
          <p:nvPr/>
        </p:nvPicPr>
        <p:blipFill rotWithShape="1">
          <a:blip r:embed="rId4">
            <a:alphaModFix/>
          </a:blip>
          <a:srcRect l="22862" r="8127" b="-2"/>
          <a:stretch/>
        </p:blipFill>
        <p:spPr>
          <a:xfrm>
            <a:off x="8422081" y="1381279"/>
            <a:ext cx="2656271" cy="2175579"/>
          </a:xfrm>
          <a:custGeom>
            <a:avLst/>
            <a:gdLst/>
            <a:ahLst/>
            <a:cxnLst/>
            <a:rect l="l" t="t" r="r" b="b"/>
            <a:pathLst>
              <a:path w="3023405" h="2220471" extrusionOk="0">
                <a:moveTo>
                  <a:pt x="123891" y="0"/>
                </a:moveTo>
                <a:lnTo>
                  <a:pt x="2899513" y="0"/>
                </a:lnTo>
                <a:lnTo>
                  <a:pt x="2947731" y="9735"/>
                </a:lnTo>
                <a:cubicBezTo>
                  <a:pt x="2992202" y="28544"/>
                  <a:pt x="3023405" y="72578"/>
                  <a:pt x="3023405" y="123900"/>
                </a:cubicBezTo>
                <a:lnTo>
                  <a:pt x="3023405" y="2220471"/>
                </a:lnTo>
                <a:lnTo>
                  <a:pt x="0" y="2220471"/>
                </a:lnTo>
                <a:lnTo>
                  <a:pt x="0" y="123895"/>
                </a:lnTo>
                <a:lnTo>
                  <a:pt x="9736" y="75672"/>
                </a:lnTo>
                <a:cubicBezTo>
                  <a:pt x="22276" y="46025"/>
                  <a:pt x="46026" y="22275"/>
                  <a:pt x="75673" y="9735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303" name="Google Shape;303;p14" descr="A close up of a document&#10;&#10;Description generated with high confidence"/>
          <p:cNvPicPr preferRelativeResize="0"/>
          <p:nvPr/>
        </p:nvPicPr>
        <p:blipFill rotWithShape="1">
          <a:blip r:embed="rId5">
            <a:alphaModFix/>
          </a:blip>
          <a:srcRect l="18854" r="-3" b="-3"/>
          <a:stretch/>
        </p:blipFill>
        <p:spPr>
          <a:xfrm>
            <a:off x="8422081" y="3714472"/>
            <a:ext cx="2656270" cy="2178313"/>
          </a:xfrm>
          <a:custGeom>
            <a:avLst/>
            <a:gdLst/>
            <a:ahLst/>
            <a:cxnLst/>
            <a:rect l="l" t="t" r="r" b="b"/>
            <a:pathLst>
              <a:path w="3023404" h="2223262" extrusionOk="0">
                <a:moveTo>
                  <a:pt x="0" y="0"/>
                </a:moveTo>
                <a:lnTo>
                  <a:pt x="3023404" y="0"/>
                </a:lnTo>
                <a:lnTo>
                  <a:pt x="3023404" y="2119740"/>
                </a:lnTo>
                <a:cubicBezTo>
                  <a:pt x="3023404" y="2176914"/>
                  <a:pt x="2977056" y="2223262"/>
                  <a:pt x="2919882" y="2223262"/>
                </a:cubicBezTo>
                <a:lnTo>
                  <a:pt x="103519" y="2223262"/>
                </a:lnTo>
                <a:cubicBezTo>
                  <a:pt x="60639" y="2223262"/>
                  <a:pt x="23848" y="2197191"/>
                  <a:pt x="8132" y="2160036"/>
                </a:cubicBezTo>
                <a:lnTo>
                  <a:pt x="0" y="2119755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304" name="Google Shape;304;p14"/>
          <p:cNvSpPr txBox="1">
            <a:spLocks noGrp="1"/>
          </p:cNvSpPr>
          <p:nvPr>
            <p:ph type="body" idx="1"/>
          </p:nvPr>
        </p:nvSpPr>
        <p:spPr>
          <a:xfrm>
            <a:off x="790043" y="565899"/>
            <a:ext cx="6770802" cy="4024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rPr lang="en-IE"/>
              <a:t>Poetry sample.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rPr lang="en-IE"/>
              <a:t>‘A Poison Tree.’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5"/>
          <p:cNvSpPr txBox="1">
            <a:spLocks noGrp="1"/>
          </p:cNvSpPr>
          <p:nvPr>
            <p:ph type="title"/>
          </p:nvPr>
        </p:nvSpPr>
        <p:spPr>
          <a:xfrm>
            <a:off x="790833" y="660792"/>
            <a:ext cx="3251886" cy="991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</a:pPr>
            <a:r>
              <a:rPr lang="en-IE"/>
              <a:t>WORKSHOP</a:t>
            </a:r>
            <a:endParaRPr/>
          </a:p>
        </p:txBody>
      </p:sp>
      <p:sp>
        <p:nvSpPr>
          <p:cNvPr id="310" name="Google Shape;310;p15"/>
          <p:cNvSpPr txBox="1">
            <a:spLocks noGrp="1"/>
          </p:cNvSpPr>
          <p:nvPr>
            <p:ph type="body" idx="1"/>
          </p:nvPr>
        </p:nvSpPr>
        <p:spPr>
          <a:xfrm>
            <a:off x="685800" y="1652569"/>
            <a:ext cx="10820400" cy="4024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This month: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Write a poem or poems (max 50 lines). Use the class exercise, if you wish.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Share with Peer Group.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Prepare some brief verbal comments for your peers’ work and also on this weeks’ reading.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16"/>
          <p:cNvSpPr txBox="1">
            <a:spLocks noGrp="1"/>
          </p:cNvSpPr>
          <p:nvPr>
            <p:ph type="title"/>
          </p:nvPr>
        </p:nvSpPr>
        <p:spPr>
          <a:xfrm>
            <a:off x="685800" y="505066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</a:pPr>
            <a:r>
              <a:rPr lang="en-IE"/>
              <a:t>NEXT CLASS</a:t>
            </a:r>
            <a:endParaRPr/>
          </a:p>
        </p:txBody>
      </p:sp>
      <p:sp>
        <p:nvSpPr>
          <p:cNvPr id="316" name="Google Shape;316;p16"/>
          <p:cNvSpPr txBox="1"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All material on the course page - this will be emailed!</a:t>
            </a:r>
            <a:endParaRPr/>
          </a:p>
          <a:p>
            <a:pPr marL="228600" lvl="0" indent="-88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Read the other work in your peer group and read the short story</a:t>
            </a:r>
            <a:endParaRPr/>
          </a:p>
          <a:p>
            <a:pPr marL="228600" lvl="0" indent="-88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Write your poem(s)!</a:t>
            </a:r>
            <a:endParaRPr/>
          </a:p>
          <a:p>
            <a:pPr marL="228600" lvl="0" indent="-88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Any questions – email info@martinkeaveney.com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rgbClr val="000000"/>
      </a:dk1>
      <a:lt1>
        <a:srgbClr val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Vapor Trail">
  <a:themeElements>
    <a:clrScheme name="Vapor Trail">
      <a:dk1>
        <a:srgbClr val="000000"/>
      </a:dk1>
      <a:lt1>
        <a:srgbClr val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535</Words>
  <Application>Microsoft Macintosh PowerPoint</Application>
  <PresentationFormat>Widescreen</PresentationFormat>
  <Paragraphs>94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Century Gothic</vt:lpstr>
      <vt:lpstr>Vapor Trail</vt:lpstr>
      <vt:lpstr>Vapor Trail</vt:lpstr>
      <vt:lpstr>  CREATIVE WRITING: INTRODUCTION  MKCW DR MARTIN KEAVENEY</vt:lpstr>
      <vt:lpstr>PowerPoint Presentation</vt:lpstr>
      <vt:lpstr>PowerPoint Presentation</vt:lpstr>
      <vt:lpstr>PowerPoint Presentation</vt:lpstr>
      <vt:lpstr>READING</vt:lpstr>
      <vt:lpstr>PowerPoint Presentation</vt:lpstr>
      <vt:lpstr>PowerPoint Presentation</vt:lpstr>
      <vt:lpstr>FINAL PROJECT </vt:lpstr>
      <vt:lpstr>INTRODUCTIONS</vt:lpstr>
      <vt:lpstr>PowerPoint Presentation</vt:lpstr>
      <vt:lpstr>PowerPoint Presentation</vt:lpstr>
      <vt:lpstr>PEER GROUPS</vt:lpstr>
      <vt:lpstr>PowerPoint Presentation</vt:lpstr>
      <vt:lpstr>PowerPoint Presentation</vt:lpstr>
      <vt:lpstr>WORKSHOP</vt:lpstr>
      <vt:lpstr>NEXT CLASS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CREATIVE WRITING: INTRODUCTION  MKCW DR MARTIN KEAVENEY</dc:title>
  <dc:creator>Martin</dc:creator>
  <cp:lastModifiedBy>Keaveney, Martin</cp:lastModifiedBy>
  <cp:revision>1</cp:revision>
  <dcterms:created xsi:type="dcterms:W3CDTF">2017-09-07T15:01:19Z</dcterms:created>
  <dcterms:modified xsi:type="dcterms:W3CDTF">2022-10-23T20:24:27Z</dcterms:modified>
</cp:coreProperties>
</file>