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4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3.xml"/>
  <Override ContentType="application/vnd.ms-office.chartstyle+xml" PartName="/ppt/charts/style4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88825"/>
  <p:notesSz cx="6858000" cy="9144000"/>
  <p:embeddedFontLst>
    <p:embeddedFont>
      <p:font typeface="Corbel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39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21" roundtripDataSignature="AMtx7mh+pzrHxcdlE8OsJJLVqRPeWU0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39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rbel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orbel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orbel-italic.fntdata"/><Relationship Id="rId6" Type="http://schemas.openxmlformats.org/officeDocument/2006/relationships/slide" Target="slides/slide1.xml"/><Relationship Id="rId18" Type="http://schemas.openxmlformats.org/officeDocument/2006/relationships/font" Target="fonts/Corbel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f36945652b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f3694565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f36945652b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ea6b66e9c3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ea6b66e9c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ea6b66e9c3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21" name="Google Shape;2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1"/>
          <p:cNvSpPr/>
          <p:nvPr/>
        </p:nvSpPr>
        <p:spPr>
          <a:xfrm>
            <a:off x="-15871" y="1"/>
            <a:ext cx="11680767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01600" rotWithShape="0" algn="tl" dir="4380000" dist="152400">
              <a:srgbClr val="000000">
                <a:alpha val="4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1"/>
          <p:cNvSpPr/>
          <p:nvPr/>
        </p:nvSpPr>
        <p:spPr>
          <a:xfrm>
            <a:off x="0" y="4282258"/>
            <a:ext cx="11326307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4" name="Google Shape;24;p11"/>
          <p:cNvSpPr/>
          <p:nvPr/>
        </p:nvSpPr>
        <p:spPr>
          <a:xfrm>
            <a:off x="1" y="1"/>
            <a:ext cx="8717308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5" name="Google Shape;25;p11"/>
          <p:cNvSpPr/>
          <p:nvPr/>
        </p:nvSpPr>
        <p:spPr>
          <a:xfrm rot="-180000">
            <a:off x="-161758" y="293317"/>
            <a:ext cx="11364156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1"/>
          <p:cNvSpPr txBox="1"/>
          <p:nvPr>
            <p:ph type="ctrTitle"/>
          </p:nvPr>
        </p:nvSpPr>
        <p:spPr>
          <a:xfrm rot="-180000">
            <a:off x="890969" y="662656"/>
            <a:ext cx="9752647" cy="27665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998"/>
              <a:buFont typeface="Impact"/>
              <a:buNone/>
              <a:defRPr sz="79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subTitle"/>
          </p:nvPr>
        </p:nvSpPr>
        <p:spPr>
          <a:xfrm rot="-180000">
            <a:off x="982806" y="3505210"/>
            <a:ext cx="975264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78"/>
              <a:buNone/>
              <a:defRPr sz="2799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 rot="-180000">
            <a:off x="4947253" y="4578463"/>
            <a:ext cx="6142053" cy="116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398">
                <a:solidFill>
                  <a:srgbClr val="5C060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 rot="-180000">
            <a:off x="-5558" y="4883024"/>
            <a:ext cx="4046185" cy="1195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5398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 rot="-180000">
            <a:off x="9849192" y="3832648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11"/>
          <p:cNvSpPr/>
          <p:nvPr/>
        </p:nvSpPr>
        <p:spPr>
          <a:xfrm rot="-180000">
            <a:off x="4220286" y="5111356"/>
            <a:ext cx="515252" cy="515386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chemeClr val="dk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2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" type="body"/>
          </p:nvPr>
        </p:nvSpPr>
        <p:spPr>
          <a:xfrm>
            <a:off x="685622" y="2063396"/>
            <a:ext cx="10392000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685623" y="685801"/>
            <a:ext cx="10392000" cy="3193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sz="53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685623" y="3742267"/>
            <a:ext cx="10392000" cy="1639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  <a:defRPr sz="1999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4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type="title"/>
          </p:nvPr>
        </p:nvSpPr>
        <p:spPr>
          <a:xfrm>
            <a:off x="685623" y="685800"/>
            <a:ext cx="10394174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" type="body"/>
          </p:nvPr>
        </p:nvSpPr>
        <p:spPr>
          <a:xfrm>
            <a:off x="685621" y="2063396"/>
            <a:ext cx="5087389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2" type="body"/>
          </p:nvPr>
        </p:nvSpPr>
        <p:spPr>
          <a:xfrm>
            <a:off x="5992410" y="2063396"/>
            <a:ext cx="5085213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/>
          <p:nvPr>
            <p:ph type="title"/>
          </p:nvPr>
        </p:nvSpPr>
        <p:spPr>
          <a:xfrm>
            <a:off x="685623" y="685800"/>
            <a:ext cx="10392000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" type="body"/>
          </p:nvPr>
        </p:nvSpPr>
        <p:spPr>
          <a:xfrm>
            <a:off x="918117" y="2063396"/>
            <a:ext cx="4854893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58"/>
              <a:buNone/>
              <a:defRPr b="0" sz="25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60" name="Google Shape;60;p16"/>
          <p:cNvSpPr txBox="1"/>
          <p:nvPr>
            <p:ph idx="2" type="body"/>
          </p:nvPr>
        </p:nvSpPr>
        <p:spPr>
          <a:xfrm>
            <a:off x="685623" y="2861733"/>
            <a:ext cx="5087387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61" name="Google Shape;61;p16"/>
          <p:cNvSpPr txBox="1"/>
          <p:nvPr>
            <p:ph idx="3" type="body"/>
          </p:nvPr>
        </p:nvSpPr>
        <p:spPr>
          <a:xfrm>
            <a:off x="6216572" y="2063396"/>
            <a:ext cx="486322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58"/>
              <a:buNone/>
              <a:defRPr b="0" sz="25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62" name="Google Shape;62;p16"/>
          <p:cNvSpPr txBox="1"/>
          <p:nvPr>
            <p:ph idx="4" type="body"/>
          </p:nvPr>
        </p:nvSpPr>
        <p:spPr>
          <a:xfrm>
            <a:off x="5992408" y="2861733"/>
            <a:ext cx="5087388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693463" y="685800"/>
            <a:ext cx="4125785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9"/>
              <a:buFont typeface="Impact"/>
              <a:buNone/>
              <a:defRPr sz="3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" type="body"/>
          </p:nvPr>
        </p:nvSpPr>
        <p:spPr>
          <a:xfrm>
            <a:off x="5044818" y="685801"/>
            <a:ext cx="6032804" cy="46887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2" type="body"/>
          </p:nvPr>
        </p:nvSpPr>
        <p:spPr>
          <a:xfrm>
            <a:off x="693462" y="2709053"/>
            <a:ext cx="4125786" cy="266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79" name="Google Shape;79;p19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685621" y="685800"/>
            <a:ext cx="6343650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9"/>
              <a:buFont typeface="Impact"/>
              <a:buNone/>
              <a:defRPr sz="3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0"/>
          <p:cNvSpPr/>
          <p:nvPr>
            <p:ph idx="2" type="pic"/>
          </p:nvPr>
        </p:nvSpPr>
        <p:spPr>
          <a:xfrm>
            <a:off x="7480413" y="1"/>
            <a:ext cx="3597209" cy="507153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5" name="Google Shape;85;p20"/>
          <p:cNvSpPr txBox="1"/>
          <p:nvPr>
            <p:ph idx="1" type="body"/>
          </p:nvPr>
        </p:nvSpPr>
        <p:spPr>
          <a:xfrm>
            <a:off x="685623" y="2709053"/>
            <a:ext cx="6343649" cy="2362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86" name="Google Shape;86;p20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0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/>
          <p:nvPr>
            <p:ph type="title"/>
          </p:nvPr>
        </p:nvSpPr>
        <p:spPr>
          <a:xfrm>
            <a:off x="685621" y="4106333"/>
            <a:ext cx="10392001" cy="5888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99"/>
              <a:buFont typeface="Impact"/>
              <a:buNone/>
              <a:defRPr sz="31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1"/>
          <p:cNvSpPr/>
          <p:nvPr>
            <p:ph idx="2" type="pic"/>
          </p:nvPr>
        </p:nvSpPr>
        <p:spPr>
          <a:xfrm>
            <a:off x="685623" y="685800"/>
            <a:ext cx="10389807" cy="319490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2" name="Google Shape;92;p21"/>
          <p:cNvSpPr txBox="1"/>
          <p:nvPr>
            <p:ph idx="1" type="body"/>
          </p:nvPr>
        </p:nvSpPr>
        <p:spPr>
          <a:xfrm>
            <a:off x="685601" y="4702923"/>
            <a:ext cx="10392021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3" name="Google Shape;93;p21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1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/>
          <p:nvPr>
            <p:ph type="title"/>
          </p:nvPr>
        </p:nvSpPr>
        <p:spPr>
          <a:xfrm>
            <a:off x="685623" y="685801"/>
            <a:ext cx="10394194" cy="3194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2"/>
          <p:cNvSpPr txBox="1"/>
          <p:nvPr>
            <p:ph idx="1" type="body"/>
          </p:nvPr>
        </p:nvSpPr>
        <p:spPr>
          <a:xfrm>
            <a:off x="685601" y="4106333"/>
            <a:ext cx="10392022" cy="12736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9" name="Google Shape;99;p22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2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2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>
            <p:ph type="title"/>
          </p:nvPr>
        </p:nvSpPr>
        <p:spPr>
          <a:xfrm>
            <a:off x="1121440" y="685800"/>
            <a:ext cx="9522540" cy="29167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3"/>
          <p:cNvSpPr txBox="1"/>
          <p:nvPr>
            <p:ph idx="1" type="body"/>
          </p:nvPr>
        </p:nvSpPr>
        <p:spPr>
          <a:xfrm>
            <a:off x="1549860" y="3610032"/>
            <a:ext cx="8665699" cy="377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5" name="Google Shape;105;p23"/>
          <p:cNvSpPr txBox="1"/>
          <p:nvPr>
            <p:ph idx="2" type="body"/>
          </p:nvPr>
        </p:nvSpPr>
        <p:spPr>
          <a:xfrm>
            <a:off x="685623" y="4106334"/>
            <a:ext cx="10394174" cy="1268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6" name="Google Shape;106;p23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3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3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" name="Google Shape;109;p23"/>
          <p:cNvSpPr txBox="1"/>
          <p:nvPr/>
        </p:nvSpPr>
        <p:spPr>
          <a:xfrm>
            <a:off x="685623" y="892628"/>
            <a:ext cx="609441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Impact"/>
              <a:buNone/>
            </a:pPr>
            <a:r>
              <a:rPr b="0" i="0" lang="en-US" sz="7998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/>
          </a:p>
        </p:txBody>
      </p:sp>
      <p:sp>
        <p:nvSpPr>
          <p:cNvPr id="110" name="Google Shape;110;p23"/>
          <p:cNvSpPr txBox="1"/>
          <p:nvPr/>
        </p:nvSpPr>
        <p:spPr>
          <a:xfrm>
            <a:off x="10470356" y="2922827"/>
            <a:ext cx="609441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Impact"/>
              <a:buNone/>
            </a:pPr>
            <a:r>
              <a:rPr b="0" i="0" lang="en-US" sz="7998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4"/>
          <p:cNvSpPr txBox="1"/>
          <p:nvPr>
            <p:ph type="title"/>
          </p:nvPr>
        </p:nvSpPr>
        <p:spPr>
          <a:xfrm>
            <a:off x="685622" y="1723855"/>
            <a:ext cx="10392000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4"/>
          <p:cNvSpPr txBox="1"/>
          <p:nvPr>
            <p:ph idx="1" type="body"/>
          </p:nvPr>
        </p:nvSpPr>
        <p:spPr>
          <a:xfrm>
            <a:off x="685622" y="4247468"/>
            <a:ext cx="10392000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14" name="Google Shape;114;p24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4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4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/>
          <p:nvPr>
            <p:ph type="title"/>
          </p:nvPr>
        </p:nvSpPr>
        <p:spPr>
          <a:xfrm>
            <a:off x="685623" y="685801"/>
            <a:ext cx="10391999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5"/>
          <p:cNvSpPr txBox="1"/>
          <p:nvPr>
            <p:ph idx="1" type="body"/>
          </p:nvPr>
        </p:nvSpPr>
        <p:spPr>
          <a:xfrm>
            <a:off x="685623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0" name="Google Shape;120;p25"/>
          <p:cNvSpPr txBox="1"/>
          <p:nvPr>
            <p:ph idx="2" type="body"/>
          </p:nvPr>
        </p:nvSpPr>
        <p:spPr>
          <a:xfrm>
            <a:off x="685623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1" name="Google Shape;121;p25"/>
          <p:cNvSpPr txBox="1"/>
          <p:nvPr>
            <p:ph idx="3" type="body"/>
          </p:nvPr>
        </p:nvSpPr>
        <p:spPr>
          <a:xfrm>
            <a:off x="4233519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2" name="Google Shape;122;p25"/>
          <p:cNvSpPr txBox="1"/>
          <p:nvPr>
            <p:ph idx="4" type="body"/>
          </p:nvPr>
        </p:nvSpPr>
        <p:spPr>
          <a:xfrm>
            <a:off x="4233518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3" name="Google Shape;123;p25"/>
          <p:cNvSpPr txBox="1"/>
          <p:nvPr>
            <p:ph idx="5" type="body"/>
          </p:nvPr>
        </p:nvSpPr>
        <p:spPr>
          <a:xfrm>
            <a:off x="7768356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4" name="Google Shape;124;p25"/>
          <p:cNvSpPr txBox="1"/>
          <p:nvPr>
            <p:ph idx="6" type="body"/>
          </p:nvPr>
        </p:nvSpPr>
        <p:spPr>
          <a:xfrm>
            <a:off x="7768356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5" name="Google Shape;125;p25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5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6"/>
          <p:cNvSpPr txBox="1"/>
          <p:nvPr>
            <p:ph idx="1" type="body"/>
          </p:nvPr>
        </p:nvSpPr>
        <p:spPr>
          <a:xfrm>
            <a:off x="691660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1" name="Google Shape;131;p26"/>
          <p:cNvSpPr/>
          <p:nvPr>
            <p:ph idx="2" type="pic"/>
          </p:nvPr>
        </p:nvSpPr>
        <p:spPr>
          <a:xfrm>
            <a:off x="685601" y="2063396"/>
            <a:ext cx="3309266" cy="1536725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2" name="Google Shape;132;p26"/>
          <p:cNvSpPr txBox="1"/>
          <p:nvPr>
            <p:ph idx="3" type="body"/>
          </p:nvPr>
        </p:nvSpPr>
        <p:spPr>
          <a:xfrm>
            <a:off x="691660" y="4389288"/>
            <a:ext cx="3309266" cy="98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3" name="Google Shape;133;p26"/>
          <p:cNvSpPr txBox="1"/>
          <p:nvPr>
            <p:ph idx="4" type="body"/>
          </p:nvPr>
        </p:nvSpPr>
        <p:spPr>
          <a:xfrm>
            <a:off x="4236307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4" name="Google Shape;134;p26"/>
          <p:cNvSpPr/>
          <p:nvPr>
            <p:ph idx="5" type="pic"/>
          </p:nvPr>
        </p:nvSpPr>
        <p:spPr>
          <a:xfrm>
            <a:off x="4234896" y="2063396"/>
            <a:ext cx="3309266" cy="1535237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5" name="Google Shape;135;p26"/>
          <p:cNvSpPr txBox="1"/>
          <p:nvPr>
            <p:ph idx="6" type="body"/>
          </p:nvPr>
        </p:nvSpPr>
        <p:spPr>
          <a:xfrm>
            <a:off x="4234896" y="4389286"/>
            <a:ext cx="3309266" cy="9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6" name="Google Shape;136;p26"/>
          <p:cNvSpPr txBox="1"/>
          <p:nvPr>
            <p:ph idx="7" type="body"/>
          </p:nvPr>
        </p:nvSpPr>
        <p:spPr>
          <a:xfrm>
            <a:off x="7766921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7" name="Google Shape;137;p26"/>
          <p:cNvSpPr/>
          <p:nvPr>
            <p:ph idx="8" type="pic"/>
          </p:nvPr>
        </p:nvSpPr>
        <p:spPr>
          <a:xfrm>
            <a:off x="7766796" y="2063394"/>
            <a:ext cx="3309266" cy="1537196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8" name="Google Shape;138;p26"/>
          <p:cNvSpPr txBox="1"/>
          <p:nvPr>
            <p:ph idx="9" type="body"/>
          </p:nvPr>
        </p:nvSpPr>
        <p:spPr>
          <a:xfrm>
            <a:off x="7766796" y="4389284"/>
            <a:ext cx="3309266" cy="985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9" name="Google Shape;139;p26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6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6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 rot="5400000">
            <a:off x="4226027" y="-1477009"/>
            <a:ext cx="3311190" cy="103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45" name="Google Shape;145;p27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7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7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 rot="5400000">
            <a:off x="7601201" y="1898165"/>
            <a:ext cx="4688785" cy="226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8"/>
          <p:cNvSpPr txBox="1"/>
          <p:nvPr>
            <p:ph idx="1" type="body"/>
          </p:nvPr>
        </p:nvSpPr>
        <p:spPr>
          <a:xfrm rot="5400000">
            <a:off x="2292416" y="-920993"/>
            <a:ext cx="4688785" cy="7902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51" name="Google Shape;151;p28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8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8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2.png"/><Relationship Id="rId2" Type="http://schemas.openxmlformats.org/officeDocument/2006/relationships/image" Target="../media/image1.jp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slideLayout" Target="../slideLayouts/slideLayout17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10" name="Google Shape;1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10"/>
          <p:cNvGrpSpPr/>
          <p:nvPr/>
        </p:nvGrpSpPr>
        <p:grpSpPr>
          <a:xfrm>
            <a:off x="-25391" y="1"/>
            <a:ext cx="12002224" cy="6644081"/>
            <a:chOff x="-25397" y="0"/>
            <a:chExt cx="12005350" cy="6644081"/>
          </a:xfrm>
        </p:grpSpPr>
        <p:sp>
          <p:nvSpPr>
            <p:cNvPr id="12" name="Google Shape;12;p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98425" rotWithShape="0" algn="tl" dir="4380000" dist="76200">
                <a:srgbClr val="000000">
                  <a:alpha val="6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0"/>
            <p:cNvSpPr/>
            <p:nvPr/>
          </p:nvSpPr>
          <p:spPr>
            <a:xfrm>
              <a:off x="-25397" y="0"/>
              <a:ext cx="11773291" cy="6419514"/>
            </a:xfrm>
            <a:custGeom>
              <a:rect b="b" l="l" r="r" t="t"/>
              <a:pathLst>
                <a:path extrusionOk="0" h="6419514" w="11773291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cap="flat" cmpd="sng" w="825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" name="Google Shape;14;p10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" name="Google Shape;15;p10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b="0" i="0" sz="5398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10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31698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Char char="•"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-411378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78"/>
              <a:buFont typeface="Arial"/>
              <a:buChar char="•"/>
              <a:defRPr b="0" i="0" sz="17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-39116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-370839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-370839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-370839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-370839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-37084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-37084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7" name="Google Shape;17;p10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9" name="Google Shape;19;p10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2.xml"/><Relationship Id="rId4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3.xml"/><Relationship Id="rId4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4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/>
          <p:nvPr>
            <p:ph type="ctrTitle"/>
          </p:nvPr>
        </p:nvSpPr>
        <p:spPr>
          <a:xfrm>
            <a:off x="369272" y="1485292"/>
            <a:ext cx="997260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8774"/>
              <a:buFont typeface="Impact"/>
              <a:buNone/>
            </a:pPr>
            <a:r>
              <a:rPr lang="en-US"/>
              <a:t>CREATIVE WRITING:</a:t>
            </a:r>
            <a:br>
              <a:rPr lang="en-US"/>
            </a:br>
            <a:r>
              <a:rPr lang="en-US"/>
              <a:t>SINGLE PROJECT</a:t>
            </a:r>
            <a:endParaRPr/>
          </a:p>
        </p:txBody>
      </p:sp>
      <p:sp>
        <p:nvSpPr>
          <p:cNvPr id="160" name="Google Shape;160;p1"/>
          <p:cNvSpPr txBox="1"/>
          <p:nvPr>
            <p:ph idx="1" type="subTitle"/>
          </p:nvPr>
        </p:nvSpPr>
        <p:spPr>
          <a:xfrm rot="-180000">
            <a:off x="982806" y="3505210"/>
            <a:ext cx="975264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320"/>
              <a:buNone/>
            </a:pPr>
            <a:r>
              <a:rPr lang="en-US"/>
              <a:t>GALWAY ARTS CENTRE REMOTE: MARTIN KEAVENEY CREATIVE WRITING</a:t>
            </a:r>
            <a:endParaRPr/>
          </a:p>
          <a:p>
            <a:pPr indent="0" lvl="0" marL="0" rt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320"/>
              <a:buNone/>
            </a:pPr>
            <a:r>
              <a:rPr lang="en-US"/>
              <a:t>WEEK 4 : CHANGING PERSPECTIVE</a:t>
            </a:r>
            <a:endParaRPr/>
          </a:p>
        </p:txBody>
      </p:sp>
      <p:pic>
        <p:nvPicPr>
          <p:cNvPr id="161" name="Google Shape;16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4049" y="4437112"/>
            <a:ext cx="3036394" cy="2277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WHAT IS PERSPECTIVE?</a:t>
            </a:r>
            <a:endParaRPr/>
          </a:p>
        </p:txBody>
      </p:sp>
      <p:sp>
        <p:nvSpPr>
          <p:cNvPr id="167" name="Google Shape;167;p2"/>
          <p:cNvSpPr txBox="1"/>
          <p:nvPr>
            <p:ph idx="1" type="body"/>
          </p:nvPr>
        </p:nvSpPr>
        <p:spPr>
          <a:xfrm>
            <a:off x="672674" y="678363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‘HERE WE ARE CONCERNED WITH THE TRANSFORMATION WHICH THE NOTION OF “PERSON” UNDERGOES IN LITERARY NARRATIVE’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None/>
            </a:pPr>
            <a:r>
              <a:rPr lang="en-US"/>
              <a:t>TZVETAN TODOROV, </a:t>
            </a:r>
            <a:r>
              <a:rPr i="1" lang="en-US"/>
              <a:t>THE POETICS OF PROSE,  </a:t>
            </a:r>
            <a:r>
              <a:rPr lang="en-US"/>
              <a:t>CORNELL, 1977 (TRA.NS. RICHARD HOWARD)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CHANGING PERSPECTIVE</a:t>
            </a:r>
            <a:endParaRPr/>
          </a:p>
        </p:txBody>
      </p:sp>
      <p:sp>
        <p:nvSpPr>
          <p:cNvPr id="173" name="Google Shape;173;p3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40"/>
              <a:buChar char="•"/>
            </a:pPr>
            <a:r>
              <a:rPr i="1" lang="en-US"/>
              <a:t>I WENT TO TOWN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40"/>
              <a:buChar char="•"/>
            </a:pPr>
            <a:r>
              <a:rPr i="1" lang="en-US"/>
              <a:t>YOU WENT TO TOWN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40"/>
              <a:buChar char="•"/>
            </a:pPr>
            <a:r>
              <a:rPr i="1" lang="en-US"/>
              <a:t>HE WENT TO TOWN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40"/>
              <a:buChar char="•"/>
            </a:pPr>
            <a:r>
              <a:rPr i="1" lang="en-US"/>
              <a:t>WE WENT TO TOWN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40"/>
              <a:buChar char="•"/>
            </a:pPr>
            <a:r>
              <a:rPr i="1" lang="en-US"/>
              <a:t>JOHN WENT TO TOWN, </a:t>
            </a:r>
            <a:r>
              <a:rPr i="1" lang="en-US" u="sng"/>
              <a:t>FEELING NERVOUS </a:t>
            </a:r>
            <a:r>
              <a:rPr lang="en-US"/>
              <a:t>. [</a:t>
            </a:r>
            <a:r>
              <a:rPr lang="en-US" u="sng"/>
              <a:t>FREE INDIRECT DISCOURSE</a:t>
            </a:r>
            <a:r>
              <a:rPr lang="en-US"/>
              <a:t>]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CHANGING PERSPECTIVE</a:t>
            </a:r>
            <a:endParaRPr/>
          </a:p>
        </p:txBody>
      </p:sp>
      <p:sp>
        <p:nvSpPr>
          <p:cNvPr id="179" name="Google Shape;179;p4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-31242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60000"/>
              <a:buChar char="•"/>
            </a:pPr>
            <a:r>
              <a:rPr lang="en-US" sz="2000"/>
              <a:t>SINGLE NARRATOR ((UN)RELIABLE)</a:t>
            </a:r>
            <a:endParaRPr/>
          </a:p>
          <a:p>
            <a:pPr indent="-31242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60000"/>
              <a:buChar char="•"/>
            </a:pPr>
            <a:r>
              <a:rPr lang="en-US" sz="2000"/>
              <a:t>MULTI–PERSON NARRATOR</a:t>
            </a:r>
            <a:endParaRPr/>
          </a:p>
          <a:p>
            <a:pPr indent="-31242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60000"/>
              <a:buChar char="•"/>
            </a:pPr>
            <a:r>
              <a:rPr lang="en-US" sz="2000"/>
              <a:t>RETROSPECTIVE</a:t>
            </a:r>
            <a:endParaRPr/>
          </a:p>
          <a:p>
            <a:pPr indent="-31242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60000"/>
              <a:buChar char="•"/>
            </a:pPr>
            <a:r>
              <a:rPr i="1" lang="en-US" sz="2000"/>
              <a:t>I WENT TO TOWN</a:t>
            </a:r>
            <a:endParaRPr/>
          </a:p>
          <a:p>
            <a:pPr indent="-31242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60000"/>
              <a:buChar char="•"/>
            </a:pPr>
            <a:r>
              <a:rPr i="1" lang="en-US" sz="2000"/>
              <a:t>I GO TO TOWN</a:t>
            </a:r>
            <a:endParaRPr/>
          </a:p>
          <a:p>
            <a:pPr indent="-31242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60000"/>
              <a:buChar char="•"/>
            </a:pPr>
            <a:r>
              <a:rPr i="1" lang="en-US" sz="2000"/>
              <a:t>I WILL GO TO TOWN, IT’S GOING TO BE AWFUL… </a:t>
            </a:r>
            <a:r>
              <a:rPr lang="en-US" sz="2000"/>
              <a:t>[ANTICIPATORY]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52076"/>
              <a:buNone/>
            </a:pPr>
            <a:br>
              <a:rPr lang="en-US"/>
            </a:b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CHANGING PERSPECTIVE</a:t>
            </a:r>
            <a:endParaRPr/>
          </a:p>
        </p:txBody>
      </p:sp>
      <p:graphicFrame>
        <p:nvGraphicFramePr>
          <p:cNvPr descr="Clustered column chart showing the values of 3 series for 4 categories" id="185" name="Google Shape;185;p5"/>
          <p:cNvGraphicFramePr/>
          <p:nvPr/>
        </p:nvGraphicFramePr>
        <p:xfrm>
          <a:off x="662533" y="1896033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86" name="Google Shape;186;p5"/>
          <p:cNvSpPr txBox="1"/>
          <p:nvPr/>
        </p:nvSpPr>
        <p:spPr>
          <a:xfrm>
            <a:off x="837827" y="1700808"/>
            <a:ext cx="9143999" cy="374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‘Focalization is defined by Genette as a restriction imposed on the information provided by a narrator about his characters.’(729).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‘In the terminology of Mieke Bal, internal and external focalization refer instead to the intra- or extra diagetic locus of the focalizer and have nothing to do with psychological penetration (729).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‘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Edmiston, William F. ‘Focalization and the First –Person Narrator: A Revision of the Theory.’ Poetics Today 10.4 (Winter, 1989) 729-744.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WHERE DO YOU PUT THE CAMERA?</a:t>
            </a:r>
            <a:endParaRPr/>
          </a:p>
        </p:txBody>
      </p:sp>
      <p:pic>
        <p:nvPicPr>
          <p:cNvPr id="192" name="Google Shape;192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0356" y="2492896"/>
            <a:ext cx="4177088" cy="2775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WRITING EXERCISE</a:t>
            </a:r>
            <a:endParaRPr/>
          </a:p>
        </p:txBody>
      </p:sp>
      <p:graphicFrame>
        <p:nvGraphicFramePr>
          <p:cNvPr descr="Clustered column chart showing the values of 3 series for 4 categories" id="199" name="Google Shape;199;p7"/>
          <p:cNvGraphicFramePr/>
          <p:nvPr/>
        </p:nvGraphicFramePr>
        <p:xfrm>
          <a:off x="1619632" y="1787831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00" name="Google Shape;200;p7"/>
          <p:cNvSpPr txBox="1"/>
          <p:nvPr/>
        </p:nvSpPr>
        <p:spPr>
          <a:xfrm>
            <a:off x="1619632" y="1935832"/>
            <a:ext cx="5986948" cy="757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descr="A picture containing text, watch&#10;&#10;Description automatically generated" id="201" name="Google Shape;20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5043" y="2348880"/>
            <a:ext cx="4471537" cy="3041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WORKSHOP</a:t>
            </a:r>
            <a:endParaRPr/>
          </a:p>
        </p:txBody>
      </p:sp>
      <p:graphicFrame>
        <p:nvGraphicFramePr>
          <p:cNvPr descr="Clustered column chart showing the values of 3 series for 4 categories" id="207" name="Google Shape;207;p8"/>
          <p:cNvGraphicFramePr/>
          <p:nvPr/>
        </p:nvGraphicFramePr>
        <p:xfrm>
          <a:off x="685800" y="2063750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pic>
        <p:nvPicPr>
          <p:cNvPr descr="A picture containing text, indoor, floor, room&#10;&#10;Description automatically generated" id="208" name="Google Shape;20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4725" y="2557462"/>
            <a:ext cx="3901975" cy="2596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Dec 17th : MAJOR SURGERY</a:t>
            </a:r>
            <a:endParaRPr/>
          </a:p>
        </p:txBody>
      </p:sp>
      <p:graphicFrame>
        <p:nvGraphicFramePr>
          <p:cNvPr descr="Clustered column chart showing the values of 3 series for 4 categories" id="214" name="Google Shape;214;p9"/>
          <p:cNvGraphicFramePr/>
          <p:nvPr/>
        </p:nvGraphicFramePr>
        <p:xfrm>
          <a:off x="685800" y="2063750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15" name="Google Shape;215;p9"/>
          <p:cNvSpPr txBox="1"/>
          <p:nvPr/>
        </p:nvSpPr>
        <p:spPr>
          <a:xfrm>
            <a:off x="1707311" y="1955464"/>
            <a:ext cx="66966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Do not break!!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Linear Changes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When to Kill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SUBMIT WRITING BY</a:t>
            </a: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  FRIDAY 29th</a:t>
            </a: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!!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f36945652b_0_0"/>
          <p:cNvSpPr txBox="1"/>
          <p:nvPr>
            <p:ph type="title"/>
          </p:nvPr>
        </p:nvSpPr>
        <p:spPr>
          <a:xfrm>
            <a:off x="685623" y="685801"/>
            <a:ext cx="10394100" cy="1152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BANK HOLIDAY!!!!</a:t>
            </a:r>
            <a:endParaRPr/>
          </a:p>
        </p:txBody>
      </p:sp>
      <p:sp>
        <p:nvSpPr>
          <p:cNvPr id="222" name="Google Shape;222;gf36945652b_0_0"/>
          <p:cNvSpPr txBox="1"/>
          <p:nvPr>
            <p:ph idx="1" type="body"/>
          </p:nvPr>
        </p:nvSpPr>
        <p:spPr>
          <a:xfrm>
            <a:off x="685622" y="2063396"/>
            <a:ext cx="10394100" cy="3311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NO CLASS OCTOBER 25TH NEXT MONDAY - NEXT CLASS NOVEMBER 1ST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ea6b66e9c3_0_0"/>
          <p:cNvSpPr txBox="1"/>
          <p:nvPr>
            <p:ph type="title"/>
          </p:nvPr>
        </p:nvSpPr>
        <p:spPr>
          <a:xfrm>
            <a:off x="685623" y="685801"/>
            <a:ext cx="10394100" cy="1152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 TO CLASS!</a:t>
            </a:r>
            <a:endParaRPr/>
          </a:p>
        </p:txBody>
      </p:sp>
      <p:sp>
        <p:nvSpPr>
          <p:cNvPr id="229" name="Google Shape;229;gea6b66e9c3_0_0"/>
          <p:cNvSpPr txBox="1"/>
          <p:nvPr>
            <p:ph idx="1" type="body"/>
          </p:nvPr>
        </p:nvSpPr>
        <p:spPr>
          <a:xfrm>
            <a:off x="685622" y="2063396"/>
            <a:ext cx="10394100" cy="3311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Now log in here for your live Video Conference class: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Join Zoom Meeting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https://us02web.zoom.us/j/83982245448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Meeting ID: 839 8224 5448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gea6b66e9c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9438" y="2063388"/>
            <a:ext cx="3219450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in Event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2020-12-14T19:07:48Z</dcterms:created>
  <dc:creator>Martin Keaveney</dc:creator>
</cp:coreProperties>
</file>