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3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88825"/>
  <p:notesSz cx="6858000" cy="9144000"/>
  <p:embeddedFontLst>
    <p:embeddedFont>
      <p:font typeface="Corbel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33" roundtripDataSignature="AMtx7miIJ538GjzJ5oijKcLa/44ycvrA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39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orbel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orbel-italic.fntdata"/><Relationship Id="rId30" Type="http://schemas.openxmlformats.org/officeDocument/2006/relationships/font" Target="fonts/Corbel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Corbel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55696"/>
        <c:axId val="296056088"/>
      </c:barChart>
      <c:catAx>
        <c:axId val="2960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6088"/>
        <c:crosses val="autoZero"/>
        <c:auto val="1"/>
        <c:lblAlgn val="ctr"/>
        <c:lblOffset val="100"/>
        <c:noMultiLvlLbl val="0"/>
      </c:catAx>
      <c:valAx>
        <c:axId val="296056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ee252e91d3_0_6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ee252e91d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ee252e91d3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21" name="Google Shape;21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4"/>
          <p:cNvSpPr/>
          <p:nvPr/>
        </p:nvSpPr>
        <p:spPr>
          <a:xfrm>
            <a:off x="-15871" y="1"/>
            <a:ext cx="11680767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4"/>
          <p:cNvSpPr/>
          <p:nvPr/>
        </p:nvSpPr>
        <p:spPr>
          <a:xfrm>
            <a:off x="0" y="4282258"/>
            <a:ext cx="11326307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4" name="Google Shape;24;p24"/>
          <p:cNvSpPr/>
          <p:nvPr/>
        </p:nvSpPr>
        <p:spPr>
          <a:xfrm>
            <a:off x="1" y="1"/>
            <a:ext cx="8717308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5" name="Google Shape;25;p24"/>
          <p:cNvSpPr/>
          <p:nvPr/>
        </p:nvSpPr>
        <p:spPr>
          <a:xfrm rot="-180000">
            <a:off x="-161758" y="293317"/>
            <a:ext cx="11364156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4"/>
          <p:cNvSpPr txBox="1"/>
          <p:nvPr>
            <p:ph type="ctrTitle"/>
          </p:nvPr>
        </p:nvSpPr>
        <p:spPr>
          <a:xfrm rot="-180000">
            <a:off x="890969" y="662656"/>
            <a:ext cx="9752647" cy="27665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998"/>
              <a:buFont typeface="Impact"/>
              <a:buNone/>
              <a:defRPr sz="79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" type="subTitle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78"/>
              <a:buNone/>
              <a:defRPr sz="2799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/>
        </p:txBody>
      </p:sp>
      <p:sp>
        <p:nvSpPr>
          <p:cNvPr id="28" name="Google Shape;28;p24"/>
          <p:cNvSpPr txBox="1"/>
          <p:nvPr>
            <p:ph idx="10" type="dt"/>
          </p:nvPr>
        </p:nvSpPr>
        <p:spPr>
          <a:xfrm rot="-180000">
            <a:off x="4947253" y="4578463"/>
            <a:ext cx="6142053" cy="116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398">
                <a:solidFill>
                  <a:srgbClr val="5C060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1" type="ftr"/>
          </p:nvPr>
        </p:nvSpPr>
        <p:spPr>
          <a:xfrm rot="-180000">
            <a:off x="-5558" y="4883024"/>
            <a:ext cx="4046185" cy="1195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5398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 rot="-180000">
            <a:off x="9849192" y="3832648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algn="ctr">
              <a:spcBef>
                <a:spcPts val="0"/>
              </a:spcBef>
              <a:buNone/>
              <a:defRPr b="0" i="0" sz="2399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24"/>
          <p:cNvSpPr/>
          <p:nvPr/>
        </p:nvSpPr>
        <p:spPr>
          <a:xfrm rot="-180000">
            <a:off x="4220286" y="5111356"/>
            <a:ext cx="515252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chemeClr val="dk1">
              <a:alpha val="4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5"/>
          <p:cNvSpPr txBox="1"/>
          <p:nvPr>
            <p:ph idx="1" type="body"/>
          </p:nvPr>
        </p:nvSpPr>
        <p:spPr>
          <a:xfrm>
            <a:off x="685622" y="2063396"/>
            <a:ext cx="10392000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6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41" name="Google Shape;41;p26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6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/>
          <p:nvPr>
            <p:ph type="title"/>
          </p:nvPr>
        </p:nvSpPr>
        <p:spPr>
          <a:xfrm>
            <a:off x="685623" y="685801"/>
            <a:ext cx="10392000" cy="3193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sz="53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8"/>
          <p:cNvSpPr txBox="1"/>
          <p:nvPr>
            <p:ph idx="1" type="body"/>
          </p:nvPr>
        </p:nvSpPr>
        <p:spPr>
          <a:xfrm>
            <a:off x="685623" y="3742267"/>
            <a:ext cx="10392000" cy="1639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sz="199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sz="1799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type="title"/>
          </p:nvPr>
        </p:nvSpPr>
        <p:spPr>
          <a:xfrm>
            <a:off x="685623" y="685800"/>
            <a:ext cx="10394174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" type="body"/>
          </p:nvPr>
        </p:nvSpPr>
        <p:spPr>
          <a:xfrm>
            <a:off x="685621" y="2063396"/>
            <a:ext cx="5087389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2" type="body"/>
          </p:nvPr>
        </p:nvSpPr>
        <p:spPr>
          <a:xfrm>
            <a:off x="5992410" y="2063396"/>
            <a:ext cx="508521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9" name="Google Shape;59;p29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9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0"/>
          <p:cNvSpPr txBox="1"/>
          <p:nvPr>
            <p:ph type="title"/>
          </p:nvPr>
        </p:nvSpPr>
        <p:spPr>
          <a:xfrm>
            <a:off x="685623" y="685800"/>
            <a:ext cx="10392000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" type="body"/>
          </p:nvPr>
        </p:nvSpPr>
        <p:spPr>
          <a:xfrm>
            <a:off x="918117" y="2063396"/>
            <a:ext cx="4854893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b="0" sz="25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5" name="Google Shape;65;p30"/>
          <p:cNvSpPr txBox="1"/>
          <p:nvPr>
            <p:ph idx="2" type="body"/>
          </p:nvPr>
        </p:nvSpPr>
        <p:spPr>
          <a:xfrm>
            <a:off x="685623" y="2861733"/>
            <a:ext cx="5087387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6" name="Google Shape;66;p30"/>
          <p:cNvSpPr txBox="1"/>
          <p:nvPr>
            <p:ph idx="3" type="body"/>
          </p:nvPr>
        </p:nvSpPr>
        <p:spPr>
          <a:xfrm>
            <a:off x="6216572" y="2063396"/>
            <a:ext cx="486322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58"/>
              <a:buNone/>
              <a:defRPr b="0" sz="25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7" name="Google Shape;67;p30"/>
          <p:cNvSpPr txBox="1"/>
          <p:nvPr>
            <p:ph idx="4" type="body"/>
          </p:nvPr>
        </p:nvSpPr>
        <p:spPr>
          <a:xfrm>
            <a:off x="5992408" y="2861733"/>
            <a:ext cx="5087388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8" name="Google Shape;68;p30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0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1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1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/>
          <p:nvPr>
            <p:ph type="title"/>
          </p:nvPr>
        </p:nvSpPr>
        <p:spPr>
          <a:xfrm>
            <a:off x="693463" y="685800"/>
            <a:ext cx="4125785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" type="body"/>
          </p:nvPr>
        </p:nvSpPr>
        <p:spPr>
          <a:xfrm>
            <a:off x="5044818" y="685801"/>
            <a:ext cx="6032804" cy="46887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2" type="body"/>
          </p:nvPr>
        </p:nvSpPr>
        <p:spPr>
          <a:xfrm>
            <a:off x="693462" y="2709053"/>
            <a:ext cx="4125786" cy="26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79" name="Google Shape;79;p32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685621" y="685800"/>
            <a:ext cx="6343650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9"/>
              <a:buFont typeface="Impact"/>
              <a:buNone/>
              <a:defRPr sz="3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/>
          <p:nvPr>
            <p:ph idx="2" type="pic"/>
          </p:nvPr>
        </p:nvSpPr>
        <p:spPr>
          <a:xfrm>
            <a:off x="7480413" y="1"/>
            <a:ext cx="3597209" cy="507153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5118"/>
              <a:buFont typeface="Arial"/>
              <a:buNone/>
              <a:defRPr b="0" i="0" sz="31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4478"/>
              <a:buFont typeface="Arial"/>
              <a:buNone/>
              <a:defRPr b="0" i="0" sz="27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838"/>
              <a:buFont typeface="Arial"/>
              <a:buNone/>
              <a:defRPr b="0" i="0" sz="23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85" name="Google Shape;85;p33"/>
          <p:cNvSpPr txBox="1"/>
          <p:nvPr>
            <p:ph idx="1" type="body"/>
          </p:nvPr>
        </p:nvSpPr>
        <p:spPr>
          <a:xfrm>
            <a:off x="685623" y="2709053"/>
            <a:ext cx="6343649" cy="2362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6" name="Google Shape;86;p33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3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3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4"/>
          <p:cNvSpPr txBox="1"/>
          <p:nvPr>
            <p:ph type="title"/>
          </p:nvPr>
        </p:nvSpPr>
        <p:spPr>
          <a:xfrm>
            <a:off x="685621" y="4106333"/>
            <a:ext cx="10392001" cy="5888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99"/>
              <a:buFont typeface="Impact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4"/>
          <p:cNvSpPr/>
          <p:nvPr>
            <p:ph idx="2" type="pic"/>
          </p:nvPr>
        </p:nvSpPr>
        <p:spPr>
          <a:xfrm>
            <a:off x="685623" y="685800"/>
            <a:ext cx="10389807" cy="319490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5118"/>
              <a:buFont typeface="Arial"/>
              <a:buNone/>
              <a:defRPr b="0" i="0" sz="31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4478"/>
              <a:buFont typeface="Arial"/>
              <a:buNone/>
              <a:defRPr b="0" i="0" sz="27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838"/>
              <a:buFont typeface="Arial"/>
              <a:buNone/>
              <a:defRPr b="0" i="0" sz="23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None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92" name="Google Shape;92;p34"/>
          <p:cNvSpPr txBox="1"/>
          <p:nvPr>
            <p:ph idx="1" type="body"/>
          </p:nvPr>
        </p:nvSpPr>
        <p:spPr>
          <a:xfrm>
            <a:off x="685601" y="4702923"/>
            <a:ext cx="10392021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3" name="Google Shape;93;p34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4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4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5"/>
          <p:cNvSpPr txBox="1"/>
          <p:nvPr>
            <p:ph type="title"/>
          </p:nvPr>
        </p:nvSpPr>
        <p:spPr>
          <a:xfrm>
            <a:off x="685623" y="685801"/>
            <a:ext cx="10394194" cy="3194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5"/>
          <p:cNvSpPr txBox="1"/>
          <p:nvPr>
            <p:ph idx="1" type="body"/>
          </p:nvPr>
        </p:nvSpPr>
        <p:spPr>
          <a:xfrm>
            <a:off x="685601" y="4106333"/>
            <a:ext cx="10392022" cy="1273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9" name="Google Shape;99;p35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5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5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6"/>
          <p:cNvSpPr txBox="1"/>
          <p:nvPr>
            <p:ph type="title"/>
          </p:nvPr>
        </p:nvSpPr>
        <p:spPr>
          <a:xfrm>
            <a:off x="1121440" y="685800"/>
            <a:ext cx="9522540" cy="2916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6"/>
          <p:cNvSpPr txBox="1"/>
          <p:nvPr>
            <p:ph idx="1" type="body"/>
          </p:nvPr>
        </p:nvSpPr>
        <p:spPr>
          <a:xfrm>
            <a:off x="1549860" y="3610032"/>
            <a:ext cx="8665699" cy="377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5" name="Google Shape;105;p36"/>
          <p:cNvSpPr txBox="1"/>
          <p:nvPr>
            <p:ph idx="2" type="body"/>
          </p:nvPr>
        </p:nvSpPr>
        <p:spPr>
          <a:xfrm>
            <a:off x="685623" y="4106334"/>
            <a:ext cx="10394174" cy="1268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6" name="Google Shape;106;p36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6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6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36"/>
          <p:cNvSpPr txBox="1"/>
          <p:nvPr/>
        </p:nvSpPr>
        <p:spPr>
          <a:xfrm>
            <a:off x="685623" y="892628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b="0" lang="en-US" sz="7998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/>
          </a:p>
        </p:txBody>
      </p:sp>
      <p:sp>
        <p:nvSpPr>
          <p:cNvPr id="110" name="Google Shape;110;p36"/>
          <p:cNvSpPr txBox="1"/>
          <p:nvPr/>
        </p:nvSpPr>
        <p:spPr>
          <a:xfrm>
            <a:off x="10470356" y="2922827"/>
            <a:ext cx="609441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Impact"/>
              <a:buNone/>
            </a:pPr>
            <a:r>
              <a:rPr b="0" lang="en-US" sz="7998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7"/>
          <p:cNvSpPr txBox="1"/>
          <p:nvPr>
            <p:ph type="title"/>
          </p:nvPr>
        </p:nvSpPr>
        <p:spPr>
          <a:xfrm>
            <a:off x="685622" y="1723855"/>
            <a:ext cx="10392000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799"/>
              <a:buFont typeface="Impact"/>
              <a:buNone/>
              <a:defRPr sz="47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7"/>
          <p:cNvSpPr txBox="1"/>
          <p:nvPr>
            <p:ph idx="1" type="body"/>
          </p:nvPr>
        </p:nvSpPr>
        <p:spPr>
          <a:xfrm>
            <a:off x="685622" y="4247468"/>
            <a:ext cx="10392000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78"/>
              <a:buNone/>
              <a:defRPr sz="1799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14" name="Google Shape;114;p37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7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7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8"/>
          <p:cNvSpPr txBox="1"/>
          <p:nvPr>
            <p:ph type="title"/>
          </p:nvPr>
        </p:nvSpPr>
        <p:spPr>
          <a:xfrm>
            <a:off x="685623" y="685801"/>
            <a:ext cx="1039199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8"/>
          <p:cNvSpPr txBox="1"/>
          <p:nvPr>
            <p:ph idx="1" type="body"/>
          </p:nvPr>
        </p:nvSpPr>
        <p:spPr>
          <a:xfrm>
            <a:off x="685623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0" name="Google Shape;120;p38"/>
          <p:cNvSpPr txBox="1"/>
          <p:nvPr>
            <p:ph idx="2" type="body"/>
          </p:nvPr>
        </p:nvSpPr>
        <p:spPr>
          <a:xfrm>
            <a:off x="685623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1" name="Google Shape;121;p38"/>
          <p:cNvSpPr txBox="1"/>
          <p:nvPr>
            <p:ph idx="3" type="body"/>
          </p:nvPr>
        </p:nvSpPr>
        <p:spPr>
          <a:xfrm>
            <a:off x="4233519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2" name="Google Shape;122;p38"/>
          <p:cNvSpPr txBox="1"/>
          <p:nvPr>
            <p:ph idx="4" type="body"/>
          </p:nvPr>
        </p:nvSpPr>
        <p:spPr>
          <a:xfrm>
            <a:off x="4233518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3" name="Google Shape;123;p38"/>
          <p:cNvSpPr txBox="1"/>
          <p:nvPr>
            <p:ph idx="5" type="body"/>
          </p:nvPr>
        </p:nvSpPr>
        <p:spPr>
          <a:xfrm>
            <a:off x="7768356" y="206339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38"/>
              <a:buNone/>
              <a:defRPr b="0" sz="23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4" name="Google Shape;124;p38"/>
          <p:cNvSpPr txBox="1"/>
          <p:nvPr>
            <p:ph idx="6" type="body"/>
          </p:nvPr>
        </p:nvSpPr>
        <p:spPr>
          <a:xfrm>
            <a:off x="7768356" y="2639658"/>
            <a:ext cx="3309266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5" name="Google Shape;125;p38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8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8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9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9"/>
          <p:cNvSpPr txBox="1"/>
          <p:nvPr>
            <p:ph idx="1" type="body"/>
          </p:nvPr>
        </p:nvSpPr>
        <p:spPr>
          <a:xfrm>
            <a:off x="691660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1" name="Google Shape;131;p39"/>
          <p:cNvSpPr/>
          <p:nvPr>
            <p:ph idx="2" type="pic"/>
          </p:nvPr>
        </p:nvSpPr>
        <p:spPr>
          <a:xfrm>
            <a:off x="685601" y="2063396"/>
            <a:ext cx="3309266" cy="1536725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32" name="Google Shape;132;p39"/>
          <p:cNvSpPr txBox="1"/>
          <p:nvPr>
            <p:ph idx="3" type="body"/>
          </p:nvPr>
        </p:nvSpPr>
        <p:spPr>
          <a:xfrm>
            <a:off x="691660" y="4389288"/>
            <a:ext cx="3309266" cy="98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3" name="Google Shape;133;p39"/>
          <p:cNvSpPr txBox="1"/>
          <p:nvPr>
            <p:ph idx="4" type="body"/>
          </p:nvPr>
        </p:nvSpPr>
        <p:spPr>
          <a:xfrm>
            <a:off x="4236307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4" name="Google Shape;134;p39"/>
          <p:cNvSpPr/>
          <p:nvPr>
            <p:ph idx="5" type="pic"/>
          </p:nvPr>
        </p:nvSpPr>
        <p:spPr>
          <a:xfrm>
            <a:off x="4234896" y="2063396"/>
            <a:ext cx="3309266" cy="1535237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35" name="Google Shape;135;p39"/>
          <p:cNvSpPr txBox="1"/>
          <p:nvPr>
            <p:ph idx="6" type="body"/>
          </p:nvPr>
        </p:nvSpPr>
        <p:spPr>
          <a:xfrm>
            <a:off x="4234896" y="4389286"/>
            <a:ext cx="3309266" cy="9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6" name="Google Shape;136;p39"/>
          <p:cNvSpPr txBox="1"/>
          <p:nvPr>
            <p:ph idx="7" type="body"/>
          </p:nvPr>
        </p:nvSpPr>
        <p:spPr>
          <a:xfrm>
            <a:off x="7766921" y="3813025"/>
            <a:ext cx="33092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18"/>
              <a:buNone/>
              <a:defRPr b="0" sz="2199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198"/>
              <a:buNone/>
              <a:defRPr b="1" sz="1999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78"/>
              <a:buNone/>
              <a:defRPr b="1" sz="1799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7" name="Google Shape;137;p39"/>
          <p:cNvSpPr/>
          <p:nvPr>
            <p:ph idx="8" type="pic"/>
          </p:nvPr>
        </p:nvSpPr>
        <p:spPr>
          <a:xfrm>
            <a:off x="7766796" y="2063394"/>
            <a:ext cx="3309266" cy="1537196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38" name="Google Shape;138;p39"/>
          <p:cNvSpPr txBox="1"/>
          <p:nvPr>
            <p:ph idx="9" type="body"/>
          </p:nvPr>
        </p:nvSpPr>
        <p:spPr>
          <a:xfrm>
            <a:off x="7766796" y="4389284"/>
            <a:ext cx="3309266" cy="985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9" name="Google Shape;139;p39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9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9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0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0"/>
          <p:cNvSpPr txBox="1"/>
          <p:nvPr>
            <p:ph idx="1" type="body"/>
          </p:nvPr>
        </p:nvSpPr>
        <p:spPr>
          <a:xfrm rot="5400000">
            <a:off x="4226027" y="-1477009"/>
            <a:ext cx="3311190" cy="103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5" name="Google Shape;145;p40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0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0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1"/>
          <p:cNvSpPr txBox="1"/>
          <p:nvPr>
            <p:ph type="title"/>
          </p:nvPr>
        </p:nvSpPr>
        <p:spPr>
          <a:xfrm rot="5400000">
            <a:off x="7601201" y="1898165"/>
            <a:ext cx="4688785" cy="226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41"/>
          <p:cNvSpPr txBox="1"/>
          <p:nvPr>
            <p:ph idx="1" type="body"/>
          </p:nvPr>
        </p:nvSpPr>
        <p:spPr>
          <a:xfrm rot="5400000">
            <a:off x="2292416" y="-920993"/>
            <a:ext cx="4688785" cy="7902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51" name="Google Shape;151;p41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1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1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9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10" name="Google Shape;10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23"/>
          <p:cNvGrpSpPr/>
          <p:nvPr/>
        </p:nvGrpSpPr>
        <p:grpSpPr>
          <a:xfrm>
            <a:off x="-25391" y="1"/>
            <a:ext cx="12002224" cy="6644081"/>
            <a:chOff x="-25397" y="0"/>
            <a:chExt cx="12005350" cy="6644081"/>
          </a:xfrm>
        </p:grpSpPr>
        <p:sp>
          <p:nvSpPr>
            <p:cNvPr id="12" name="Google Shape;12;p23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98425" rotWithShape="0" algn="tl" dir="4380000" dist="76200">
                <a:srgbClr val="000000">
                  <a:alpha val="6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3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" name="Google Shape;14;p23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" name="Google Shape;15;p23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98"/>
              <a:buFont typeface="Impact"/>
              <a:buNone/>
              <a:defRPr b="0" i="0" sz="5398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23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698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198"/>
              <a:buFont typeface="Arial"/>
              <a:buChar char="•"/>
              <a:defRPr b="0" i="0" sz="19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-411378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78"/>
              <a:buFont typeface="Arial"/>
              <a:buChar char="•"/>
              <a:defRPr b="0" i="0" sz="1799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-37083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-370839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-370839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39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7" name="Google Shape;17;p23"/>
          <p:cNvSpPr txBox="1"/>
          <p:nvPr>
            <p:ph idx="10" type="dt"/>
          </p:nvPr>
        </p:nvSpPr>
        <p:spPr>
          <a:xfrm>
            <a:off x="7296183" y="5757334"/>
            <a:ext cx="3783614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8" name="Google Shape;18;p23"/>
          <p:cNvSpPr txBox="1"/>
          <p:nvPr>
            <p:ph idx="11" type="ftr"/>
          </p:nvPr>
        </p:nvSpPr>
        <p:spPr>
          <a:xfrm>
            <a:off x="685623" y="5757334"/>
            <a:ext cx="5498287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9" name="Google Shape;19;p23"/>
          <p:cNvSpPr txBox="1"/>
          <p:nvPr>
            <p:ph idx="12" type="sldNum"/>
          </p:nvPr>
        </p:nvSpPr>
        <p:spPr>
          <a:xfrm>
            <a:off x="6285484" y="5757334"/>
            <a:ext cx="90695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3199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1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chart" Target="../charts/chart2.xml"/><Relationship Id="rId4" Type="http://schemas.openxmlformats.org/officeDocument/2006/relationships/image" Target="../media/image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chart" Target="../charts/chart3.xml"/><Relationship Id="rId4" Type="http://schemas.openxmlformats.org/officeDocument/2006/relationships/image" Target="../media/image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/>
          <p:nvPr>
            <p:ph type="ctrTitle"/>
          </p:nvPr>
        </p:nvSpPr>
        <p:spPr>
          <a:xfrm>
            <a:off x="369272" y="1485292"/>
            <a:ext cx="997260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8774"/>
              <a:buFont typeface="Impact"/>
              <a:buNone/>
            </a:pPr>
            <a:r>
              <a:rPr lang="en-US"/>
              <a:t>CREATIVE WRITING:</a:t>
            </a:r>
            <a:br>
              <a:rPr lang="en-US"/>
            </a:br>
            <a:r>
              <a:rPr lang="en-US"/>
              <a:t>SINGLE PROJECT</a:t>
            </a:r>
            <a:endParaRPr/>
          </a:p>
        </p:txBody>
      </p:sp>
      <p:sp>
        <p:nvSpPr>
          <p:cNvPr id="160" name="Google Shape;160;p1"/>
          <p:cNvSpPr txBox="1"/>
          <p:nvPr>
            <p:ph idx="1" type="subTitle"/>
          </p:nvPr>
        </p:nvSpPr>
        <p:spPr>
          <a:xfrm rot="-180000">
            <a:off x="982806" y="3505210"/>
            <a:ext cx="975264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320"/>
              <a:buNone/>
            </a:pPr>
            <a:r>
              <a:rPr lang="en-US"/>
              <a:t>GALWAY ARTS CENTRE REMOTE: MARTIN KEAVENEY CREATIVE WRITING</a:t>
            </a:r>
            <a:endParaRPr/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320"/>
              <a:buNone/>
            </a:pPr>
            <a:r>
              <a:rPr lang="en-US"/>
              <a:t>WEEK 1 :INTRODUCTION</a:t>
            </a:r>
            <a:endParaRPr/>
          </a:p>
        </p:txBody>
      </p:sp>
      <p:pic>
        <p:nvPicPr>
          <p:cNvPr id="161" name="Google Shape;16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5087" y="4229708"/>
            <a:ext cx="4380486" cy="2628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INTRODUCTION</a:t>
            </a:r>
            <a:endParaRPr/>
          </a:p>
        </p:txBody>
      </p:sp>
      <p:pic>
        <p:nvPicPr>
          <p:cNvPr id="167" name="Google Shape;16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0316" y="1837766"/>
            <a:ext cx="5364656" cy="3442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SINGLE PROJECT</a:t>
            </a:r>
            <a:endParaRPr/>
          </a:p>
        </p:txBody>
      </p:sp>
      <p:sp>
        <p:nvSpPr>
          <p:cNvPr id="173" name="Google Shape;173;p3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531" lvl="0" marL="228531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40"/>
              <a:buChar char="•"/>
            </a:pPr>
            <a:r>
              <a:rPr lang="en-US"/>
              <a:t>WRITING CRAFT</a:t>
            </a:r>
            <a:endParaRPr/>
          </a:p>
          <a:p>
            <a:pPr indent="-228531" lvl="0" marL="228531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Char char="•"/>
            </a:pPr>
            <a:r>
              <a:rPr lang="en-US"/>
              <a:t>YOUR PROJECT</a:t>
            </a:r>
            <a:endParaRPr/>
          </a:p>
          <a:p>
            <a:pPr indent="-228531" lvl="0" marL="228531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Char char="•"/>
            </a:pPr>
            <a:r>
              <a:rPr lang="en-US"/>
              <a:t>YOUR SPACE</a:t>
            </a:r>
            <a:endParaRPr/>
          </a:p>
          <a:p>
            <a:pPr indent="-25432" lvl="0" marL="228531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FORMAT</a:t>
            </a:r>
            <a:endParaRPr/>
          </a:p>
        </p:txBody>
      </p:sp>
      <p:sp>
        <p:nvSpPr>
          <p:cNvPr id="179" name="Google Shape;179;p4"/>
          <p:cNvSpPr txBox="1"/>
          <p:nvPr>
            <p:ph idx="1" type="body"/>
          </p:nvPr>
        </p:nvSpPr>
        <p:spPr>
          <a:xfrm>
            <a:off x="685622" y="2063396"/>
            <a:ext cx="10394175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531" lvl="0" marL="228531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40"/>
              <a:buChar char="•"/>
            </a:pPr>
            <a:r>
              <a:rPr lang="en-US"/>
              <a:t>SHORT DISCUSSION ON WRITING CRAFT</a:t>
            </a:r>
            <a:endParaRPr/>
          </a:p>
          <a:p>
            <a:pPr indent="-228531" lvl="0" marL="228531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Char char="•"/>
            </a:pPr>
            <a:r>
              <a:rPr lang="en-US"/>
              <a:t>OPTIONAL GROUP WRITING EXERCISE</a:t>
            </a:r>
            <a:endParaRPr/>
          </a:p>
          <a:p>
            <a:pPr indent="-228531" lvl="0" marL="228531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40"/>
              <a:buChar char="•"/>
            </a:pPr>
            <a:r>
              <a:rPr lang="en-US"/>
              <a:t>WORKSHOP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198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85" name="Google Shape;185;p5"/>
          <p:cNvSpPr txBox="1"/>
          <p:nvPr/>
        </p:nvSpPr>
        <p:spPr>
          <a:xfrm>
            <a:off x="4708353" y="1696846"/>
            <a:ext cx="5419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Long and short form works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Collaboration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Weekly Submission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Peer Reviews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2: LONG FORM FICTION</a:t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4385987" y="2024980"/>
            <a:ext cx="6355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Planning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Writing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Editing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Publishing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3: WRITING OUT OF RYTHYM</a:t>
            </a:r>
            <a:endParaRPr/>
          </a:p>
        </p:txBody>
      </p:sp>
      <p:sp>
        <p:nvSpPr>
          <p:cNvPr id="197" name="Google Shape;197;p7"/>
          <p:cNvSpPr txBox="1"/>
          <p:nvPr/>
        </p:nvSpPr>
        <p:spPr>
          <a:xfrm>
            <a:off x="4293436" y="1804115"/>
            <a:ext cx="6355800" cy="27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Starting at the end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Cutting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Adding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4: CHANGING PERSPECTIVE</a:t>
            </a:r>
            <a:endParaRPr/>
          </a:p>
        </p:txBody>
      </p:sp>
      <p:sp>
        <p:nvSpPr>
          <p:cNvPr id="203" name="Google Shape;203;p8"/>
          <p:cNvSpPr txBox="1"/>
          <p:nvPr/>
        </p:nvSpPr>
        <p:spPr>
          <a:xfrm>
            <a:off x="4070611" y="1944415"/>
            <a:ext cx="6355800" cy="20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1</a:t>
            </a:r>
            <a:r>
              <a:rPr b="0" baseline="3000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st</a:t>
            </a: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, 2</a:t>
            </a:r>
            <a:r>
              <a:rPr b="0" baseline="3000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nd</a:t>
            </a: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, 3</a:t>
            </a:r>
            <a:r>
              <a:rPr b="0" baseline="3000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rd</a:t>
            </a: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 Person Approaches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5: MAJOR SURGERY</a:t>
            </a:r>
            <a:endParaRPr/>
          </a:p>
        </p:txBody>
      </p:sp>
      <p:sp>
        <p:nvSpPr>
          <p:cNvPr id="209" name="Google Shape;209;p9"/>
          <p:cNvSpPr txBox="1"/>
          <p:nvPr/>
        </p:nvSpPr>
        <p:spPr>
          <a:xfrm>
            <a:off x="4623561" y="1887040"/>
            <a:ext cx="6355800" cy="30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When to kill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6: THE ROLE OF THE READER</a:t>
            </a:r>
            <a:endParaRPr/>
          </a:p>
        </p:txBody>
      </p:sp>
      <p:sp>
        <p:nvSpPr>
          <p:cNvPr id="215" name="Google Shape;215;p10"/>
          <p:cNvSpPr txBox="1"/>
          <p:nvPr/>
        </p:nvSpPr>
        <p:spPr>
          <a:xfrm>
            <a:off x="4111886" y="2053240"/>
            <a:ext cx="6355800" cy="27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Where to leave blanks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7: MOCK BLIND SUBMISSION</a:t>
            </a:r>
            <a:endParaRPr/>
          </a:p>
        </p:txBody>
      </p:sp>
      <p:sp>
        <p:nvSpPr>
          <p:cNvPr id="221" name="Google Shape;221;p11"/>
          <p:cNvSpPr txBox="1"/>
          <p:nvPr/>
        </p:nvSpPr>
        <p:spPr>
          <a:xfrm>
            <a:off x="4724011" y="2063740"/>
            <a:ext cx="6355800" cy="24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Preparing a proposal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8: MARKETING</a:t>
            </a:r>
            <a:endParaRPr/>
          </a:p>
        </p:txBody>
      </p:sp>
      <p:sp>
        <p:nvSpPr>
          <p:cNvPr id="227" name="Google Shape;227;p12"/>
          <p:cNvSpPr txBox="1"/>
          <p:nvPr/>
        </p:nvSpPr>
        <p:spPr>
          <a:xfrm>
            <a:off x="4291169" y="1990188"/>
            <a:ext cx="6355800" cy="24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Websites &amp; Social Media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3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9: SPECIAL FOCUS</a:t>
            </a:r>
            <a:endParaRPr/>
          </a:p>
        </p:txBody>
      </p:sp>
      <p:graphicFrame>
        <p:nvGraphicFramePr>
          <p:cNvPr descr="Clustered column chart showing the values of 3 series for 4 categories" id="233" name="Google Shape;233;p13"/>
          <p:cNvGraphicFramePr/>
          <p:nvPr/>
        </p:nvGraphicFramePr>
        <p:xfrm>
          <a:off x="685800" y="2063750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34" name="Google Shape;234;p13"/>
          <p:cNvSpPr txBox="1"/>
          <p:nvPr/>
        </p:nvSpPr>
        <p:spPr>
          <a:xfrm>
            <a:off x="928778" y="2127490"/>
            <a:ext cx="6355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Class Projects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Suggested topics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10: SPECIAL FOCUS</a:t>
            </a:r>
            <a:endParaRPr/>
          </a:p>
        </p:txBody>
      </p:sp>
      <p:sp>
        <p:nvSpPr>
          <p:cNvPr id="240" name="Google Shape;240;p14"/>
          <p:cNvSpPr txBox="1"/>
          <p:nvPr/>
        </p:nvSpPr>
        <p:spPr>
          <a:xfrm>
            <a:off x="4202661" y="1960915"/>
            <a:ext cx="6355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Possible Topics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Class Projects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sng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Suggested topics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11: FINAL PROJECT DISCUSSIONS</a:t>
            </a:r>
            <a:endParaRPr/>
          </a:p>
        </p:txBody>
      </p:sp>
      <p:sp>
        <p:nvSpPr>
          <p:cNvPr id="246" name="Google Shape;246;p15"/>
          <p:cNvSpPr txBox="1"/>
          <p:nvPr/>
        </p:nvSpPr>
        <p:spPr>
          <a:xfrm>
            <a:off x="1000611" y="2204040"/>
            <a:ext cx="63558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Final Projects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descr="Text&#10;&#10;Description automatically generated" id="247" name="Google Shape;24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6340" y="2063750"/>
            <a:ext cx="5380856" cy="287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6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WEEK 12: FINAL PROJECT DISCUSSIONS</a:t>
            </a:r>
            <a:endParaRPr/>
          </a:p>
        </p:txBody>
      </p:sp>
      <p:sp>
        <p:nvSpPr>
          <p:cNvPr id="253" name="Google Shape;253;p16"/>
          <p:cNvSpPr txBox="1"/>
          <p:nvPr/>
        </p:nvSpPr>
        <p:spPr>
          <a:xfrm>
            <a:off x="4268686" y="2063740"/>
            <a:ext cx="6355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Final Projects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Conclusion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Revised Single Project Submission Date TBA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WRITING EXERCISE</a:t>
            </a:r>
            <a:endParaRPr/>
          </a:p>
        </p:txBody>
      </p:sp>
      <p:graphicFrame>
        <p:nvGraphicFramePr>
          <p:cNvPr descr="Clustered column chart showing the values of 3 series for 4 categories" id="260" name="Google Shape;260;p17"/>
          <p:cNvGraphicFramePr/>
          <p:nvPr/>
        </p:nvGraphicFramePr>
        <p:xfrm>
          <a:off x="1619632" y="1787831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61" name="Google Shape;261;p17"/>
          <p:cNvSpPr txBox="1"/>
          <p:nvPr/>
        </p:nvSpPr>
        <p:spPr>
          <a:xfrm>
            <a:off x="1619632" y="1935832"/>
            <a:ext cx="5986948" cy="757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descr="A picture containing text, watch&#10;&#10;Description automatically generated" id="262" name="Google Shape;26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5043" y="2348880"/>
            <a:ext cx="4471537" cy="3041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WRITERS’ PROJECTS</a:t>
            </a:r>
            <a:endParaRPr/>
          </a:p>
        </p:txBody>
      </p:sp>
      <p:graphicFrame>
        <p:nvGraphicFramePr>
          <p:cNvPr descr="Clustered column chart showing the values of 3 series for 4 categories" id="269" name="Google Shape;269;p18"/>
          <p:cNvGraphicFramePr/>
          <p:nvPr/>
        </p:nvGraphicFramePr>
        <p:xfrm>
          <a:off x="1619632" y="1787831"/>
          <a:ext cx="3000000" cy="300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70" name="Google Shape;270;p18"/>
          <p:cNvSpPr txBox="1"/>
          <p:nvPr/>
        </p:nvSpPr>
        <p:spPr>
          <a:xfrm>
            <a:off x="1619632" y="1935832"/>
            <a:ext cx="5986948" cy="757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descr="A picture containing text, indoor, floor, room&#10;&#10;Description automatically generated" id="271" name="Google Shape;27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22204" y="2183130"/>
            <a:ext cx="4469219" cy="2974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FOR DISCUSSION…</a:t>
            </a:r>
            <a:endParaRPr/>
          </a:p>
        </p:txBody>
      </p:sp>
      <p:pic>
        <p:nvPicPr>
          <p:cNvPr id="277" name="Google Shape;27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2444" y="1124744"/>
            <a:ext cx="3020014" cy="301587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9"/>
          <p:cNvSpPr txBox="1"/>
          <p:nvPr/>
        </p:nvSpPr>
        <p:spPr>
          <a:xfrm>
            <a:off x="785242" y="3817455"/>
            <a:ext cx="41044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Ruscha, Ed. ‘Pay Nothing Until April’.  Tate Modern, 2003.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"/>
          <p:cNvSpPr txBox="1"/>
          <p:nvPr>
            <p:ph type="title"/>
          </p:nvPr>
        </p:nvSpPr>
        <p:spPr>
          <a:xfrm>
            <a:off x="119010" y="1"/>
            <a:ext cx="103941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FINAL PROJECT</a:t>
            </a:r>
            <a:endParaRPr/>
          </a:p>
        </p:txBody>
      </p:sp>
      <p:sp>
        <p:nvSpPr>
          <p:cNvPr id="284" name="Google Shape;284;p20"/>
          <p:cNvSpPr txBox="1"/>
          <p:nvPr/>
        </p:nvSpPr>
        <p:spPr>
          <a:xfrm>
            <a:off x="281229" y="938468"/>
            <a:ext cx="6925200" cy="54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Submissions up to: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Novel excerpt 10,000 words plus 500 word synopsis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3 Chapters/Selected stories (10,000 words)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1,000 lines of poetry plus 500 word synopsis of a poetry collection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Feature film treatment 1,000 words plus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25 pages of screenplay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60 pages of stageplay</a:t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Enquire for other project types</a:t>
            </a:r>
            <a:endParaRPr/>
          </a:p>
        </p:txBody>
      </p:sp>
      <p:sp>
        <p:nvSpPr>
          <p:cNvPr id="285" name="Google Shape;285;p20"/>
          <p:cNvSpPr txBox="1"/>
          <p:nvPr/>
        </p:nvSpPr>
        <p:spPr>
          <a:xfrm>
            <a:off x="8830716" y="2232993"/>
            <a:ext cx="24482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86" name="Google Shape;286;p20"/>
          <p:cNvSpPr txBox="1"/>
          <p:nvPr/>
        </p:nvSpPr>
        <p:spPr>
          <a:xfrm>
            <a:off x="6937857" y="3719512"/>
            <a:ext cx="4565168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1-to-1 consultations available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 on Weeks 9,10 &amp; 11  (5-10 mins)</a:t>
            </a:r>
            <a:endParaRPr/>
          </a:p>
          <a:p>
            <a:pPr indent="-215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Submit draft on Week 12: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Final Revised Manuscript: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TBA</a:t>
            </a:r>
            <a:endParaRPr/>
          </a:p>
          <a:p>
            <a:pPr indent="-215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Editorial Response: TBA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1"/>
          <p:cNvSpPr txBox="1"/>
          <p:nvPr>
            <p:ph type="title"/>
          </p:nvPr>
        </p:nvSpPr>
        <p:spPr>
          <a:xfrm>
            <a:off x="477788" y="23035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00"/>
              <a:buFont typeface="Impact"/>
              <a:buNone/>
            </a:pPr>
            <a:r>
              <a:rPr lang="en-US"/>
              <a:t>THIS WEEK’S SUBMISSION</a:t>
            </a:r>
            <a:endParaRPr/>
          </a:p>
        </p:txBody>
      </p:sp>
      <p:sp>
        <p:nvSpPr>
          <p:cNvPr id="292" name="Google Shape;292;p21"/>
          <p:cNvSpPr txBox="1"/>
          <p:nvPr/>
        </p:nvSpPr>
        <p:spPr>
          <a:xfrm>
            <a:off x="1065310" y="1426208"/>
            <a:ext cx="9288900" cy="4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Submit an excerpt or a piece from your Main Project  or another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      piece of writing you’d like to workshop to you peer group by the usual             deadline and also to info@martinkeaveney.com.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THIS COURSE DEADLINE: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MIDNIGHT ON TUESDAY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Peer-Review: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Peer Groups to be forwarded shortly.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"/>
          <p:cNvSpPr txBox="1"/>
          <p:nvPr>
            <p:ph type="title"/>
          </p:nvPr>
        </p:nvSpPr>
        <p:spPr>
          <a:xfrm>
            <a:off x="685623" y="685801"/>
            <a:ext cx="10394174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8184"/>
              <a:buFont typeface="Impact"/>
              <a:buNone/>
            </a:pPr>
            <a:r>
              <a:rPr lang="en-US"/>
              <a:t>NEXT WEEK : WEEK 2 – LONG FORM FICTION </a:t>
            </a:r>
            <a:endParaRPr/>
          </a:p>
        </p:txBody>
      </p:sp>
      <p:sp>
        <p:nvSpPr>
          <p:cNvPr id="298" name="Google Shape;298;p22"/>
          <p:cNvSpPr/>
          <p:nvPr/>
        </p:nvSpPr>
        <p:spPr>
          <a:xfrm>
            <a:off x="477788" y="2274838"/>
            <a:ext cx="7618412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Suggested topics relating to writing Long Form Fiction are welcome (Length of discussion will be determined by number of pieces  for workshop – further material in video)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Please try to read the other work by your peers and don’t forget to submit your work!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Prepare some brief verbal comments for your peers’ work and also on this weeks’ samples.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ee252e91d3_0_6"/>
          <p:cNvSpPr txBox="1"/>
          <p:nvPr>
            <p:ph type="title"/>
          </p:nvPr>
        </p:nvSpPr>
        <p:spPr>
          <a:xfrm>
            <a:off x="685623" y="685801"/>
            <a:ext cx="10394100" cy="1152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TO CLASS!</a:t>
            </a:r>
            <a:endParaRPr/>
          </a:p>
        </p:txBody>
      </p:sp>
      <p:sp>
        <p:nvSpPr>
          <p:cNvPr id="305" name="Google Shape;305;gee252e91d3_0_6"/>
          <p:cNvSpPr txBox="1"/>
          <p:nvPr>
            <p:ph idx="1" type="body"/>
          </p:nvPr>
        </p:nvSpPr>
        <p:spPr>
          <a:xfrm>
            <a:off x="417022" y="1978621"/>
            <a:ext cx="10392000" cy="3311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5027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5027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5027"/>
              <a:buFont typeface="Arial"/>
              <a:buNone/>
            </a:pPr>
            <a:r>
              <a:rPr lang="en-US"/>
              <a:t>L</a:t>
            </a:r>
            <a:r>
              <a:rPr lang="en-US"/>
              <a:t>og in here for your Live  Video Conference class: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5027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5027"/>
              <a:buFont typeface="Arial"/>
              <a:buNone/>
            </a:pPr>
            <a:r>
              <a:rPr lang="en-US"/>
              <a:t>Join Zoom Meeting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5027"/>
              <a:buFont typeface="Arial"/>
              <a:buNone/>
            </a:pPr>
            <a:r>
              <a:rPr lang="en-US"/>
              <a:t>https://us02web.zoom.us/j/83982245448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5027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5027"/>
              <a:buFont typeface="Arial"/>
              <a:buNone/>
            </a:pPr>
            <a:r>
              <a:rPr lang="en-US"/>
              <a:t>Meeting ID: 839 8224 5448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ee252e91d3_0_6"/>
          <p:cNvSpPr txBox="1"/>
          <p:nvPr/>
        </p:nvSpPr>
        <p:spPr>
          <a:xfrm>
            <a:off x="2972400" y="28828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7" name="Google Shape;307;gee252e91d3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4338" y="1837788"/>
            <a:ext cx="321945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2020-12-14T19:07:48Z</dcterms:created>
  <dc:creator>Martin Keaveney</dc:creator>
</cp:coreProperties>
</file>