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6" roundtripDataSignature="AMtx7mgHlH/kUOWwtkSrKgKPrX+0CaEr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CenturyGothic-regular.fntdata"/><Relationship Id="rId21" Type="http://schemas.openxmlformats.org/officeDocument/2006/relationships/slide" Target="slides/slide16.xml"/><Relationship Id="rId24" Type="http://schemas.openxmlformats.org/officeDocument/2006/relationships/font" Target="fonts/CenturyGothic-italic.fntdata"/><Relationship Id="rId23" Type="http://schemas.openxmlformats.org/officeDocument/2006/relationships/font" Target="fonts/CenturyGothic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CenturyGothic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eca697973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eca69797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subTitle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0F486F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3" name="Google Shape;23;p17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17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" name="Google Shape;25;p17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" name="Google Shape;26;p17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17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/>
          <p:nvPr>
            <p:ph type="title"/>
          </p:nvPr>
        </p:nvSpPr>
        <p:spPr>
          <a:xfrm>
            <a:off x="684211" y="2006600"/>
            <a:ext cx="8534401" cy="22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1" type="body"/>
          </p:nvPr>
        </p:nvSpPr>
        <p:spPr>
          <a:xfrm>
            <a:off x="684213" y="4495800"/>
            <a:ext cx="8534400" cy="1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684211" y="685800"/>
            <a:ext cx="4937655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5808133" y="685801"/>
            <a:ext cx="4934479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3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" type="body"/>
          </p:nvPr>
        </p:nvSpPr>
        <p:spPr>
          <a:xfrm>
            <a:off x="972080" y="685800"/>
            <a:ext cx="464978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0" name="Google Shape;50;p23"/>
          <p:cNvSpPr txBox="1"/>
          <p:nvPr>
            <p:ph idx="2" type="body"/>
          </p:nvPr>
        </p:nvSpPr>
        <p:spPr>
          <a:xfrm>
            <a:off x="684211" y="1270529"/>
            <a:ext cx="4937655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3" type="body"/>
          </p:nvPr>
        </p:nvSpPr>
        <p:spPr>
          <a:xfrm>
            <a:off x="6079066" y="685800"/>
            <a:ext cx="46651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2" name="Google Shape;52;p23"/>
          <p:cNvSpPr txBox="1"/>
          <p:nvPr>
            <p:ph idx="4" type="body"/>
          </p:nvPr>
        </p:nvSpPr>
        <p:spPr>
          <a:xfrm>
            <a:off x="5806545" y="1262062"/>
            <a:ext cx="4929188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4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7085012" y="685800"/>
            <a:ext cx="3657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" type="body"/>
          </p:nvPr>
        </p:nvSpPr>
        <p:spPr>
          <a:xfrm>
            <a:off x="684212" y="685800"/>
            <a:ext cx="5943601" cy="53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68" name="Google Shape;68;p26"/>
          <p:cNvSpPr txBox="1"/>
          <p:nvPr>
            <p:ph idx="2" type="body"/>
          </p:nvPr>
        </p:nvSpPr>
        <p:spPr>
          <a:xfrm>
            <a:off x="7085012" y="2209799"/>
            <a:ext cx="3657600" cy="2091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4722812" y="1447800"/>
            <a:ext cx="6019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/>
          <p:nvPr>
            <p:ph idx="2" type="pic"/>
          </p:nvPr>
        </p:nvSpPr>
        <p:spPr>
          <a:xfrm>
            <a:off x="989012" y="914400"/>
            <a:ext cx="3280974" cy="45720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27"/>
          <p:cNvSpPr txBox="1"/>
          <p:nvPr>
            <p:ph idx="1" type="body"/>
          </p:nvPr>
        </p:nvSpPr>
        <p:spPr>
          <a:xfrm>
            <a:off x="4722812" y="2777066"/>
            <a:ext cx="6021388" cy="20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6" name="Google Shape;76;p2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8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8"/>
          <p:cNvSpPr/>
          <p:nvPr>
            <p:ph idx="2" type="pic"/>
          </p:nvPr>
        </p:nvSpPr>
        <p:spPr>
          <a:xfrm>
            <a:off x="685800" y="533400"/>
            <a:ext cx="10818812" cy="31242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28"/>
          <p:cNvSpPr txBox="1"/>
          <p:nvPr>
            <p:ph idx="1" type="body"/>
          </p:nvPr>
        </p:nvSpPr>
        <p:spPr>
          <a:xfrm>
            <a:off x="914402" y="3843867"/>
            <a:ext cx="830421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Font typeface="Century Gothic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9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9"/>
          <p:cNvSpPr txBox="1"/>
          <p:nvPr>
            <p:ph idx="1" type="body"/>
          </p:nvPr>
        </p:nvSpPr>
        <p:spPr>
          <a:xfrm>
            <a:off x="684212" y="4114800"/>
            <a:ext cx="8535988" cy="18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2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" type="body"/>
          </p:nvPr>
        </p:nvSpPr>
        <p:spPr>
          <a:xfrm>
            <a:off x="1446212" y="3429000"/>
            <a:ext cx="8534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95" name="Google Shape;95;p30"/>
          <p:cNvSpPr txBox="1"/>
          <p:nvPr>
            <p:ph idx="2" type="body"/>
          </p:nvPr>
        </p:nvSpPr>
        <p:spPr>
          <a:xfrm>
            <a:off x="684213" y="4301067"/>
            <a:ext cx="8534400" cy="1684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" name="Google Shape;99;p3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00" name="Google Shape;100;p30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1"/>
          <p:cNvSpPr txBox="1"/>
          <p:nvPr>
            <p:ph type="title"/>
          </p:nvPr>
        </p:nvSpPr>
        <p:spPr>
          <a:xfrm>
            <a:off x="684212" y="3429000"/>
            <a:ext cx="8534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" type="body"/>
          </p:nvPr>
        </p:nvSpPr>
        <p:spPr>
          <a:xfrm>
            <a:off x="684211" y="5132981"/>
            <a:ext cx="853599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4" name="Google Shape;104;p3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2"/>
          <p:cNvSpPr txBox="1"/>
          <p:nvPr>
            <p:ph type="title"/>
          </p:nvPr>
        </p:nvSpPr>
        <p:spPr>
          <a:xfrm>
            <a:off x="1141413" y="685800"/>
            <a:ext cx="91440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2"/>
          <p:cNvSpPr txBox="1"/>
          <p:nvPr>
            <p:ph idx="1" type="body"/>
          </p:nvPr>
        </p:nvSpPr>
        <p:spPr>
          <a:xfrm>
            <a:off x="684212" y="3928534"/>
            <a:ext cx="8534401" cy="1049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2" type="body"/>
          </p:nvPr>
        </p:nvSpPr>
        <p:spPr>
          <a:xfrm>
            <a:off x="684211" y="4978400"/>
            <a:ext cx="8534401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3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32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15" name="Google Shape;115;p32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3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" type="body"/>
          </p:nvPr>
        </p:nvSpPr>
        <p:spPr>
          <a:xfrm>
            <a:off x="684212" y="3928534"/>
            <a:ext cx="8534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9" name="Google Shape;119;p33"/>
          <p:cNvSpPr txBox="1"/>
          <p:nvPr>
            <p:ph idx="2" type="body"/>
          </p:nvPr>
        </p:nvSpPr>
        <p:spPr>
          <a:xfrm>
            <a:off x="684211" y="4766732"/>
            <a:ext cx="8534401" cy="1227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3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4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" type="body"/>
          </p:nvPr>
        </p:nvSpPr>
        <p:spPr>
          <a:xfrm rot="5400000">
            <a:off x="3143778" y="-1773767"/>
            <a:ext cx="3615267" cy="8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26" name="Google Shape;126;p3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5"/>
          <p:cNvSpPr txBox="1"/>
          <p:nvPr>
            <p:ph type="title"/>
          </p:nvPr>
        </p:nvSpPr>
        <p:spPr>
          <a:xfrm rot="5400000">
            <a:off x="7427912" y="194310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1" type="body"/>
          </p:nvPr>
        </p:nvSpPr>
        <p:spPr>
          <a:xfrm rot="5400000">
            <a:off x="1943100" y="-571500"/>
            <a:ext cx="5308600" cy="78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0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50" name="Google Shape;150;p2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6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7" name="Google Shape;7;p16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6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" name="Google Shape;9;p16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" name="Google Shape;10;p16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" name="Google Shape;11;p16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" name="Google Shape;12;p16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">
              <a:srgbClr val="FFFFFF"/>
            </a:gs>
            <a:gs pos="100000">
              <a:srgbClr val="43D5FA"/>
            </a:gs>
          </a:gsLst>
          <a:lin ang="6120000" scaled="0"/>
        </a:gra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9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137" name="Google Shape;137;p19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8" name="Google Shape;138;p19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9" name="Google Shape;139;p19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0" name="Google Shape;140;p19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1" name="Google Shape;141;p19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42" name="Google Shape;142;p19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3" name="Google Shape;143;p19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4" name="Google Shape;144;p1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5" name="Google Shape;145;p1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6" name="Google Shape;146;p1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mailto:info@martinkeaveney.com" TargetMode="External"/><Relationship Id="rId4" Type="http://schemas.openxmlformats.org/officeDocument/2006/relationships/hyperlink" Target="http://www.martinkeaveney.com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us02web.zoom.us/j/87905445113" TargetMode="External"/><Relationship Id="rId4" Type="http://schemas.openxmlformats.org/officeDocument/2006/relationships/hyperlink" Target="https://www.dropbox.com/s/qh9xwzuipfz2khn/Inter%20Week%208.mp3?d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/>
          <p:nvPr>
            <p:ph type="ctrTitle"/>
          </p:nvPr>
        </p:nvSpPr>
        <p:spPr>
          <a:xfrm>
            <a:off x="675862" y="425179"/>
            <a:ext cx="1061499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br>
              <a:rPr lang="en-US" sz="5300"/>
            </a:br>
            <a:br>
              <a:rPr lang="en-US" sz="5300"/>
            </a:br>
            <a:r>
              <a:rPr lang="en-US" sz="5300"/>
              <a:t>CREATIVE WRITING: INTERMEDIATE</a:t>
            </a:r>
            <a:br>
              <a:rPr lang="en-US"/>
            </a:br>
            <a:br>
              <a:rPr lang="en-US" sz="1600"/>
            </a:br>
            <a:r>
              <a:rPr lang="en-US" sz="1600"/>
              <a:t>REMOTE WITH GALWAY ARTS CENTRE</a:t>
            </a:r>
            <a:br>
              <a:rPr lang="en-US" sz="1600"/>
            </a:br>
            <a:r>
              <a:rPr lang="en-US" sz="1600"/>
              <a:t>MARTIN KEAVENEY</a:t>
            </a:r>
            <a:endParaRPr/>
          </a:p>
        </p:txBody>
      </p:sp>
      <p:sp>
        <p:nvSpPr>
          <p:cNvPr id="158" name="Google Shape;158;p1"/>
          <p:cNvSpPr txBox="1"/>
          <p:nvPr>
            <p:ph idx="1" type="subTitle"/>
          </p:nvPr>
        </p:nvSpPr>
        <p:spPr>
          <a:xfrm>
            <a:off x="987286" y="574702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9999"/>
              <a:buNone/>
            </a:pPr>
            <a:r>
              <a:rPr lang="en-US">
                <a:solidFill>
                  <a:schemeClr val="lt1"/>
                </a:solidFill>
              </a:rPr>
              <a:t>Week 8</a:t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rPr lang="en-US">
                <a:solidFill>
                  <a:schemeClr val="lt1"/>
                </a:solidFill>
              </a:rPr>
              <a:t>Window World</a:t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t/>
            </a:r>
            <a:endParaRPr/>
          </a:p>
        </p:txBody>
      </p:sp>
      <p:pic>
        <p:nvPicPr>
          <p:cNvPr descr="A close up of a sign&#10;&#10;Description automatically generated" id="159" name="Google Shape;1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9624" y="2657475"/>
            <a:ext cx="6427739" cy="3359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2"/>
          <p:cNvGrpSpPr/>
          <p:nvPr/>
        </p:nvGrpSpPr>
        <p:grpSpPr>
          <a:xfrm>
            <a:off x="1436198" y="926069"/>
            <a:ext cx="9356213" cy="3222931"/>
            <a:chOff x="751986" y="240269"/>
            <a:chExt cx="9356213" cy="3222931"/>
          </a:xfrm>
        </p:grpSpPr>
        <p:sp>
          <p:nvSpPr>
            <p:cNvPr id="165" name="Google Shape;165;p2"/>
            <p:cNvSpPr/>
            <p:nvPr/>
          </p:nvSpPr>
          <p:spPr>
            <a:xfrm>
              <a:off x="1900199" y="240269"/>
              <a:ext cx="1944000" cy="1944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751986" y="2743200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"/>
            <p:cNvSpPr txBox="1"/>
            <p:nvPr/>
          </p:nvSpPr>
          <p:spPr>
            <a:xfrm>
              <a:off x="751986" y="2743200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Century Gothic"/>
                <a:buNone/>
              </a:pPr>
              <a:r>
                <a:rPr b="0" i="0" lang="en-US" sz="37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Genre: Comic Strip</a:t>
              </a:r>
              <a:endParaRPr b="0" i="0" sz="3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6976199" y="240269"/>
              <a:ext cx="1944000" cy="1944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5788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"/>
            <p:cNvSpPr txBox="1"/>
            <p:nvPr/>
          </p:nvSpPr>
          <p:spPr>
            <a:xfrm>
              <a:off x="5788199" y="2654468"/>
              <a:ext cx="432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Century Gothic"/>
                <a:buNone/>
              </a:pPr>
              <a:r>
                <a:rPr b="0" i="0" lang="en-US" sz="37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Final Readings</a:t>
              </a:r>
              <a:endParaRPr b="0" i="0" sz="3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77" name="Google Shape;177;p3"/>
          <p:cNvGrpSpPr/>
          <p:nvPr/>
        </p:nvGrpSpPr>
        <p:grpSpPr>
          <a:xfrm>
            <a:off x="3256510" y="643565"/>
            <a:ext cx="5080425" cy="1437025"/>
            <a:chOff x="2291310" y="626"/>
            <a:chExt cx="5080425" cy="1437025"/>
          </a:xfrm>
        </p:grpSpPr>
        <p:sp>
          <p:nvSpPr>
            <p:cNvPr id="178" name="Google Shape;178;p3"/>
            <p:cNvSpPr/>
            <p:nvPr/>
          </p:nvSpPr>
          <p:spPr>
            <a:xfrm>
              <a:off x="2291310" y="1252"/>
              <a:ext cx="2393999" cy="1436399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2291310" y="1252"/>
              <a:ext cx="2393999" cy="1436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entury Gothic"/>
                <a:buNone/>
              </a:pPr>
              <a:r>
                <a:rPr b="0" i="0" lang="en-US" sz="29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Comics</a:t>
              </a: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4977736" y="626"/>
              <a:ext cx="2393999" cy="1436399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4977736" y="626"/>
              <a:ext cx="2393999" cy="1436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entury Gothic"/>
                <a:buNone/>
              </a:pPr>
              <a:r>
                <a:rPr b="0" i="0" lang="en-US" sz="29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What is a comic strip?</a:t>
              </a:r>
              <a:endParaRPr b="0" i="0" sz="2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82" name="Google Shape;182;p3"/>
          <p:cNvSpPr txBox="1"/>
          <p:nvPr/>
        </p:nvSpPr>
        <p:spPr>
          <a:xfrm>
            <a:off x="1073290" y="2286000"/>
            <a:ext cx="10469353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 I have taken to quoting the definition proposed by Ann Miller: “As a visual and narrative art, [comics] produce meaning out of images which are in a sequential relationship, and which co-exist with each other spatially, with or without text.” An eminently balanced and sensible definition, which, I have written, applies perfectly to the great majority of work produced up until now’ (Groensteen 9).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‘Can an isolated image produce narration?’ (Groensteen 21)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Miller, Ann &amp; Groensteen, Thierry. </a:t>
            </a: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Comics and Narration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University Press of Mississippi 2013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4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89" name="Google Shape;189;p4"/>
          <p:cNvGrpSpPr/>
          <p:nvPr/>
        </p:nvGrpSpPr>
        <p:grpSpPr>
          <a:xfrm>
            <a:off x="3905822" y="643550"/>
            <a:ext cx="2812424" cy="774432"/>
            <a:chOff x="2940622" y="611"/>
            <a:chExt cx="2812424" cy="774432"/>
          </a:xfrm>
        </p:grpSpPr>
        <p:sp>
          <p:nvSpPr>
            <p:cNvPr id="190" name="Google Shape;190;p4"/>
            <p:cNvSpPr/>
            <p:nvPr/>
          </p:nvSpPr>
          <p:spPr>
            <a:xfrm>
              <a:off x="2940622" y="611"/>
              <a:ext cx="1289700" cy="773820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2940622" y="611"/>
              <a:ext cx="1289700" cy="7738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Comics</a:t>
              </a: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4463346" y="1223"/>
              <a:ext cx="1289700" cy="773820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4"/>
            <p:cNvSpPr txBox="1"/>
            <p:nvPr/>
          </p:nvSpPr>
          <p:spPr>
            <a:xfrm>
              <a:off x="4463346" y="1223"/>
              <a:ext cx="1289700" cy="7738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History</a:t>
              </a:r>
              <a:endParaRPr/>
            </a:p>
          </p:txBody>
        </p:sp>
      </p:grpSp>
      <p:sp>
        <p:nvSpPr>
          <p:cNvPr id="194" name="Google Shape;194;p4"/>
          <p:cNvSpPr/>
          <p:nvPr/>
        </p:nvSpPr>
        <p:spPr>
          <a:xfrm>
            <a:off x="662609" y="2286000"/>
            <a:ext cx="10045147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‘[T]he history of the comic strip goes back long before the 1890s in America. Seventeen years ago [David Kunzle] first made that point by publishing a large volume treating "picture-stories" in European broadsides from about 1450 to 1825.’ (Rearick 661)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‘The genre, associated with the uneducated and children, had low status in the art world; it still does today among art historians and has consequently been neglected’ (Rearick 661).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Rearick, Charles. ‘The History of the Comic Strip: The Nineteenth Century by David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Kunzle’ </a:t>
            </a: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Journal of Social History </a:t>
            </a: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25. 3 (Spring, 1992), pp. 661-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663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01" name="Google Shape;201;p5"/>
          <p:cNvGrpSpPr/>
          <p:nvPr/>
        </p:nvGrpSpPr>
        <p:grpSpPr>
          <a:xfrm>
            <a:off x="3905822" y="643550"/>
            <a:ext cx="2812424" cy="774432"/>
            <a:chOff x="2940622" y="611"/>
            <a:chExt cx="2812424" cy="774432"/>
          </a:xfrm>
        </p:grpSpPr>
        <p:sp>
          <p:nvSpPr>
            <p:cNvPr id="202" name="Google Shape;202;p5"/>
            <p:cNvSpPr/>
            <p:nvPr/>
          </p:nvSpPr>
          <p:spPr>
            <a:xfrm>
              <a:off x="2940622" y="611"/>
              <a:ext cx="1289700" cy="773820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5"/>
            <p:cNvSpPr txBox="1"/>
            <p:nvPr/>
          </p:nvSpPr>
          <p:spPr>
            <a:xfrm>
              <a:off x="2940622" y="611"/>
              <a:ext cx="1289700" cy="7738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Comics</a:t>
              </a: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4463346" y="1223"/>
              <a:ext cx="1289700" cy="773820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5"/>
            <p:cNvSpPr txBox="1"/>
            <p:nvPr/>
          </p:nvSpPr>
          <p:spPr>
            <a:xfrm>
              <a:off x="4463346" y="1223"/>
              <a:ext cx="1289700" cy="7738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History</a:t>
              </a:r>
              <a:endParaRPr/>
            </a:p>
          </p:txBody>
        </p:sp>
      </p:grpSp>
      <p:sp>
        <p:nvSpPr>
          <p:cNvPr id="206" name="Google Shape;206;p5"/>
          <p:cNvSpPr/>
          <p:nvPr/>
        </p:nvSpPr>
        <p:spPr>
          <a:xfrm>
            <a:off x="662609" y="2286000"/>
            <a:ext cx="10045147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‘By Kunzle’s account most of the artists struggled economically and had a lower-middle class mentality, like many of the characters in the comic strips. With rising demand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for their work in the expanding periodical press, some did well enough by midS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century to live like the bourgeois. But most continued to chafe at their relative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lack of status and power’ (Rearick 662).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13" name="Google Shape;213;p6"/>
          <p:cNvGrpSpPr/>
          <p:nvPr/>
        </p:nvGrpSpPr>
        <p:grpSpPr>
          <a:xfrm>
            <a:off x="3905822" y="643550"/>
            <a:ext cx="2812424" cy="774432"/>
            <a:chOff x="2940622" y="611"/>
            <a:chExt cx="2812424" cy="774432"/>
          </a:xfrm>
        </p:grpSpPr>
        <p:sp>
          <p:nvSpPr>
            <p:cNvPr id="214" name="Google Shape;214;p6"/>
            <p:cNvSpPr/>
            <p:nvPr/>
          </p:nvSpPr>
          <p:spPr>
            <a:xfrm>
              <a:off x="2940622" y="611"/>
              <a:ext cx="1289700" cy="773820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2940622" y="611"/>
              <a:ext cx="1289700" cy="7738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Comics</a:t>
              </a: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4463346" y="1223"/>
              <a:ext cx="1289700" cy="773820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>
              <a:off x="4463346" y="1223"/>
              <a:ext cx="1289700" cy="7738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entury Gothic"/>
                <a:buNone/>
              </a:pPr>
              <a:r>
                <a:rPr lang="en-US" sz="23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History</a:t>
              </a:r>
              <a:endParaRPr/>
            </a:p>
          </p:txBody>
        </p:sp>
      </p:grpSp>
      <p:sp>
        <p:nvSpPr>
          <p:cNvPr id="218" name="Google Shape;218;p6"/>
          <p:cNvSpPr/>
          <p:nvPr/>
        </p:nvSpPr>
        <p:spPr>
          <a:xfrm>
            <a:off x="1232451" y="1417983"/>
            <a:ext cx="10694505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‘Kunzle has no dificulty making the case that the "audience" for comic strips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greatly expanded in the nineteenth century, as primary education spread and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working people gained some "free time." In his view the majority of that audiS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ence was made up of the barely literate lower classes (not yet including factory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laborers) and the lower middle class, especially youth. They included whole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families "children of all ages" (p. 2; note: works strictly for children are ex-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cluded from this history). In only a rare case or two does the author have any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data to support these characterizations.’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‘Besides extrapolating from those rare cases, Kunzle deduces lower middle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class readership from the content of the comic strips. Common themes included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social climbing and being put back in place; run-ins with policemen; hostility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between peasants and bourgeois; travel and tourism. Kunzle offers insightful,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sometimes provocative, commentary on the symbolic meanings and the social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history involved. He does the same for the many satires of dentists, the military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(in Germany and France), artists, scientists, lovers, and politicians. In such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stories, Kunzle emphasizes, lower middle-class readers found depicted their own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hopes, fears, and disappointmeruts’ (Rearick 662).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25" name="Google Shape;225;p7"/>
          <p:cNvGrpSpPr/>
          <p:nvPr/>
        </p:nvGrpSpPr>
        <p:grpSpPr>
          <a:xfrm>
            <a:off x="1233965" y="643363"/>
            <a:ext cx="8619723" cy="1149574"/>
            <a:chOff x="268764" y="423"/>
            <a:chExt cx="8619723" cy="1149574"/>
          </a:xfrm>
        </p:grpSpPr>
        <p:sp>
          <p:nvSpPr>
            <p:cNvPr id="226" name="Google Shape;226;p7"/>
            <p:cNvSpPr/>
            <p:nvPr/>
          </p:nvSpPr>
          <p:spPr>
            <a:xfrm>
              <a:off x="268764" y="423"/>
              <a:ext cx="1915958" cy="1149574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7"/>
            <p:cNvSpPr txBox="1"/>
            <p:nvPr/>
          </p:nvSpPr>
          <p:spPr>
            <a:xfrm>
              <a:off x="268764" y="423"/>
              <a:ext cx="1915958" cy="11495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Century Gothic"/>
                <a:buNone/>
              </a:pPr>
              <a:r>
                <a:rPr lang="en-US" sz="3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Comics</a:t>
              </a: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2376318" y="423"/>
              <a:ext cx="6512169" cy="1149574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7"/>
            <p:cNvSpPr txBox="1"/>
            <p:nvPr/>
          </p:nvSpPr>
          <p:spPr>
            <a:xfrm>
              <a:off x="2376318" y="423"/>
              <a:ext cx="6512169" cy="11495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33350" spcFirstLastPara="1" rIns="13335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500"/>
                <a:buFont typeface="Century Gothic"/>
                <a:buNone/>
              </a:pPr>
              <a:r>
                <a:rPr lang="en-US" sz="3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Background</a:t>
              </a:r>
              <a:endParaRPr/>
            </a:p>
          </p:txBody>
        </p:sp>
      </p:grpSp>
      <p:sp>
        <p:nvSpPr>
          <p:cNvPr id="230" name="Google Shape;230;p7"/>
          <p:cNvSpPr txBox="1"/>
          <p:nvPr/>
        </p:nvSpPr>
        <p:spPr>
          <a:xfrm>
            <a:off x="1378226" y="2663687"/>
            <a:ext cx="91572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sp>
        <p:nvSpPr>
          <p:cNvPr id="231" name="Google Shape;231;p7"/>
          <p:cNvSpPr/>
          <p:nvPr/>
        </p:nvSpPr>
        <p:spPr>
          <a:xfrm>
            <a:off x="397565" y="3033019"/>
            <a:ext cx="9859618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731078" y="2244742"/>
            <a:ext cx="1008269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‘As graphic novels become more popular, however, they run a greater risk of beingco-opted by consumer culture and losing their autonomy. While independent graphic novels are often the result of a single author’s vision, a Marvel comic book will likely have a separate author, artist, editor, inker, and colorist. Whether these comic books are understood as a collaborative project or a Taylorist assembly-line endeavor, they muddy questions of authorship. As mass-cultural products, comics often espouse dominant cultural values, yet their conflicted status as devalued “low” art also encourages a strain of anarchic humor and anti-authoritarian sentiment. This tendency is a major component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of American comic history and can be spotted everywhere from Thomas Nast’s biting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satires and George Herriman’s dadaesque comic Krazy Kat to popular present-day cartoons like The Simpsons’ (Roeder 4).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Roeder, Katherine. ‘Looking High and Low at Comic Art’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American Art </a:t>
            </a: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22. 1 (Spring 2008), pp. 2-9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8" name="Google Shape;238;p8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39" name="Google Shape;239;p8"/>
          <p:cNvGrpSpPr/>
          <p:nvPr/>
        </p:nvGrpSpPr>
        <p:grpSpPr>
          <a:xfrm>
            <a:off x="3496671" y="642939"/>
            <a:ext cx="3691272" cy="1052896"/>
            <a:chOff x="2531470" y="0"/>
            <a:chExt cx="3691272" cy="1052896"/>
          </a:xfrm>
        </p:grpSpPr>
        <p:sp>
          <p:nvSpPr>
            <p:cNvPr id="240" name="Google Shape;240;p8"/>
            <p:cNvSpPr/>
            <p:nvPr/>
          </p:nvSpPr>
          <p:spPr>
            <a:xfrm>
              <a:off x="2531470" y="0"/>
              <a:ext cx="1754090" cy="1052454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8"/>
            <p:cNvSpPr txBox="1"/>
            <p:nvPr/>
          </p:nvSpPr>
          <p:spPr>
            <a:xfrm>
              <a:off x="2531470" y="0"/>
              <a:ext cx="1754090" cy="1052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entury Gothic"/>
                <a:buNone/>
              </a:pPr>
              <a:r>
                <a:rPr lang="en-US" sz="29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Comic Strip</a:t>
              </a:r>
              <a:endParaRPr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4468652" y="442"/>
              <a:ext cx="1754090" cy="1052454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8"/>
            <p:cNvSpPr txBox="1"/>
            <p:nvPr/>
          </p:nvSpPr>
          <p:spPr>
            <a:xfrm>
              <a:off x="4468652" y="442"/>
              <a:ext cx="1754090" cy="1052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entury Gothic"/>
                <a:buNone/>
              </a:pPr>
              <a:r>
                <a:rPr lang="en-US" sz="29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Format</a:t>
              </a:r>
              <a:endParaRPr/>
            </a:p>
          </p:txBody>
        </p:sp>
      </p:grpSp>
      <p:sp>
        <p:nvSpPr>
          <p:cNvPr id="244" name="Google Shape;244;p8"/>
          <p:cNvSpPr txBox="1"/>
          <p:nvPr/>
        </p:nvSpPr>
        <p:spPr>
          <a:xfrm>
            <a:off x="848138" y="1696278"/>
            <a:ext cx="10548731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PANEL 1: Dennis and Gnasher run through a garden.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CAPTION: Walter's garden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(BALLOONS)					Dennis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	Hey, let's get some of Walter's garden gnomes!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						Gnasher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						Grrr!!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51" name="Google Shape;251;p9"/>
          <p:cNvGrpSpPr/>
          <p:nvPr/>
        </p:nvGrpSpPr>
        <p:grpSpPr>
          <a:xfrm>
            <a:off x="3296274" y="643565"/>
            <a:ext cx="5040661" cy="1436399"/>
            <a:chOff x="2331074" y="626"/>
            <a:chExt cx="5040661" cy="1436399"/>
          </a:xfrm>
        </p:grpSpPr>
        <p:sp>
          <p:nvSpPr>
            <p:cNvPr id="252" name="Google Shape;252;p9"/>
            <p:cNvSpPr/>
            <p:nvPr/>
          </p:nvSpPr>
          <p:spPr>
            <a:xfrm>
              <a:off x="2331074" y="626"/>
              <a:ext cx="2393999" cy="1436399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9"/>
            <p:cNvSpPr txBox="1"/>
            <p:nvPr/>
          </p:nvSpPr>
          <p:spPr>
            <a:xfrm>
              <a:off x="2331074" y="626"/>
              <a:ext cx="2393999" cy="1436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7625" lIns="167625" spcFirstLastPara="1" rIns="167625" wrap="square" tIns="16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entury Gothic"/>
                <a:buNone/>
              </a:pPr>
              <a:r>
                <a:rPr lang="en-US" sz="4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Comics</a:t>
              </a: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4977736" y="626"/>
              <a:ext cx="2393999" cy="1436399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9"/>
            <p:cNvSpPr txBox="1"/>
            <p:nvPr/>
          </p:nvSpPr>
          <p:spPr>
            <a:xfrm>
              <a:off x="4977736" y="626"/>
              <a:ext cx="2393999" cy="1436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7625" lIns="167625" spcFirstLastPara="1" rIns="167625" wrap="square" tIns="16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entury Gothic"/>
                <a:buNone/>
              </a:pPr>
              <a:r>
                <a:rPr lang="en-US" sz="4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Factors</a:t>
              </a:r>
              <a:endParaRPr/>
            </a:p>
          </p:txBody>
        </p:sp>
      </p:grpSp>
      <p:sp>
        <p:nvSpPr>
          <p:cNvPr id="256" name="Google Shape;256;p9"/>
          <p:cNvSpPr txBox="1"/>
          <p:nvPr/>
        </p:nvSpPr>
        <p:spPr>
          <a:xfrm>
            <a:off x="1414484" y="2286000"/>
            <a:ext cx="10469353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Framed Image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Minimise Speech Balloons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Captions influential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Narrative effect of sequence </a:t>
            </a:r>
            <a:endParaRPr/>
          </a:p>
        </p:txBody>
      </p:sp>
      <p:pic>
        <p:nvPicPr>
          <p:cNvPr descr="Diagram&#10;&#10;Description automatically generated" id="257" name="Google Shape;25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1262" y="4571999"/>
            <a:ext cx="6445024" cy="2035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10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64" name="Google Shape;264;p10"/>
          <p:cNvGrpSpPr/>
          <p:nvPr/>
        </p:nvGrpSpPr>
        <p:grpSpPr>
          <a:xfrm>
            <a:off x="1870848" y="645796"/>
            <a:ext cx="8404195" cy="3398053"/>
            <a:chOff x="905648" y="2857"/>
            <a:chExt cx="8404195" cy="3398053"/>
          </a:xfrm>
        </p:grpSpPr>
        <p:sp>
          <p:nvSpPr>
            <p:cNvPr id="265" name="Google Shape;265;p10"/>
            <p:cNvSpPr/>
            <p:nvPr/>
          </p:nvSpPr>
          <p:spPr>
            <a:xfrm>
              <a:off x="905648" y="74734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0"/>
            <p:cNvSpPr txBox="1"/>
            <p:nvPr/>
          </p:nvSpPr>
          <p:spPr>
            <a:xfrm>
              <a:off x="905648" y="74734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160000" spcFirstLastPara="1" rIns="1600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entury Gothic"/>
                <a:buNone/>
              </a:pPr>
              <a:r>
                <a:rPr lang="en-US" sz="4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Comic Strip</a:t>
              </a:r>
              <a:endParaRPr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0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160000" spcFirstLastPara="1" rIns="1600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entury Gothic"/>
                <a:buNone/>
              </a:pPr>
              <a:r>
                <a:rPr lang="en-US" sz="4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Comics</a:t>
              </a:r>
              <a:endParaRPr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6656199" y="74734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0"/>
            <p:cNvSpPr txBox="1"/>
            <p:nvPr/>
          </p:nvSpPr>
          <p:spPr>
            <a:xfrm>
              <a:off x="6656199" y="74734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160000" spcFirstLastPara="1" rIns="1600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entury Gothic"/>
                <a:buNone/>
              </a:pPr>
              <a:r>
                <a:rPr lang="en-US" sz="4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Graphic Novel</a:t>
              </a:r>
              <a:endParaRPr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945405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0"/>
            <p:cNvSpPr txBox="1"/>
            <p:nvPr/>
          </p:nvSpPr>
          <p:spPr>
            <a:xfrm>
              <a:off x="945405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160000" spcFirstLastPara="1" rIns="1600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entury Gothic"/>
                <a:buNone/>
              </a:pPr>
              <a:r>
                <a:rPr lang="en-US" sz="4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Satire</a:t>
              </a:r>
              <a:endParaRPr/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0"/>
            <p:cNvSpPr txBox="1"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160000" spcFirstLastPara="1" rIns="1600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entury Gothic"/>
                <a:buNone/>
              </a:pPr>
              <a:r>
                <a:rPr lang="en-US" sz="4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Funnies</a:t>
              </a:r>
              <a:endParaRPr/>
            </a:p>
          </p:txBody>
        </p:sp>
        <p:sp>
          <p:nvSpPr>
            <p:cNvPr id="275" name="Google Shape;275;p10"/>
            <p:cNvSpPr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0"/>
            <p:cNvSpPr txBox="1"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0000" lIns="160000" spcFirstLastPara="1" rIns="160000" wrap="square" tIns="16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200"/>
                <a:buFont typeface="Century Gothic"/>
                <a:buNone/>
              </a:pPr>
              <a:r>
                <a:rPr lang="en-US" sz="4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Others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83" name="Google Shape;283;p11"/>
          <p:cNvGrpSpPr/>
          <p:nvPr/>
        </p:nvGrpSpPr>
        <p:grpSpPr>
          <a:xfrm>
            <a:off x="1804586" y="645796"/>
            <a:ext cx="8470457" cy="3400910"/>
            <a:chOff x="839386" y="2857"/>
            <a:chExt cx="8470457" cy="3400910"/>
          </a:xfrm>
        </p:grpSpPr>
        <p:sp>
          <p:nvSpPr>
            <p:cNvPr id="284" name="Google Shape;284;p11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1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entury Gothic"/>
                <a:buNone/>
              </a:pPr>
              <a:r>
                <a:rPr lang="en-US" sz="3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This week’s reading</a:t>
              </a:r>
              <a:endParaRPr/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1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entury Gothic"/>
                <a:buNone/>
              </a:pPr>
              <a:r>
                <a:rPr i="1" lang="en-US" sz="3100" u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TBA</a:t>
              </a:r>
              <a:endParaRPr/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1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entury Gothic"/>
                <a:buNone/>
              </a:pPr>
              <a:r>
                <a:rPr lang="en-US" sz="3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Power of Frame Selection</a:t>
              </a:r>
              <a:endParaRPr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839386" y="1835435"/>
              <a:ext cx="2613886" cy="1568332"/>
            </a:xfrm>
            <a:prstGeom prst="rect">
              <a:avLst/>
            </a:prstGeom>
            <a:solidFill>
              <a:srgbClr val="E77A3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1"/>
            <p:cNvSpPr txBox="1"/>
            <p:nvPr/>
          </p:nvSpPr>
          <p:spPr>
            <a:xfrm>
              <a:off x="839386" y="1835435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entury Gothic"/>
                <a:buNone/>
              </a:pPr>
              <a:r>
                <a:rPr lang="en-US" sz="3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form narration</a:t>
              </a:r>
              <a:endParaRPr/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1"/>
            <p:cNvSpPr txBox="1"/>
            <p:nvPr/>
          </p:nvSpPr>
          <p:spPr>
            <a:xfrm>
              <a:off x="3820681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entury Gothic"/>
                <a:buNone/>
              </a:pPr>
              <a:r>
                <a:rPr lang="en-US" sz="3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Characters</a:t>
              </a:r>
              <a:endParaRPr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1"/>
            <p:cNvSpPr txBox="1"/>
            <p:nvPr/>
          </p:nvSpPr>
          <p:spPr>
            <a:xfrm>
              <a:off x="6695957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entury Gothic"/>
                <a:buNone/>
              </a:pPr>
              <a:r>
                <a:rPr lang="en-US" sz="31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Overall Experience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1" name="Google Shape;301;p12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fmla="val 0" name="adj1"/>
              <a:gd fmla="val 0" name="adj2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02" name="Google Shape;302;p12"/>
          <p:cNvGrpSpPr/>
          <p:nvPr/>
        </p:nvGrpSpPr>
        <p:grpSpPr>
          <a:xfrm>
            <a:off x="3258610" y="644294"/>
            <a:ext cx="5668429" cy="3401057"/>
            <a:chOff x="2293410" y="1355"/>
            <a:chExt cx="5668429" cy="3401057"/>
          </a:xfrm>
        </p:grpSpPr>
        <p:sp>
          <p:nvSpPr>
            <p:cNvPr id="303" name="Google Shape;303;p12"/>
            <p:cNvSpPr/>
            <p:nvPr/>
          </p:nvSpPr>
          <p:spPr>
            <a:xfrm>
              <a:off x="2293410" y="1355"/>
              <a:ext cx="5668429" cy="3401057"/>
            </a:xfrm>
            <a:prstGeom prst="rect">
              <a:avLst/>
            </a:prstGeom>
            <a:solidFill>
              <a:srgbClr val="A50B82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2"/>
            <p:cNvSpPr txBox="1"/>
            <p:nvPr/>
          </p:nvSpPr>
          <p:spPr>
            <a:xfrm>
              <a:off x="2293410" y="1355"/>
              <a:ext cx="5668429" cy="3401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entury Gothic"/>
                <a:buNone/>
              </a:pPr>
              <a:r>
                <a:rPr lang="en-US" sz="6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To</a:t>
              </a:r>
              <a:r>
                <a:rPr lang="en-US" sz="65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be revealed!</a:t>
              </a:r>
              <a:endParaRPr sz="6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0" name="Google Shape;310;p13"/>
          <p:cNvSpPr txBox="1"/>
          <p:nvPr>
            <p:ph type="title"/>
          </p:nvPr>
        </p:nvSpPr>
        <p:spPr>
          <a:xfrm>
            <a:off x="7532710" y="608251"/>
            <a:ext cx="3518748" cy="11424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</a:pPr>
            <a:r>
              <a:rPr lang="en-US" sz="2800"/>
              <a:t>FINAL PROJECT READINGS</a:t>
            </a:r>
            <a:endParaRPr/>
          </a:p>
        </p:txBody>
      </p:sp>
      <p:sp>
        <p:nvSpPr>
          <p:cNvPr id="311" name="Google Shape;311;p13"/>
          <p:cNvSpPr/>
          <p:nvPr/>
        </p:nvSpPr>
        <p:spPr>
          <a:xfrm>
            <a:off x="612990" y="620722"/>
            <a:ext cx="6575496" cy="5286838"/>
          </a:xfrm>
          <a:prstGeom prst="snip2DiagRect">
            <a:avLst>
              <a:gd fmla="val 1078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room filled with lots of furniture&#10;&#10;Description automatically generated" id="312" name="Google Shape;312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1" l="6106" r="10035" t="0"/>
          <a:stretch/>
        </p:blipFill>
        <p:spPr>
          <a:xfrm>
            <a:off x="778062" y="786117"/>
            <a:ext cx="6245352" cy="49560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3" name="Google Shape;313;p13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314" name="Google Shape;314;p13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5" name="Google Shape;315;p13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6" name="Google Shape;316;p13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7" name="Google Shape;317;p13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8" name="Google Shape;318;p13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5"/>
          <p:cNvSpPr txBox="1"/>
          <p:nvPr>
            <p:ph type="title"/>
          </p:nvPr>
        </p:nvSpPr>
        <p:spPr>
          <a:xfrm>
            <a:off x="685800" y="505066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en-US"/>
              <a:t>NEXT….</a:t>
            </a:r>
            <a:endParaRPr/>
          </a:p>
        </p:txBody>
      </p:sp>
      <p:sp>
        <p:nvSpPr>
          <p:cNvPr id="324" name="Google Shape;324;p15"/>
          <p:cNvSpPr txBox="1"/>
          <p:nvPr>
            <p:ph idx="1" type="body"/>
          </p:nvPr>
        </p:nvSpPr>
        <p:spPr>
          <a:xfrm>
            <a:off x="538450" y="1432475"/>
            <a:ext cx="10670700" cy="48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0830" lvl="0" marL="285750" rtl="0" algn="l">
              <a:spcBef>
                <a:spcPts val="940"/>
              </a:spcBef>
              <a:spcAft>
                <a:spcPts val="0"/>
              </a:spcAft>
              <a:buSzPts val="1440"/>
              <a:buChar char="▶"/>
            </a:pPr>
            <a:r>
              <a:rPr lang="en-US">
                <a:solidFill>
                  <a:schemeClr val="lt1"/>
                </a:solidFill>
              </a:rPr>
              <a:t>CREATIVE WRITING: INTERMEDIATE Starts Wednesday 29th Sep 3pm (&amp; Other times) </a:t>
            </a:r>
            <a:endParaRPr>
              <a:solidFill>
                <a:schemeClr val="lt1"/>
              </a:solidFill>
            </a:endParaRPr>
          </a:p>
          <a:p>
            <a:pPr indent="-290830" lvl="0" marL="285750" rtl="0" algn="l">
              <a:spcBef>
                <a:spcPts val="940"/>
              </a:spcBef>
              <a:spcAft>
                <a:spcPts val="0"/>
              </a:spcAft>
              <a:buSzPts val="1440"/>
              <a:buChar char="▶"/>
            </a:pPr>
            <a:r>
              <a:rPr lang="en-US">
                <a:solidFill>
                  <a:schemeClr val="lt1"/>
                </a:solidFill>
              </a:rPr>
              <a:t>(REPEAT CYCLE)</a:t>
            </a:r>
            <a:endParaRPr>
              <a:solidFill>
                <a:schemeClr val="lt1"/>
              </a:solidFill>
            </a:endParaRPr>
          </a:p>
          <a:p>
            <a:pPr indent="0" lvl="0" marL="28575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2857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CREATIVE WRITING: PORTFOLIO Starts Monday 27th Sep @3pm (&amp; Other times)</a:t>
            </a:r>
            <a:endParaRPr>
              <a:solidFill>
                <a:schemeClr val="lt1"/>
              </a:solidFill>
            </a:endParaRPr>
          </a:p>
          <a:p>
            <a:pPr indent="-290830" lvl="0" marL="285750" rtl="0" algn="l">
              <a:spcBef>
                <a:spcPts val="940"/>
              </a:spcBef>
              <a:spcAft>
                <a:spcPts val="0"/>
              </a:spcAft>
              <a:buClr>
                <a:schemeClr val="lt1"/>
              </a:buClr>
              <a:buSzPts val="1440"/>
              <a:buChar char="▶"/>
            </a:pPr>
            <a:r>
              <a:rPr lang="en-US">
                <a:solidFill>
                  <a:schemeClr val="lt1"/>
                </a:solidFill>
              </a:rPr>
              <a:t>CREATIVE WRITING: ADVANCED Starts Thursday 30th Sep @3pm (&amp; Other times)</a:t>
            </a:r>
            <a:endParaRPr>
              <a:solidFill>
                <a:schemeClr val="lt1"/>
              </a:solidFill>
            </a:endParaRPr>
          </a:p>
          <a:p>
            <a:pPr indent="-290830" lvl="0" marL="285750" rtl="0" algn="l">
              <a:spcBef>
                <a:spcPts val="940"/>
              </a:spcBef>
              <a:spcAft>
                <a:spcPts val="0"/>
              </a:spcAft>
              <a:buClr>
                <a:schemeClr val="lt1"/>
              </a:buClr>
              <a:buSzPts val="1440"/>
              <a:buChar char="▶"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9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90830" lvl="0" marL="285750" rtl="0" algn="l">
              <a:spcBef>
                <a:spcPts val="940"/>
              </a:spcBef>
              <a:spcAft>
                <a:spcPts val="0"/>
              </a:spcAft>
              <a:buClr>
                <a:schemeClr val="lt1"/>
              </a:buClr>
              <a:buSzPts val="1440"/>
              <a:buChar char="▶"/>
            </a:pPr>
            <a:r>
              <a:rPr lang="en-US">
                <a:solidFill>
                  <a:schemeClr val="lt1"/>
                </a:solidFill>
              </a:rPr>
              <a:t>Book these and many other courses at www.martinkeaveney.com/courses</a:t>
            </a:r>
            <a:endParaRPr>
              <a:solidFill>
                <a:schemeClr val="lt1"/>
              </a:solidFill>
            </a:endParaRPr>
          </a:p>
          <a:p>
            <a:pPr indent="-199390" lvl="0" marL="285750" rtl="0" algn="l">
              <a:spcBef>
                <a:spcPts val="9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00990" lvl="0" marL="285750" rtl="0" algn="l">
              <a:spcBef>
                <a:spcPts val="94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Please tell others if you enjoyed the course!!</a:t>
            </a:r>
            <a:endParaRPr/>
          </a:p>
          <a:p>
            <a:pPr indent="-199390" lvl="0" marL="285750" rtl="0" algn="l">
              <a:spcBef>
                <a:spcPts val="94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00990" lvl="0" marL="285750" rtl="0" algn="l">
              <a:spcBef>
                <a:spcPts val="940"/>
              </a:spcBef>
              <a:spcAft>
                <a:spcPts val="0"/>
              </a:spcAft>
              <a:buSzPts val="1600"/>
              <a:buChar char="▶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"/>
          <p:cNvSpPr txBox="1"/>
          <p:nvPr>
            <p:ph type="title"/>
          </p:nvPr>
        </p:nvSpPr>
        <p:spPr>
          <a:xfrm>
            <a:off x="790833" y="660792"/>
            <a:ext cx="4443776" cy="991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r>
              <a:rPr lang="en-US"/>
              <a:t>CONGRATULATIONS!!</a:t>
            </a:r>
            <a:endParaRPr/>
          </a:p>
        </p:txBody>
      </p:sp>
      <p:sp>
        <p:nvSpPr>
          <p:cNvPr id="330" name="Google Shape;330;p14"/>
          <p:cNvSpPr txBox="1"/>
          <p:nvPr>
            <p:ph idx="1" type="body"/>
          </p:nvPr>
        </p:nvSpPr>
        <p:spPr>
          <a:xfrm>
            <a:off x="685800" y="1652569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Thanks for attending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Class Feedback</a:t>
            </a:r>
            <a:endParaRPr/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Revisions to Final Project by Friday 17th September  @5pm</a:t>
            </a:r>
            <a:endParaRPr baseline="30000">
              <a:solidFill>
                <a:schemeClr val="lt1"/>
              </a:solidFill>
            </a:endParaRPr>
          </a:p>
          <a:p>
            <a:pPr indent="-285750" lvl="0" marL="285750" rtl="0" algn="l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Editorial Response in 5 months approx.</a:t>
            </a:r>
            <a:endParaRPr>
              <a:solidFill>
                <a:schemeClr val="lt1"/>
              </a:solidFill>
            </a:endParaRPr>
          </a:p>
          <a:p>
            <a:pPr indent="-295910" lvl="0" marL="285750" rtl="0" algn="l">
              <a:spcBef>
                <a:spcPts val="940"/>
              </a:spcBef>
              <a:spcAft>
                <a:spcPts val="0"/>
              </a:spcAft>
              <a:buSzPts val="1600"/>
              <a:buChar char="▶"/>
            </a:pPr>
            <a:r>
              <a:rPr lang="en-US">
                <a:solidFill>
                  <a:schemeClr val="lt1"/>
                </a:solidFill>
              </a:rPr>
              <a:t>Keep in  touch ---- </a:t>
            </a:r>
            <a:r>
              <a:rPr lang="en-US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info@martinkeaveney.com</a:t>
            </a:r>
            <a:endParaRPr>
              <a:solidFill>
                <a:schemeClr val="lt1"/>
              </a:solidFill>
            </a:endParaRPr>
          </a:p>
          <a:p>
            <a:pPr indent="-199390" lvl="0" marL="285750" rtl="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199390" lvl="0" marL="285750" rtl="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199390" lvl="0" marL="285750" rtl="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208280" lvl="5" marL="2514600" rtl="0" algn="l">
              <a:spcBef>
                <a:spcPts val="838"/>
              </a:spcBef>
              <a:spcAft>
                <a:spcPts val="0"/>
              </a:spcAft>
              <a:buSzPts val="1120"/>
              <a:buChar char="▶"/>
            </a:pPr>
            <a:r>
              <a:rPr lang="en-US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www.martinkeaveney.com</a:t>
            </a:r>
            <a:r>
              <a:rPr lang="en-US">
                <a:solidFill>
                  <a:schemeClr val="lt1"/>
                </a:solidFill>
              </a:rPr>
              <a:t> 2021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eca6979730_0_0"/>
          <p:cNvSpPr txBox="1"/>
          <p:nvPr>
            <p:ph type="title"/>
          </p:nvPr>
        </p:nvSpPr>
        <p:spPr>
          <a:xfrm>
            <a:off x="479312" y="685807"/>
            <a:ext cx="8534400" cy="1507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LIVE CLASS &amp; PODCAST</a:t>
            </a:r>
            <a:endParaRPr/>
          </a:p>
        </p:txBody>
      </p:sp>
      <p:sp>
        <p:nvSpPr>
          <p:cNvPr id="336" name="Google Shape;336;geca6979730_0_0"/>
          <p:cNvSpPr txBox="1"/>
          <p:nvPr>
            <p:ph idx="1" type="body"/>
          </p:nvPr>
        </p:nvSpPr>
        <p:spPr>
          <a:xfrm>
            <a:off x="479312" y="2598275"/>
            <a:ext cx="8534400" cy="3615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Join Zoom Meeting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https://us02web.zoom.us/j/87905445113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Meeting ID: 879 0544 5113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Podcast: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https://www.dropbox.com/s/qh9xwzuipfz2khn/Inter%20Week%208.mp3?dl=0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2020-09-15T15:53:49Z</dcterms:created>
  <dc:creator>Martin Keaveney</dc:creator>
</cp:coreProperties>
</file>