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embeddedFontLs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gHIZz37/6IjX1eA5bo4fHajoy4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ee2a85df7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ee2a85df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9"/>
          <p:cNvSpPr txBox="1"/>
          <p:nvPr>
            <p:ph type="ctrTitle"/>
          </p:nvPr>
        </p:nvSpPr>
        <p:spPr>
          <a:xfrm>
            <a:off x="684212" y="685799"/>
            <a:ext cx="8001000" cy="297180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 type="subTitle"/>
          </p:nvPr>
        </p:nvSpPr>
        <p:spPr>
          <a:xfrm>
            <a:off x="684212" y="3843867"/>
            <a:ext cx="6400800" cy="1947333"/>
          </a:xfrm>
          <a:prstGeom prst="rect">
            <a:avLst/>
          </a:prstGeom>
          <a:noFill/>
          <a:ln>
            <a:noFill/>
          </a:ln>
        </p:spPr>
        <p:txBody>
          <a:bodyPr anchorCtr="0" anchor="t" bIns="45700" lIns="91425" spcFirstLastPara="1" rIns="91425" wrap="square" tIns="45700">
            <a:normAutofit/>
          </a:bodyPr>
          <a:lstStyle>
            <a:lvl1pPr lvl="0" algn="l">
              <a:spcBef>
                <a:spcPts val="420"/>
              </a:spcBef>
              <a:spcAft>
                <a:spcPts val="0"/>
              </a:spcAft>
              <a:buSzPts val="1680"/>
              <a:buNone/>
              <a:defRPr sz="21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p:txBody>
      </p:sp>
      <p:sp>
        <p:nvSpPr>
          <p:cNvPr id="20" name="Google Shape;20;p1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23" name="Google Shape;23;p19"/>
          <p:cNvCxnSpPr/>
          <p:nvPr/>
        </p:nvCxnSpPr>
        <p:spPr>
          <a:xfrm flipH="1">
            <a:off x="8228012" y="8467"/>
            <a:ext cx="3810000" cy="3810000"/>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19"/>
          <p:cNvCxnSpPr/>
          <p:nvPr/>
        </p:nvCxnSpPr>
        <p:spPr>
          <a:xfrm flipH="1">
            <a:off x="6108170" y="91545"/>
            <a:ext cx="6080655" cy="608065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19"/>
          <p:cNvCxnSpPr/>
          <p:nvPr/>
        </p:nvCxnSpPr>
        <p:spPr>
          <a:xfrm flipH="1">
            <a:off x="7235825" y="228600"/>
            <a:ext cx="4953000" cy="4953000"/>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19"/>
          <p:cNvCxnSpPr/>
          <p:nvPr/>
        </p:nvCxnSpPr>
        <p:spPr>
          <a:xfrm flipH="1">
            <a:off x="7335837" y="32278"/>
            <a:ext cx="4852989" cy="4852989"/>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19"/>
          <p:cNvCxnSpPr/>
          <p:nvPr/>
        </p:nvCxnSpPr>
        <p:spPr>
          <a:xfrm flipH="1">
            <a:off x="7845426" y="609601"/>
            <a:ext cx="4343399" cy="4343399"/>
          </a:xfrm>
          <a:prstGeom prst="straightConnector1">
            <a:avLst/>
          </a:prstGeom>
          <a:noFill/>
          <a:ln cap="flat" cmpd="sng" w="31750">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31" name="Google Shape;31;p2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684211" y="2006600"/>
            <a:ext cx="8534401" cy="228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600"/>
              <a:buFont typeface="Century Gothic"/>
              <a:buNone/>
              <a:defRPr b="0" sz="36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3"/>
          <p:cNvSpPr txBox="1"/>
          <p:nvPr>
            <p:ph idx="1" type="body"/>
          </p:nvPr>
        </p:nvSpPr>
        <p:spPr>
          <a:xfrm>
            <a:off x="684213" y="4495800"/>
            <a:ext cx="8534400" cy="14986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37" name="Google Shape;37;p2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4"/>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4"/>
          <p:cNvSpPr txBox="1"/>
          <p:nvPr>
            <p:ph idx="1" type="body"/>
          </p:nvPr>
        </p:nvSpPr>
        <p:spPr>
          <a:xfrm>
            <a:off x="684211" y="685800"/>
            <a:ext cx="4937655"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3" name="Google Shape;43;p24"/>
          <p:cNvSpPr txBox="1"/>
          <p:nvPr>
            <p:ph idx="2" type="body"/>
          </p:nvPr>
        </p:nvSpPr>
        <p:spPr>
          <a:xfrm>
            <a:off x="5808133" y="685801"/>
            <a:ext cx="4934479" cy="3615266"/>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4" name="Google Shape;44;p2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25"/>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5"/>
          <p:cNvSpPr txBox="1"/>
          <p:nvPr>
            <p:ph idx="1" type="body"/>
          </p:nvPr>
        </p:nvSpPr>
        <p:spPr>
          <a:xfrm>
            <a:off x="972080" y="685800"/>
            <a:ext cx="4649787"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0" name="Google Shape;50;p25"/>
          <p:cNvSpPr txBox="1"/>
          <p:nvPr>
            <p:ph idx="2" type="body"/>
          </p:nvPr>
        </p:nvSpPr>
        <p:spPr>
          <a:xfrm>
            <a:off x="684211" y="1270529"/>
            <a:ext cx="4937655"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1" name="Google Shape;51;p25"/>
          <p:cNvSpPr txBox="1"/>
          <p:nvPr>
            <p:ph idx="3" type="body"/>
          </p:nvPr>
        </p:nvSpPr>
        <p:spPr>
          <a:xfrm>
            <a:off x="6079066" y="685800"/>
            <a:ext cx="4665134"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2" name="Google Shape;52;p25"/>
          <p:cNvSpPr txBox="1"/>
          <p:nvPr>
            <p:ph idx="4" type="body"/>
          </p:nvPr>
        </p:nvSpPr>
        <p:spPr>
          <a:xfrm>
            <a:off x="5806545" y="1262062"/>
            <a:ext cx="4929188"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3" name="Google Shape;53;p2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7085012" y="685800"/>
            <a:ext cx="3657600"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8"/>
          <p:cNvSpPr txBox="1"/>
          <p:nvPr>
            <p:ph idx="1" type="body"/>
          </p:nvPr>
        </p:nvSpPr>
        <p:spPr>
          <a:xfrm>
            <a:off x="684212" y="685800"/>
            <a:ext cx="5943601" cy="53086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68" name="Google Shape;68;p28"/>
          <p:cNvSpPr txBox="1"/>
          <p:nvPr>
            <p:ph idx="2" type="body"/>
          </p:nvPr>
        </p:nvSpPr>
        <p:spPr>
          <a:xfrm>
            <a:off x="7085012" y="2209799"/>
            <a:ext cx="3657600" cy="2091267"/>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None/>
              <a:defRPr sz="16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69" name="Google Shape;69;p2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29"/>
          <p:cNvSpPr txBox="1"/>
          <p:nvPr>
            <p:ph type="title"/>
          </p:nvPr>
        </p:nvSpPr>
        <p:spPr>
          <a:xfrm>
            <a:off x="4722812" y="1447800"/>
            <a:ext cx="6019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9"/>
          <p:cNvSpPr/>
          <p:nvPr>
            <p:ph idx="2" type="pic"/>
          </p:nvPr>
        </p:nvSpPr>
        <p:spPr>
          <a:xfrm>
            <a:off x="989012" y="914400"/>
            <a:ext cx="3280974" cy="45720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75" name="Google Shape;75;p29"/>
          <p:cNvSpPr txBox="1"/>
          <p:nvPr>
            <p:ph idx="1" type="body"/>
          </p:nvPr>
        </p:nvSpPr>
        <p:spPr>
          <a:xfrm>
            <a:off x="4722812" y="2777066"/>
            <a:ext cx="6021388" cy="2048933"/>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76" name="Google Shape;76;p2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9" name="Shape 79"/>
        <p:cNvGrpSpPr/>
        <p:nvPr/>
      </p:nvGrpSpPr>
      <p:grpSpPr>
        <a:xfrm>
          <a:off x="0" y="0"/>
          <a:ext cx="0" cy="0"/>
          <a:chOff x="0" y="0"/>
          <a:chExt cx="0" cy="0"/>
        </a:xfrm>
      </p:grpSpPr>
      <p:sp>
        <p:nvSpPr>
          <p:cNvPr id="80" name="Google Shape;80;p3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0"/>
          <p:cNvSpPr/>
          <p:nvPr>
            <p:ph idx="2" type="pic"/>
          </p:nvPr>
        </p:nvSpPr>
        <p:spPr>
          <a:xfrm>
            <a:off x="685800" y="533400"/>
            <a:ext cx="10818812"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82" name="Google Shape;82;p30"/>
          <p:cNvSpPr txBox="1"/>
          <p:nvPr>
            <p:ph idx="1" type="body"/>
          </p:nvPr>
        </p:nvSpPr>
        <p:spPr>
          <a:xfrm>
            <a:off x="914402" y="3843867"/>
            <a:ext cx="8304210" cy="4572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Font typeface="Century Gothic"/>
              <a:buNone/>
              <a:defRPr sz="1600"/>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83" name="Google Shape;83;p3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sp>
        <p:nvSpPr>
          <p:cNvPr id="87" name="Google Shape;87;p31"/>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1"/>
          <p:cNvSpPr txBox="1"/>
          <p:nvPr>
            <p:ph idx="1" type="body"/>
          </p:nvPr>
        </p:nvSpPr>
        <p:spPr>
          <a:xfrm>
            <a:off x="684212" y="4114800"/>
            <a:ext cx="8535988" cy="18796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89" name="Google Shape;89;p3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2" name="Shape 92"/>
        <p:cNvGrpSpPr/>
        <p:nvPr/>
      </p:nvGrpSpPr>
      <p:grpSpPr>
        <a:xfrm>
          <a:off x="0" y="0"/>
          <a:ext cx="0" cy="0"/>
          <a:chOff x="0" y="0"/>
          <a:chExt cx="0" cy="0"/>
        </a:xfrm>
      </p:grpSpPr>
      <p:sp>
        <p:nvSpPr>
          <p:cNvPr id="93" name="Google Shape;93;p32"/>
          <p:cNvSpPr txBox="1"/>
          <p:nvPr>
            <p:ph type="title"/>
          </p:nvPr>
        </p:nvSpPr>
        <p:spPr>
          <a:xfrm>
            <a:off x="1141411" y="685800"/>
            <a:ext cx="9144001"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2"/>
          <p:cNvSpPr txBox="1"/>
          <p:nvPr>
            <p:ph idx="1" type="body"/>
          </p:nvPr>
        </p:nvSpPr>
        <p:spPr>
          <a:xfrm>
            <a:off x="1446212" y="3429000"/>
            <a:ext cx="8534400"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Font typeface="Century Gothic"/>
              <a:buNone/>
              <a:defRPr/>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95" name="Google Shape;95;p32"/>
          <p:cNvSpPr txBox="1"/>
          <p:nvPr>
            <p:ph idx="2" type="body"/>
          </p:nvPr>
        </p:nvSpPr>
        <p:spPr>
          <a:xfrm>
            <a:off x="684213" y="4301067"/>
            <a:ext cx="8534400" cy="1684865"/>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96" name="Google Shape;96;p3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32"/>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00" name="Google Shape;100;p32"/>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1" name="Shape 101"/>
        <p:cNvGrpSpPr/>
        <p:nvPr/>
      </p:nvGrpSpPr>
      <p:grpSpPr>
        <a:xfrm>
          <a:off x="0" y="0"/>
          <a:ext cx="0" cy="0"/>
          <a:chOff x="0" y="0"/>
          <a:chExt cx="0" cy="0"/>
        </a:xfrm>
      </p:grpSpPr>
      <p:sp>
        <p:nvSpPr>
          <p:cNvPr id="102" name="Google Shape;102;p33"/>
          <p:cNvSpPr txBox="1"/>
          <p:nvPr>
            <p:ph type="title"/>
          </p:nvPr>
        </p:nvSpPr>
        <p:spPr>
          <a:xfrm>
            <a:off x="684212" y="3429000"/>
            <a:ext cx="8534400" cy="169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3"/>
          <p:cNvSpPr txBox="1"/>
          <p:nvPr>
            <p:ph idx="1" type="body"/>
          </p:nvPr>
        </p:nvSpPr>
        <p:spPr>
          <a:xfrm>
            <a:off x="684211" y="5132981"/>
            <a:ext cx="853599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4" name="Google Shape;104;p3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07" name="Shape 107"/>
        <p:cNvGrpSpPr/>
        <p:nvPr/>
      </p:nvGrpSpPr>
      <p:grpSpPr>
        <a:xfrm>
          <a:off x="0" y="0"/>
          <a:ext cx="0" cy="0"/>
          <a:chOff x="0" y="0"/>
          <a:chExt cx="0" cy="0"/>
        </a:xfrm>
      </p:grpSpPr>
      <p:sp>
        <p:nvSpPr>
          <p:cNvPr id="108" name="Google Shape;108;p34"/>
          <p:cNvSpPr txBox="1"/>
          <p:nvPr>
            <p:ph type="title"/>
          </p:nvPr>
        </p:nvSpPr>
        <p:spPr>
          <a:xfrm>
            <a:off x="1141413" y="685800"/>
            <a:ext cx="91440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4"/>
          <p:cNvSpPr txBox="1"/>
          <p:nvPr>
            <p:ph idx="1" type="body"/>
          </p:nvPr>
        </p:nvSpPr>
        <p:spPr>
          <a:xfrm>
            <a:off x="684212" y="3928534"/>
            <a:ext cx="8534401" cy="104986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0" name="Google Shape;110;p34"/>
          <p:cNvSpPr txBox="1"/>
          <p:nvPr>
            <p:ph idx="2" type="body"/>
          </p:nvPr>
        </p:nvSpPr>
        <p:spPr>
          <a:xfrm>
            <a:off x="684211" y="4978400"/>
            <a:ext cx="8534401"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11" name="Google Shape;111;p3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34"/>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15" name="Google Shape;115;p34"/>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16" name="Shape 116"/>
        <p:cNvGrpSpPr/>
        <p:nvPr/>
      </p:nvGrpSpPr>
      <p:grpSpPr>
        <a:xfrm>
          <a:off x="0" y="0"/>
          <a:ext cx="0" cy="0"/>
          <a:chOff x="0" y="0"/>
          <a:chExt cx="0" cy="0"/>
        </a:xfrm>
      </p:grpSpPr>
      <p:sp>
        <p:nvSpPr>
          <p:cNvPr id="117" name="Google Shape;117;p35"/>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5"/>
          <p:cNvSpPr txBox="1"/>
          <p:nvPr>
            <p:ph idx="1" type="body"/>
          </p:nvPr>
        </p:nvSpPr>
        <p:spPr>
          <a:xfrm>
            <a:off x="684212" y="3928534"/>
            <a:ext cx="8534400"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9" name="Google Shape;119;p35"/>
          <p:cNvSpPr txBox="1"/>
          <p:nvPr>
            <p:ph idx="2" type="body"/>
          </p:nvPr>
        </p:nvSpPr>
        <p:spPr>
          <a:xfrm>
            <a:off x="684211" y="4766732"/>
            <a:ext cx="8534401" cy="12276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20" name="Google Shape;120;p3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p3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6"/>
          <p:cNvSpPr txBox="1"/>
          <p:nvPr>
            <p:ph idx="1" type="body"/>
          </p:nvPr>
        </p:nvSpPr>
        <p:spPr>
          <a:xfrm rot="5400000">
            <a:off x="3143778" y="-1773767"/>
            <a:ext cx="3615267" cy="85344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26" name="Google Shape;126;p3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p37"/>
          <p:cNvSpPr txBox="1"/>
          <p:nvPr>
            <p:ph type="title"/>
          </p:nvPr>
        </p:nvSpPr>
        <p:spPr>
          <a:xfrm rot="5400000">
            <a:off x="7427912" y="1943100"/>
            <a:ext cx="45720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7"/>
          <p:cNvSpPr txBox="1"/>
          <p:nvPr>
            <p:ph idx="1" type="body"/>
          </p:nvPr>
        </p:nvSpPr>
        <p:spPr>
          <a:xfrm rot="5400000">
            <a:off x="1943100" y="-571500"/>
            <a:ext cx="5308600" cy="78232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2" name="Google Shape;132;p3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 name="Shape 147"/>
        <p:cNvGrpSpPr/>
        <p:nvPr/>
      </p:nvGrpSpPr>
      <p:grpSpPr>
        <a:xfrm>
          <a:off x="0" y="0"/>
          <a:ext cx="0" cy="0"/>
          <a:chOff x="0" y="0"/>
          <a:chExt cx="0" cy="0"/>
        </a:xfrm>
      </p:grpSpPr>
      <p:sp>
        <p:nvSpPr>
          <p:cNvPr id="148" name="Google Shape;148;p22"/>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2"/>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50" name="Google Shape;150;p2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5" name="Shape 5"/>
        <p:cNvGrpSpPr/>
        <p:nvPr/>
      </p:nvGrpSpPr>
      <p:grpSpPr>
        <a:xfrm>
          <a:off x="0" y="0"/>
          <a:ext cx="0" cy="0"/>
          <a:chOff x="0" y="0"/>
          <a:chExt cx="0" cy="0"/>
        </a:xfrm>
      </p:grpSpPr>
      <p:grpSp>
        <p:nvGrpSpPr>
          <p:cNvPr id="6" name="Google Shape;6;p18"/>
          <p:cNvGrpSpPr/>
          <p:nvPr/>
        </p:nvGrpSpPr>
        <p:grpSpPr>
          <a:xfrm>
            <a:off x="9206969" y="2963333"/>
            <a:ext cx="2981859" cy="3208867"/>
            <a:chOff x="9206969" y="2963333"/>
            <a:chExt cx="2981859" cy="3208867"/>
          </a:xfrm>
        </p:grpSpPr>
        <p:cxnSp>
          <p:nvCxnSpPr>
            <p:cNvPr id="7" name="Google Shape;7;p18"/>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8" name="Google Shape;8;p18"/>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9" name="Google Shape;9;p18"/>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0" name="Google Shape;10;p18"/>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11" name="Google Shape;11;p18"/>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
        <p:nvSpPr>
          <p:cNvPr id="12" name="Google Shape;12;p18"/>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18"/>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lt1"/>
              </a:buClr>
              <a:buSzPts val="1600"/>
              <a:buFont typeface="Noto Sans Symbols"/>
              <a:buChar char="▶"/>
              <a:defRPr b="0" i="0" sz="2000" u="none" cap="none" strike="noStrike">
                <a:solidFill>
                  <a:srgbClr val="0F486F"/>
                </a:solidFill>
                <a:latin typeface="Century Gothic"/>
                <a:ea typeface="Century Gothic"/>
                <a:cs typeface="Century Gothic"/>
                <a:sym typeface="Century Gothic"/>
              </a:defRPr>
            </a:lvl1pPr>
            <a:lvl2pPr indent="-320040" lvl="1" marL="914400" marR="0" rtl="0" algn="l">
              <a:spcBef>
                <a:spcPts val="600"/>
              </a:spcBef>
              <a:spcAft>
                <a:spcPts val="0"/>
              </a:spcAft>
              <a:buClr>
                <a:schemeClr val="lt1"/>
              </a:buClr>
              <a:buSzPts val="1440"/>
              <a:buFont typeface="Noto Sans Symbols"/>
              <a:buChar char="▶"/>
              <a:defRPr b="0" i="0" sz="1800" u="none" cap="none" strike="noStrike">
                <a:solidFill>
                  <a:srgbClr val="0F486F"/>
                </a:solidFill>
                <a:latin typeface="Century Gothic"/>
                <a:ea typeface="Century Gothic"/>
                <a:cs typeface="Century Gothic"/>
                <a:sym typeface="Century Gothic"/>
              </a:defRPr>
            </a:lvl2pPr>
            <a:lvl3pPr indent="-309880" lvl="2" marL="1371600" marR="0" rtl="0" algn="l">
              <a:spcBef>
                <a:spcPts val="600"/>
              </a:spcBef>
              <a:spcAft>
                <a:spcPts val="0"/>
              </a:spcAft>
              <a:buClr>
                <a:schemeClr val="lt1"/>
              </a:buClr>
              <a:buSzPts val="1280"/>
              <a:buFont typeface="Noto Sans Symbols"/>
              <a:buChar char="▶"/>
              <a:defRPr b="0" i="0" sz="1600" u="none" cap="none" strike="noStrike">
                <a:solidFill>
                  <a:srgbClr val="0F486F"/>
                </a:solidFill>
                <a:latin typeface="Century Gothic"/>
                <a:ea typeface="Century Gothic"/>
                <a:cs typeface="Century Gothic"/>
                <a:sym typeface="Century Gothic"/>
              </a:defRPr>
            </a:lvl3pPr>
            <a:lvl4pPr indent="-299719" lvl="3" marL="18288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4pPr>
            <a:lvl5pPr indent="-299720" lvl="4" marL="22860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5pPr>
            <a:lvl6pPr indent="-299720" lvl="5" marL="27432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6pPr>
            <a:lvl7pPr indent="-299720" lvl="6" marL="32004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7pPr>
            <a:lvl8pPr indent="-299720" lvl="7" marL="36576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9pPr>
          </a:lstStyle>
          <a:p/>
        </p:txBody>
      </p:sp>
      <p:sp>
        <p:nvSpPr>
          <p:cNvPr id="14" name="Google Shape;14;p1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1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9304A"/>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9304A"/>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9304A"/>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9304A"/>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9304A"/>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9304A"/>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9304A"/>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9304A"/>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
              <a:srgbClr val="FFFFFF"/>
            </a:gs>
            <a:gs pos="100000">
              <a:srgbClr val="43D5FA"/>
            </a:gs>
          </a:gsLst>
          <a:lin ang="6120000" scaled="0"/>
        </a:gradFill>
      </p:bgPr>
    </p:bg>
    <p:spTree>
      <p:nvGrpSpPr>
        <p:cNvPr id="135" name="Shape 135"/>
        <p:cNvGrpSpPr/>
        <p:nvPr/>
      </p:nvGrpSpPr>
      <p:grpSpPr>
        <a:xfrm>
          <a:off x="0" y="0"/>
          <a:ext cx="0" cy="0"/>
          <a:chOff x="0" y="0"/>
          <a:chExt cx="0" cy="0"/>
        </a:xfrm>
      </p:grpSpPr>
      <p:grpSp>
        <p:nvGrpSpPr>
          <p:cNvPr id="136" name="Google Shape;136;p21"/>
          <p:cNvGrpSpPr/>
          <p:nvPr/>
        </p:nvGrpSpPr>
        <p:grpSpPr>
          <a:xfrm>
            <a:off x="9206969" y="2963333"/>
            <a:ext cx="2981859" cy="3208867"/>
            <a:chOff x="9206969" y="2963333"/>
            <a:chExt cx="2981859" cy="3208867"/>
          </a:xfrm>
        </p:grpSpPr>
        <p:cxnSp>
          <p:nvCxnSpPr>
            <p:cNvPr id="137" name="Google Shape;137;p21"/>
            <p:cNvCxnSpPr/>
            <p:nvPr/>
          </p:nvCxnSpPr>
          <p:spPr>
            <a:xfrm flipH="1">
              <a:off x="11276012" y="2963333"/>
              <a:ext cx="912814" cy="912812"/>
            </a:xfrm>
            <a:prstGeom prst="straightConnector1">
              <a:avLst/>
            </a:prstGeom>
            <a:noFill/>
            <a:ln cap="flat" cmpd="sng" w="9525">
              <a:solidFill>
                <a:schemeClr val="dk1"/>
              </a:solidFill>
              <a:prstDash val="solid"/>
              <a:round/>
              <a:headEnd len="sm" w="sm" type="none"/>
              <a:tailEnd len="sm" w="sm" type="none"/>
            </a:ln>
          </p:spPr>
        </p:cxnSp>
        <p:cxnSp>
          <p:nvCxnSpPr>
            <p:cNvPr id="138" name="Google Shape;138;p21"/>
            <p:cNvCxnSpPr/>
            <p:nvPr/>
          </p:nvCxnSpPr>
          <p:spPr>
            <a:xfrm flipH="1">
              <a:off x="9206969" y="3190344"/>
              <a:ext cx="2981857" cy="2981856"/>
            </a:xfrm>
            <a:prstGeom prst="straightConnector1">
              <a:avLst/>
            </a:prstGeom>
            <a:noFill/>
            <a:ln cap="flat" cmpd="sng" w="9525">
              <a:solidFill>
                <a:schemeClr val="dk1"/>
              </a:solidFill>
              <a:prstDash val="solid"/>
              <a:round/>
              <a:headEnd len="sm" w="sm" type="none"/>
              <a:tailEnd len="sm" w="sm" type="none"/>
            </a:ln>
          </p:spPr>
        </p:cxnSp>
        <p:cxnSp>
          <p:nvCxnSpPr>
            <p:cNvPr id="139" name="Google Shape;139;p21"/>
            <p:cNvCxnSpPr/>
            <p:nvPr/>
          </p:nvCxnSpPr>
          <p:spPr>
            <a:xfrm flipH="1">
              <a:off x="10292292" y="3285067"/>
              <a:ext cx="1896534" cy="1896533"/>
            </a:xfrm>
            <a:prstGeom prst="straightConnector1">
              <a:avLst/>
            </a:prstGeom>
            <a:noFill/>
            <a:ln cap="flat" cmpd="sng" w="9525">
              <a:solidFill>
                <a:schemeClr val="dk1"/>
              </a:solidFill>
              <a:prstDash val="solid"/>
              <a:round/>
              <a:headEnd len="sm" w="sm" type="none"/>
              <a:tailEnd len="sm" w="sm" type="none"/>
            </a:ln>
          </p:spPr>
        </p:cxnSp>
        <p:cxnSp>
          <p:nvCxnSpPr>
            <p:cNvPr id="140" name="Google Shape;140;p21"/>
            <p:cNvCxnSpPr/>
            <p:nvPr/>
          </p:nvCxnSpPr>
          <p:spPr>
            <a:xfrm flipH="1">
              <a:off x="10443103" y="3131080"/>
              <a:ext cx="1745722" cy="1745720"/>
            </a:xfrm>
            <a:prstGeom prst="straightConnector1">
              <a:avLst/>
            </a:prstGeom>
            <a:noFill/>
            <a:ln cap="flat" cmpd="sng" w="28575">
              <a:solidFill>
                <a:schemeClr val="dk1"/>
              </a:solidFill>
              <a:prstDash val="solid"/>
              <a:round/>
              <a:headEnd len="sm" w="sm" type="none"/>
              <a:tailEnd len="sm" w="sm" type="none"/>
            </a:ln>
          </p:spPr>
        </p:cxnSp>
        <p:cxnSp>
          <p:nvCxnSpPr>
            <p:cNvPr id="141" name="Google Shape;141;p21"/>
            <p:cNvCxnSpPr/>
            <p:nvPr/>
          </p:nvCxnSpPr>
          <p:spPr>
            <a:xfrm flipH="1">
              <a:off x="10918826" y="3683001"/>
              <a:ext cx="1270001" cy="1269999"/>
            </a:xfrm>
            <a:prstGeom prst="straightConnector1">
              <a:avLst/>
            </a:prstGeom>
            <a:noFill/>
            <a:ln cap="flat" cmpd="sng" w="28575">
              <a:solidFill>
                <a:schemeClr val="dk1"/>
              </a:solidFill>
              <a:prstDash val="solid"/>
              <a:round/>
              <a:headEnd len="sm" w="sm" type="none"/>
              <a:tailEnd len="sm" w="sm" type="none"/>
            </a:ln>
          </p:spPr>
        </p:cxnSp>
      </p:grpSp>
      <p:sp>
        <p:nvSpPr>
          <p:cNvPr id="142" name="Google Shape;142;p2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1"/>
              </a:buClr>
              <a:buSzPts val="3600"/>
              <a:buFont typeface="Century Gothic"/>
              <a:buNone/>
              <a:defRPr b="0" i="0" sz="36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43" name="Google Shape;143;p21"/>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dk1"/>
              </a:buClr>
              <a:buSzPts val="1600"/>
              <a:buFont typeface="Noto Sans Symbols"/>
              <a:buChar char="▶"/>
              <a:defRPr b="0" i="0" sz="2000" u="none" cap="none" strike="noStrike">
                <a:solidFill>
                  <a:srgbClr val="22C4ED"/>
                </a:solidFill>
                <a:latin typeface="Century Gothic"/>
                <a:ea typeface="Century Gothic"/>
                <a:cs typeface="Century Gothic"/>
                <a:sym typeface="Century Gothic"/>
              </a:defRPr>
            </a:lvl1pPr>
            <a:lvl2pPr indent="-320040" lvl="1" marL="914400" marR="0" rtl="0" algn="l">
              <a:spcBef>
                <a:spcPts val="600"/>
              </a:spcBef>
              <a:spcAft>
                <a:spcPts val="0"/>
              </a:spcAft>
              <a:buClr>
                <a:schemeClr val="dk1"/>
              </a:buClr>
              <a:buSzPts val="1440"/>
              <a:buFont typeface="Noto Sans Symbols"/>
              <a:buChar char="▶"/>
              <a:defRPr b="0" i="0" sz="1800" u="none" cap="none" strike="noStrike">
                <a:solidFill>
                  <a:srgbClr val="22C4ED"/>
                </a:solidFill>
                <a:latin typeface="Century Gothic"/>
                <a:ea typeface="Century Gothic"/>
                <a:cs typeface="Century Gothic"/>
                <a:sym typeface="Century Gothic"/>
              </a:defRPr>
            </a:lvl2pPr>
            <a:lvl3pPr indent="-309880" lvl="2" marL="1371600" marR="0" rtl="0" algn="l">
              <a:spcBef>
                <a:spcPts val="600"/>
              </a:spcBef>
              <a:spcAft>
                <a:spcPts val="0"/>
              </a:spcAft>
              <a:buClr>
                <a:schemeClr val="dk1"/>
              </a:buClr>
              <a:buSzPts val="1280"/>
              <a:buFont typeface="Noto Sans Symbols"/>
              <a:buChar char="▶"/>
              <a:defRPr b="0" i="0" sz="1600" u="none" cap="none" strike="noStrike">
                <a:solidFill>
                  <a:srgbClr val="22C4ED"/>
                </a:solidFill>
                <a:latin typeface="Century Gothic"/>
                <a:ea typeface="Century Gothic"/>
                <a:cs typeface="Century Gothic"/>
                <a:sym typeface="Century Gothic"/>
              </a:defRPr>
            </a:lvl3pPr>
            <a:lvl4pPr indent="-299719" lvl="3" marL="18288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4pPr>
            <a:lvl5pPr indent="-299720" lvl="4" marL="22860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5pPr>
            <a:lvl6pPr indent="-299720" lvl="5" marL="27432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6pPr>
            <a:lvl7pPr indent="-299720" lvl="6" marL="32004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7pPr>
            <a:lvl8pPr indent="-299720" lvl="7" marL="36576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9pPr>
          </a:lstStyle>
          <a:p/>
        </p:txBody>
      </p:sp>
      <p:sp>
        <p:nvSpPr>
          <p:cNvPr id="144" name="Google Shape;144;p2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5" name="Google Shape;145;p2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6" name="Google Shape;146;p2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D88A7"/>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D88A7"/>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D88A7"/>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D88A7"/>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D88A7"/>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D88A7"/>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D88A7"/>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D88A7"/>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D88A7"/>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us02web.zoom.us/j/87905445113" TargetMode="External"/><Relationship Id="rId4" Type="http://schemas.openxmlformats.org/officeDocument/2006/relationships/hyperlink" Target="https://www.dropbox.com/s/gvgpwgqh9tzl40p/Inter%20Week%207.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entury Gothic"/>
              <a:buNone/>
            </a:pPr>
            <a:br>
              <a:rPr lang="en-US" sz="5300"/>
            </a:br>
            <a:br>
              <a:rPr lang="en-US" sz="5300"/>
            </a:br>
            <a:r>
              <a:rPr lang="en-US" sz="5300"/>
              <a:t>CREATIVE WRITING: INTERMEDIATE</a:t>
            </a:r>
            <a:br>
              <a:rPr lang="en-US"/>
            </a:br>
            <a:br>
              <a:rPr lang="en-US" sz="1600"/>
            </a:br>
            <a:r>
              <a:rPr lang="en-US" sz="1600"/>
              <a:t>REMOTE WITH GALWAY ARTS CENTRE</a:t>
            </a:r>
            <a:br>
              <a:rPr lang="en-US" sz="1600"/>
            </a:br>
            <a:r>
              <a:rPr lang="en-US" sz="1600"/>
              <a:t>MARTIN KEAVENEY</a:t>
            </a:r>
            <a:endParaRPr/>
          </a:p>
        </p:txBody>
      </p:sp>
      <p:sp>
        <p:nvSpPr>
          <p:cNvPr id="158" name="Google Shape;158;p1"/>
          <p:cNvSpPr txBox="1"/>
          <p:nvPr>
            <p:ph idx="1" type="subTitle"/>
          </p:nvPr>
        </p:nvSpPr>
        <p:spPr>
          <a:xfrm>
            <a:off x="1040295" y="5747021"/>
            <a:ext cx="9448800" cy="6858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SzPct val="79999"/>
              <a:buNone/>
            </a:pPr>
            <a:r>
              <a:rPr lang="en-US">
                <a:solidFill>
                  <a:schemeClr val="lt1"/>
                </a:solidFill>
              </a:rPr>
              <a:t>Week 7</a:t>
            </a:r>
            <a:endParaRPr/>
          </a:p>
          <a:p>
            <a:pPr indent="0" lvl="0" marL="0" rtl="0" algn="l">
              <a:spcBef>
                <a:spcPts val="925"/>
              </a:spcBef>
              <a:spcAft>
                <a:spcPts val="0"/>
              </a:spcAft>
              <a:buSzPct val="79999"/>
              <a:buNone/>
            </a:pPr>
            <a:r>
              <a:rPr lang="en-US">
                <a:solidFill>
                  <a:schemeClr val="lt1"/>
                </a:solidFill>
              </a:rPr>
              <a:t>The World of Sound</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p:txBody>
      </p:sp>
      <p:pic>
        <p:nvPicPr>
          <p:cNvPr descr="A picture containing sitting, food, table, person&#10;&#10;Description automatically generated" id="159" name="Google Shape;159;p1"/>
          <p:cNvPicPr preferRelativeResize="0"/>
          <p:nvPr/>
        </p:nvPicPr>
        <p:blipFill rotWithShape="1">
          <a:blip r:embed="rId3">
            <a:alphaModFix/>
          </a:blip>
          <a:srcRect b="0" l="0" r="0" t="0"/>
          <a:stretch/>
        </p:blipFill>
        <p:spPr>
          <a:xfrm>
            <a:off x="5024437" y="2357437"/>
            <a:ext cx="3934033" cy="39340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163" name="Shape 163"/>
        <p:cNvGrpSpPr/>
        <p:nvPr/>
      </p:nvGrpSpPr>
      <p:grpSpPr>
        <a:xfrm>
          <a:off x="0" y="0"/>
          <a:ext cx="0" cy="0"/>
          <a:chOff x="0" y="0"/>
          <a:chExt cx="0" cy="0"/>
        </a:xfrm>
      </p:grpSpPr>
      <p:grpSp>
        <p:nvGrpSpPr>
          <p:cNvPr id="164" name="Google Shape;164;p2"/>
          <p:cNvGrpSpPr/>
          <p:nvPr/>
        </p:nvGrpSpPr>
        <p:grpSpPr>
          <a:xfrm>
            <a:off x="1436198" y="926069"/>
            <a:ext cx="9356213" cy="3222931"/>
            <a:chOff x="751986" y="240269"/>
            <a:chExt cx="9356213" cy="3222931"/>
          </a:xfrm>
        </p:grpSpPr>
        <p:sp>
          <p:nvSpPr>
            <p:cNvPr id="165" name="Google Shape;165;p2"/>
            <p:cNvSpPr/>
            <p:nvPr/>
          </p:nvSpPr>
          <p:spPr>
            <a:xfrm>
              <a:off x="1900199" y="240269"/>
              <a:ext cx="1944000" cy="1944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751986" y="2743200"/>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txBox="1"/>
            <p:nvPr/>
          </p:nvSpPr>
          <p:spPr>
            <a:xfrm>
              <a:off x="751986" y="2743200"/>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none" cap="none" strike="noStrike">
                  <a:solidFill>
                    <a:schemeClr val="lt1"/>
                  </a:solidFill>
                  <a:latin typeface="Century Gothic"/>
                  <a:ea typeface="Century Gothic"/>
                  <a:cs typeface="Century Gothic"/>
                  <a:sym typeface="Century Gothic"/>
                </a:rPr>
                <a:t>Genre: Radio</a:t>
              </a:r>
              <a:endParaRPr b="0" i="0" sz="5000" u="none" cap="none" strike="noStrike">
                <a:solidFill>
                  <a:schemeClr val="lt1"/>
                </a:solidFill>
                <a:latin typeface="Century Gothic"/>
                <a:ea typeface="Century Gothic"/>
                <a:cs typeface="Century Gothic"/>
                <a:sym typeface="Century Gothic"/>
              </a:endParaRPr>
            </a:p>
          </p:txBody>
        </p:sp>
        <p:sp>
          <p:nvSpPr>
            <p:cNvPr id="168" name="Google Shape;168;p2"/>
            <p:cNvSpPr/>
            <p:nvPr/>
          </p:nvSpPr>
          <p:spPr>
            <a:xfrm>
              <a:off x="6976199" y="240269"/>
              <a:ext cx="1944000" cy="1944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5788199" y="2654468"/>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txBox="1"/>
            <p:nvPr/>
          </p:nvSpPr>
          <p:spPr>
            <a:xfrm>
              <a:off x="5788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5000"/>
                <a:buFont typeface="Century Gothic"/>
                <a:buNone/>
              </a:pPr>
              <a:r>
                <a:rPr b="0" i="0" lang="en-US" sz="5000" u="none" cap="none" strike="noStrike">
                  <a:solidFill>
                    <a:schemeClr val="lt1"/>
                  </a:solidFill>
                  <a:latin typeface="Century Gothic"/>
                  <a:ea typeface="Century Gothic"/>
                  <a:cs typeface="Century Gothic"/>
                  <a:sym typeface="Century Gothic"/>
                </a:rPr>
                <a:t>Craft: Review</a:t>
              </a:r>
              <a:endParaRPr b="0" i="0" sz="50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76" name="Google Shape;176;p3"/>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177" name="Google Shape;177;p3"/>
          <p:cNvGrpSpPr/>
          <p:nvPr/>
        </p:nvGrpSpPr>
        <p:grpSpPr>
          <a:xfrm>
            <a:off x="3905822" y="643550"/>
            <a:ext cx="2812424" cy="774432"/>
            <a:chOff x="2940622" y="611"/>
            <a:chExt cx="2812424" cy="774432"/>
          </a:xfrm>
        </p:grpSpPr>
        <p:sp>
          <p:nvSpPr>
            <p:cNvPr id="178" name="Google Shape;178;p3"/>
            <p:cNvSpPr/>
            <p:nvPr/>
          </p:nvSpPr>
          <p:spPr>
            <a:xfrm>
              <a:off x="2940622" y="611"/>
              <a:ext cx="1289700" cy="773820"/>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txBox="1"/>
            <p:nvPr/>
          </p:nvSpPr>
          <p:spPr>
            <a:xfrm>
              <a:off x="2940622" y="611"/>
              <a:ext cx="1289700" cy="773820"/>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entury Gothic"/>
                <a:buNone/>
              </a:pPr>
              <a:r>
                <a:rPr b="0" i="0" lang="en-US" sz="2100" u="none" cap="none" strike="noStrike">
                  <a:solidFill>
                    <a:schemeClr val="lt1"/>
                  </a:solidFill>
                  <a:latin typeface="Century Gothic"/>
                  <a:ea typeface="Century Gothic"/>
                  <a:cs typeface="Century Gothic"/>
                  <a:sym typeface="Century Gothic"/>
                </a:rPr>
                <a:t>Radio</a:t>
              </a:r>
              <a:endParaRPr/>
            </a:p>
          </p:txBody>
        </p:sp>
        <p:sp>
          <p:nvSpPr>
            <p:cNvPr id="180" name="Google Shape;180;p3"/>
            <p:cNvSpPr/>
            <p:nvPr/>
          </p:nvSpPr>
          <p:spPr>
            <a:xfrm>
              <a:off x="4463346" y="1223"/>
              <a:ext cx="1289700" cy="773820"/>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txBox="1"/>
            <p:nvPr/>
          </p:nvSpPr>
          <p:spPr>
            <a:xfrm>
              <a:off x="4463346" y="1223"/>
              <a:ext cx="1289700" cy="773820"/>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entury Gothic"/>
                <a:buNone/>
              </a:pPr>
              <a:r>
                <a:rPr b="0" i="0" lang="en-US" sz="2100" u="none" cap="none" strike="noStrike">
                  <a:solidFill>
                    <a:schemeClr val="lt1"/>
                  </a:solidFill>
                  <a:latin typeface="Century Gothic"/>
                  <a:ea typeface="Century Gothic"/>
                  <a:cs typeface="Century Gothic"/>
                  <a:sym typeface="Century Gothic"/>
                </a:rPr>
                <a:t>Radio as Medium</a:t>
              </a:r>
              <a:endParaRPr/>
            </a:p>
          </p:txBody>
        </p:sp>
      </p:grpSp>
      <p:sp>
        <p:nvSpPr>
          <p:cNvPr id="182" name="Google Shape;182;p3"/>
          <p:cNvSpPr/>
          <p:nvPr/>
        </p:nvSpPr>
        <p:spPr>
          <a:xfrm>
            <a:off x="-1301697" y="1334709"/>
            <a:ext cx="10077000" cy="5078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‘Perhaps there’s no such thing as a pure or purest form. But for the scriptwriter, radio is certainly the most naked dramatic form – the one in which your words either stand up and carry the whole production, or buckle under their own dead weight. There are few other distractions, no places to hide, and only so much that a director, producer or engineer can do to mask a poor or workmanlike script. So if it isn’t the purest form, then perhaps it is the one in which the purities and impurities are most starkly and candidly on display.’ (Ashton 22-23).</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‘On radio, you can be fantastically bold with ideas. You can literally do things and go places that would be impossible or expensive in another medium. And not just physical things and places. You can go into the womb with an unborn baby. Into the conscious head of a physically inert ‘coma’ patient (though this has been done a great deal now). To the centre of the earth. Into the guilty part of a character’s conscience. In radio, there is unique imaginative scope and potential. In any other medium, such things might appear very odd – yet in radio, they don’t appear half so strange’ (Ashton 25).</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Ashton, Paul. </a:t>
            </a:r>
            <a:r>
              <a:rPr i="1" lang="en-US" sz="1800">
                <a:solidFill>
                  <a:schemeClr val="dk1"/>
                </a:solidFill>
                <a:latin typeface="Century Gothic"/>
                <a:ea typeface="Century Gothic"/>
                <a:cs typeface="Century Gothic"/>
                <a:sym typeface="Century Gothic"/>
              </a:rPr>
              <a:t>The Calling Card Script : A Writer's Toolbox for Screen, Stage and Radio.  </a:t>
            </a:r>
            <a:r>
              <a:rPr lang="en-US" sz="1800">
                <a:solidFill>
                  <a:schemeClr val="dk1"/>
                </a:solidFill>
                <a:latin typeface="Century Gothic"/>
                <a:ea typeface="Century Gothic"/>
                <a:cs typeface="Century Gothic"/>
                <a:sym typeface="Century Gothic"/>
              </a:rPr>
              <a:t>Bloomsbury Publishing Plc 2011-04-08</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8" name="Google Shape;188;p4"/>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189" name="Google Shape;189;p4"/>
          <p:cNvGrpSpPr/>
          <p:nvPr/>
        </p:nvGrpSpPr>
        <p:grpSpPr>
          <a:xfrm>
            <a:off x="1233965" y="643363"/>
            <a:ext cx="8619723" cy="1149574"/>
            <a:chOff x="268764" y="423"/>
            <a:chExt cx="8619723" cy="1149574"/>
          </a:xfrm>
        </p:grpSpPr>
        <p:sp>
          <p:nvSpPr>
            <p:cNvPr id="190" name="Google Shape;190;p4"/>
            <p:cNvSpPr/>
            <p:nvPr/>
          </p:nvSpPr>
          <p:spPr>
            <a:xfrm>
              <a:off x="268764" y="423"/>
              <a:ext cx="1915958" cy="1149574"/>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
            <p:cNvSpPr txBox="1"/>
            <p:nvPr/>
          </p:nvSpPr>
          <p:spPr>
            <a:xfrm>
              <a:off x="268764" y="423"/>
              <a:ext cx="1915958" cy="1149574"/>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Radio</a:t>
              </a:r>
              <a:endParaRPr/>
            </a:p>
          </p:txBody>
        </p:sp>
        <p:sp>
          <p:nvSpPr>
            <p:cNvPr id="192" name="Google Shape;192;p4"/>
            <p:cNvSpPr/>
            <p:nvPr/>
          </p:nvSpPr>
          <p:spPr>
            <a:xfrm>
              <a:off x="2376318" y="423"/>
              <a:ext cx="6512169" cy="1149574"/>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
            <p:cNvSpPr txBox="1"/>
            <p:nvPr/>
          </p:nvSpPr>
          <p:spPr>
            <a:xfrm>
              <a:off x="2376318" y="423"/>
              <a:ext cx="6512169" cy="1149574"/>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Why write for radio?</a:t>
              </a:r>
              <a:endParaRPr/>
            </a:p>
          </p:txBody>
        </p:sp>
      </p:grpSp>
      <p:sp>
        <p:nvSpPr>
          <p:cNvPr id="194" name="Google Shape;194;p4"/>
          <p:cNvSpPr txBox="1"/>
          <p:nvPr/>
        </p:nvSpPr>
        <p:spPr>
          <a:xfrm>
            <a:off x="1378226" y="2663687"/>
            <a:ext cx="91572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195" name="Google Shape;195;p4"/>
          <p:cNvSpPr/>
          <p:nvPr/>
        </p:nvSpPr>
        <p:spPr>
          <a:xfrm>
            <a:off x="397565" y="3033019"/>
            <a:ext cx="9859618"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6" name="Google Shape;196;p4"/>
          <p:cNvSpPr/>
          <p:nvPr/>
        </p:nvSpPr>
        <p:spPr>
          <a:xfrm>
            <a:off x="265043" y="1961322"/>
            <a:ext cx="10800522"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‘Radio is a universal and versatile medium of communication that can be used for the benefit of society. Throughout the years, radio has been used to encourage positive individual behavior change and constructive social change through formal lessons or didactic lectures delivered by renowned scholars and authorities. While it is certainly true that lectures, talks, and discussions on radio can be used very effectively to assist people to improve their lives, it must not be overlooked that in some circumstances radio can be used— often more effectively— to bring exciting, entertaining dramas into the homes and lives of millions of listeners. These dramas draw listeners’ attention and affect their emotions while informing them of new ideas and modeling for them new behaviors that can improve their lives and their communities’ (de Fossard 5).</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de Fossard Esta. </a:t>
            </a:r>
            <a:r>
              <a:rPr i="1" lang="en-US" sz="1800">
                <a:solidFill>
                  <a:schemeClr val="dk1"/>
                </a:solidFill>
                <a:latin typeface="Century Gothic"/>
                <a:ea typeface="Century Gothic"/>
                <a:cs typeface="Century Gothic"/>
                <a:sym typeface="Century Gothic"/>
              </a:rPr>
              <a:t>Communication for Behavior Change : Volume I: Writing and Producing Radio Dramas</a:t>
            </a:r>
            <a:r>
              <a:rPr lang="en-US" sz="1800">
                <a:solidFill>
                  <a:schemeClr val="dk1"/>
                </a:solidFill>
                <a:latin typeface="Century Gothic"/>
                <a:ea typeface="Century Gothic"/>
                <a:cs typeface="Century Gothic"/>
                <a:sym typeface="Century Gothic"/>
              </a:rPr>
              <a:t>. Sage, 2015</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02" name="Google Shape;202;p5"/>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03" name="Google Shape;203;p5"/>
          <p:cNvGrpSpPr/>
          <p:nvPr/>
        </p:nvGrpSpPr>
        <p:grpSpPr>
          <a:xfrm>
            <a:off x="3296274" y="643565"/>
            <a:ext cx="5040661" cy="1436399"/>
            <a:chOff x="2331074" y="626"/>
            <a:chExt cx="5040661" cy="1436399"/>
          </a:xfrm>
        </p:grpSpPr>
        <p:sp>
          <p:nvSpPr>
            <p:cNvPr id="204" name="Google Shape;204;p5"/>
            <p:cNvSpPr/>
            <p:nvPr/>
          </p:nvSpPr>
          <p:spPr>
            <a:xfrm>
              <a:off x="2331074" y="626"/>
              <a:ext cx="2393999" cy="143639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5"/>
            <p:cNvSpPr txBox="1"/>
            <p:nvPr/>
          </p:nvSpPr>
          <p:spPr>
            <a:xfrm>
              <a:off x="2331074"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Radio</a:t>
              </a:r>
              <a:endParaRPr/>
            </a:p>
          </p:txBody>
        </p:sp>
        <p:sp>
          <p:nvSpPr>
            <p:cNvPr id="206" name="Google Shape;206;p5"/>
            <p:cNvSpPr/>
            <p:nvPr/>
          </p:nvSpPr>
          <p:spPr>
            <a:xfrm>
              <a:off x="4977736" y="626"/>
              <a:ext cx="2393999" cy="143639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5"/>
            <p:cNvSpPr txBox="1"/>
            <p:nvPr/>
          </p:nvSpPr>
          <p:spPr>
            <a:xfrm>
              <a:off x="4977736"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Soap Opera v. Classical Drama</a:t>
              </a:r>
              <a:endParaRPr/>
            </a:p>
          </p:txBody>
        </p:sp>
      </p:grpSp>
      <p:sp>
        <p:nvSpPr>
          <p:cNvPr id="208" name="Google Shape;208;p5"/>
          <p:cNvSpPr txBox="1"/>
          <p:nvPr/>
        </p:nvSpPr>
        <p:spPr>
          <a:xfrm>
            <a:off x="1073290" y="2286000"/>
            <a:ext cx="10469353"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term “soap opera” came about in the very early days of public radio when highly melodramatic, exaggerated, and therefore, in many ways, unreal serial dramas were played every morning during the hours that women were expected to be house cleaning. These dramas were almost always sponsored by soap manufacturers…hence the title “soap opera.” (de Fossard 7)</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‘Classical drama, “real” drama is not melodramatic; it pulls out and concentrates on specific human behaviors and invites the audience to think about them and reconsider their own lives with regard to these behaviors. The great Greek dramas by writers like Aeschylus are certainly dramatic, but not melodramatic. Dramas that are being used to motivate important changes in the lives of a society should not be looked upon as melodramatic or unreal; they should reflect reality in the strongest possible way so that the audience will believe in them and be motivated by them’(de Fossard 8).</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2" name="Shape 212"/>
        <p:cNvGrpSpPr/>
        <p:nvPr/>
      </p:nvGrpSpPr>
      <p:grpSpPr>
        <a:xfrm>
          <a:off x="0" y="0"/>
          <a:ext cx="0" cy="0"/>
          <a:chOff x="0" y="0"/>
          <a:chExt cx="0" cy="0"/>
        </a:xfrm>
      </p:grpSpPr>
      <p:sp>
        <p:nvSpPr>
          <p:cNvPr id="213" name="Google Shape;213;p6"/>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4" name="Google Shape;214;p6"/>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15" name="Google Shape;215;p6"/>
          <p:cNvGrpSpPr/>
          <p:nvPr/>
        </p:nvGrpSpPr>
        <p:grpSpPr>
          <a:xfrm>
            <a:off x="3496671" y="642939"/>
            <a:ext cx="3691272" cy="1052896"/>
            <a:chOff x="2531470" y="0"/>
            <a:chExt cx="3691272" cy="1052896"/>
          </a:xfrm>
        </p:grpSpPr>
        <p:sp>
          <p:nvSpPr>
            <p:cNvPr id="216" name="Google Shape;216;p6"/>
            <p:cNvSpPr/>
            <p:nvPr/>
          </p:nvSpPr>
          <p:spPr>
            <a:xfrm>
              <a:off x="2531470" y="0"/>
              <a:ext cx="1754090" cy="1052454"/>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txBox="1"/>
            <p:nvPr/>
          </p:nvSpPr>
          <p:spPr>
            <a:xfrm>
              <a:off x="2531470" y="0"/>
              <a:ext cx="1754090" cy="1052454"/>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Radio</a:t>
              </a:r>
              <a:endParaRPr/>
            </a:p>
          </p:txBody>
        </p:sp>
        <p:sp>
          <p:nvSpPr>
            <p:cNvPr id="218" name="Google Shape;218;p6"/>
            <p:cNvSpPr/>
            <p:nvPr/>
          </p:nvSpPr>
          <p:spPr>
            <a:xfrm>
              <a:off x="4468652" y="442"/>
              <a:ext cx="1754090" cy="1052454"/>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txBox="1"/>
            <p:nvPr/>
          </p:nvSpPr>
          <p:spPr>
            <a:xfrm>
              <a:off x="4468652" y="442"/>
              <a:ext cx="1754090" cy="1052454"/>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Serial Drama</a:t>
              </a:r>
              <a:endParaRPr/>
            </a:p>
          </p:txBody>
        </p:sp>
      </p:grpSp>
      <p:sp>
        <p:nvSpPr>
          <p:cNvPr id="220" name="Google Shape;220;p6"/>
          <p:cNvSpPr txBox="1"/>
          <p:nvPr/>
        </p:nvSpPr>
        <p:spPr>
          <a:xfrm>
            <a:off x="848138" y="1696278"/>
            <a:ext cx="10548731"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‘Serial drama is a story, in a dramatized form that continues over weeks, months, or years. Serial drama can be likened to a novel in which the story is revealed chapter by chapter over many pages rather than being completed in a few paragraphs or pages like an essay or a short story. Similarly, serial drama divides the dramatized story into episodes (the radio word for “chapters”) that are broadcast regularly, sometimes at the rate of one a Box 1.2 day, but more commonly at the rate of one a week, over an extended period of time. Most often this is a twelve-month period, but some serial dramas run much longer’ (de Fossard 7-8).</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7"/>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6" name="Google Shape;226;p7"/>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27" name="Google Shape;227;p7"/>
          <p:cNvGrpSpPr/>
          <p:nvPr/>
        </p:nvGrpSpPr>
        <p:grpSpPr>
          <a:xfrm>
            <a:off x="3296274" y="643565"/>
            <a:ext cx="5040661" cy="1436399"/>
            <a:chOff x="2331074" y="626"/>
            <a:chExt cx="5040661" cy="1436399"/>
          </a:xfrm>
        </p:grpSpPr>
        <p:sp>
          <p:nvSpPr>
            <p:cNvPr id="228" name="Google Shape;228;p7"/>
            <p:cNvSpPr/>
            <p:nvPr/>
          </p:nvSpPr>
          <p:spPr>
            <a:xfrm>
              <a:off x="2331074" y="626"/>
              <a:ext cx="2393999" cy="143639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7"/>
            <p:cNvSpPr txBox="1"/>
            <p:nvPr/>
          </p:nvSpPr>
          <p:spPr>
            <a:xfrm>
              <a:off x="2331074"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Radio</a:t>
              </a:r>
              <a:endParaRPr/>
            </a:p>
          </p:txBody>
        </p:sp>
        <p:sp>
          <p:nvSpPr>
            <p:cNvPr id="230" name="Google Shape;230;p7"/>
            <p:cNvSpPr/>
            <p:nvPr/>
          </p:nvSpPr>
          <p:spPr>
            <a:xfrm>
              <a:off x="4977736" y="626"/>
              <a:ext cx="2393999" cy="143639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7"/>
            <p:cNvSpPr txBox="1"/>
            <p:nvPr/>
          </p:nvSpPr>
          <p:spPr>
            <a:xfrm>
              <a:off x="4977736" y="626"/>
              <a:ext cx="2393999" cy="1436399"/>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Important aspects of radio-writing</a:t>
              </a:r>
              <a:endParaRPr/>
            </a:p>
          </p:txBody>
        </p:sp>
      </p:grpSp>
      <p:sp>
        <p:nvSpPr>
          <p:cNvPr id="232" name="Google Shape;232;p7"/>
          <p:cNvSpPr txBox="1"/>
          <p:nvPr/>
        </p:nvSpPr>
        <p:spPr>
          <a:xfrm>
            <a:off x="1414484" y="2286000"/>
            <a:ext cx="10469353"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golden rule of writing for radio is to write everything for the listener’s ear. Unless the listener can understand the setting, the characters, the action, and the message of the drama simply by listening to it, the drama will not succeed in its mission. Adherence to this golden rule requires that the writer strive for clarity and simplicity in every aspect of the serial. Simplicity, however, should not be misunderstood. It is the illusion of simplicity for which the radio writer strives. In fact, writing a successful radio drama calls for close attention to many details simultaneously in order for the audience to understand what they are hearing. Since radio drama is delivered by sound alone, particular attention must be paid to dialog, sound effects, and music. In a well-written radio drama, all three of these elements work together harmoniously. None should predominate; all should fit together to create a complete picture in the imaginations of the listeners.’ (de Fossard 195).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8"/>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8" name="Google Shape;238;p8"/>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39" name="Google Shape;239;p8"/>
          <p:cNvGrpSpPr/>
          <p:nvPr/>
        </p:nvGrpSpPr>
        <p:grpSpPr>
          <a:xfrm>
            <a:off x="3420535" y="643098"/>
            <a:ext cx="3971661" cy="1092936"/>
            <a:chOff x="2455335" y="159"/>
            <a:chExt cx="3971661" cy="1092936"/>
          </a:xfrm>
        </p:grpSpPr>
        <p:sp>
          <p:nvSpPr>
            <p:cNvPr id="240" name="Google Shape;240;p8"/>
            <p:cNvSpPr/>
            <p:nvPr/>
          </p:nvSpPr>
          <p:spPr>
            <a:xfrm>
              <a:off x="2455335" y="159"/>
              <a:ext cx="1821294" cy="109277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txBox="1"/>
            <p:nvPr/>
          </p:nvSpPr>
          <p:spPr>
            <a:xfrm>
              <a:off x="2455335" y="159"/>
              <a:ext cx="1821294" cy="1092776"/>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Radio</a:t>
              </a:r>
              <a:endParaRPr/>
            </a:p>
          </p:txBody>
        </p:sp>
        <p:sp>
          <p:nvSpPr>
            <p:cNvPr id="242" name="Google Shape;242;p8"/>
            <p:cNvSpPr/>
            <p:nvPr/>
          </p:nvSpPr>
          <p:spPr>
            <a:xfrm>
              <a:off x="4605702" y="319"/>
              <a:ext cx="1821294" cy="109277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txBox="1"/>
            <p:nvPr/>
          </p:nvSpPr>
          <p:spPr>
            <a:xfrm>
              <a:off x="4605702" y="319"/>
              <a:ext cx="1821294" cy="1092776"/>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lt1"/>
                </a:buClr>
                <a:buSzPts val="2900"/>
                <a:buFont typeface="Century Gothic"/>
                <a:buNone/>
              </a:pPr>
              <a:r>
                <a:rPr lang="en-US" sz="2900">
                  <a:solidFill>
                    <a:schemeClr val="lt1"/>
                  </a:solidFill>
                  <a:latin typeface="Century Gothic"/>
                  <a:ea typeface="Century Gothic"/>
                  <a:cs typeface="Century Gothic"/>
                  <a:sym typeface="Century Gothic"/>
                </a:rPr>
                <a:t>Pros and Cons</a:t>
              </a:r>
              <a:endParaRPr/>
            </a:p>
          </p:txBody>
        </p:sp>
      </p:grpSp>
      <p:sp>
        <p:nvSpPr>
          <p:cNvPr id="244" name="Google Shape;244;p8"/>
          <p:cNvSpPr txBox="1"/>
          <p:nvPr/>
        </p:nvSpPr>
        <p:spPr>
          <a:xfrm>
            <a:off x="554383" y="1981344"/>
            <a:ext cx="1077622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45" name="Google Shape;245;p8"/>
          <p:cNvSpPr txBox="1"/>
          <p:nvPr/>
        </p:nvSpPr>
        <p:spPr>
          <a:xfrm>
            <a:off x="1179443" y="1981344"/>
            <a:ext cx="9263270"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entury Gothic"/>
                <a:ea typeface="Century Gothic"/>
                <a:cs typeface="Century Gothic"/>
                <a:sym typeface="Century Gothic"/>
              </a:rPr>
              <a:t>Advantages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Appeals to imagination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Crosses time and space easily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As versatile as animation</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u="sng">
                <a:solidFill>
                  <a:schemeClr val="dk1"/>
                </a:solidFill>
                <a:latin typeface="Century Gothic"/>
                <a:ea typeface="Century Gothic"/>
                <a:cs typeface="Century Gothic"/>
                <a:sym typeface="Century Gothic"/>
              </a:rPr>
              <a:t>Disadvantages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Limited to the ear</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Radio psychologically a background device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Sound effects can be problematic</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9" name="Shape 249"/>
        <p:cNvGrpSpPr/>
        <p:nvPr/>
      </p:nvGrpSpPr>
      <p:grpSpPr>
        <a:xfrm>
          <a:off x="0" y="0"/>
          <a:ext cx="0" cy="0"/>
          <a:chOff x="0" y="0"/>
          <a:chExt cx="0" cy="0"/>
        </a:xfrm>
      </p:grpSpPr>
      <p:sp>
        <p:nvSpPr>
          <p:cNvPr id="250" name="Google Shape;250;p9"/>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1" name="Google Shape;251;p9"/>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52" name="Google Shape;252;p9"/>
          <p:cNvGrpSpPr/>
          <p:nvPr/>
        </p:nvGrpSpPr>
        <p:grpSpPr>
          <a:xfrm>
            <a:off x="3296274" y="643565"/>
            <a:ext cx="5040661" cy="1436399"/>
            <a:chOff x="2331074" y="626"/>
            <a:chExt cx="5040661" cy="1436399"/>
          </a:xfrm>
        </p:grpSpPr>
        <p:sp>
          <p:nvSpPr>
            <p:cNvPr id="253" name="Google Shape;253;p9"/>
            <p:cNvSpPr/>
            <p:nvPr/>
          </p:nvSpPr>
          <p:spPr>
            <a:xfrm>
              <a:off x="2331074" y="626"/>
              <a:ext cx="2393999" cy="143639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9"/>
            <p:cNvSpPr txBox="1"/>
            <p:nvPr/>
          </p:nvSpPr>
          <p:spPr>
            <a:xfrm>
              <a:off x="2331074" y="626"/>
              <a:ext cx="2393999" cy="1436399"/>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chemeClr val="lt1"/>
                </a:buClr>
                <a:buSzPts val="3700"/>
                <a:buFont typeface="Century Gothic"/>
                <a:buNone/>
              </a:pPr>
              <a:r>
                <a:rPr lang="en-US" sz="3700">
                  <a:solidFill>
                    <a:schemeClr val="lt1"/>
                  </a:solidFill>
                  <a:latin typeface="Century Gothic"/>
                  <a:ea typeface="Century Gothic"/>
                  <a:cs typeface="Century Gothic"/>
                  <a:sym typeface="Century Gothic"/>
                </a:rPr>
                <a:t>Radio</a:t>
              </a:r>
              <a:endParaRPr/>
            </a:p>
          </p:txBody>
        </p:sp>
        <p:sp>
          <p:nvSpPr>
            <p:cNvPr id="255" name="Google Shape;255;p9"/>
            <p:cNvSpPr/>
            <p:nvPr/>
          </p:nvSpPr>
          <p:spPr>
            <a:xfrm>
              <a:off x="4977736" y="626"/>
              <a:ext cx="2393999" cy="143639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9"/>
            <p:cNvSpPr txBox="1"/>
            <p:nvPr/>
          </p:nvSpPr>
          <p:spPr>
            <a:xfrm>
              <a:off x="4977736" y="626"/>
              <a:ext cx="2393999" cy="1436399"/>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chemeClr val="lt1"/>
                </a:buClr>
                <a:buSzPts val="3700"/>
                <a:buFont typeface="Century Gothic"/>
                <a:buNone/>
              </a:pPr>
              <a:r>
                <a:rPr lang="en-US" sz="3700">
                  <a:solidFill>
                    <a:schemeClr val="lt1"/>
                  </a:solidFill>
                  <a:latin typeface="Century Gothic"/>
                  <a:ea typeface="Century Gothic"/>
                  <a:cs typeface="Century Gothic"/>
                  <a:sym typeface="Century Gothic"/>
                </a:rPr>
                <a:t>Dialogue</a:t>
              </a:r>
              <a:endParaRPr/>
            </a:p>
          </p:txBody>
        </p:sp>
      </p:grpSp>
      <p:sp>
        <p:nvSpPr>
          <p:cNvPr id="257" name="Google Shape;257;p9"/>
          <p:cNvSpPr txBox="1"/>
          <p:nvPr/>
        </p:nvSpPr>
        <p:spPr>
          <a:xfrm>
            <a:off x="1073290" y="2286000"/>
            <a:ext cx="10469353" cy="341632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‘Suit the dialog to the character: The style and tone of the dialog must be adapted to suit the personality of each character. While the actors can employ appropriate accents and voice tones for individual characters, it is the writer’s responsibility to create dialog that reveals the true nature of each character. A highly educated professional city dweller, for example, is more likely to use sophisticated language, including scientific terminology, than is a rural person with little formal education. (de Fossard 198)</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‘Pace the dialog to suit the action: The characters’ dialog must be paced to fit the action of the drama. Two people chatting over a cup of tea speak in a more leisurely way and use longer sentences than do people who have just discovered that their house is on fire. The listeners can feel the mood of a scene through the pace of the dialog’ (de Fossard 199)</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1" name="Shape 261"/>
        <p:cNvGrpSpPr/>
        <p:nvPr/>
      </p:nvGrpSpPr>
      <p:grpSpPr>
        <a:xfrm>
          <a:off x="0" y="0"/>
          <a:ext cx="0" cy="0"/>
          <a:chOff x="0" y="0"/>
          <a:chExt cx="0" cy="0"/>
        </a:xfrm>
      </p:grpSpPr>
      <p:sp>
        <p:nvSpPr>
          <p:cNvPr id="262" name="Google Shape;262;p10"/>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3" name="Google Shape;263;p10"/>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64" name="Google Shape;264;p10"/>
          <p:cNvGrpSpPr/>
          <p:nvPr/>
        </p:nvGrpSpPr>
        <p:grpSpPr>
          <a:xfrm>
            <a:off x="3420535" y="643098"/>
            <a:ext cx="3971661" cy="1092936"/>
            <a:chOff x="2455335" y="159"/>
            <a:chExt cx="3971661" cy="1092936"/>
          </a:xfrm>
        </p:grpSpPr>
        <p:sp>
          <p:nvSpPr>
            <p:cNvPr id="265" name="Google Shape;265;p10"/>
            <p:cNvSpPr/>
            <p:nvPr/>
          </p:nvSpPr>
          <p:spPr>
            <a:xfrm>
              <a:off x="2455335" y="159"/>
              <a:ext cx="1821294" cy="109277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0"/>
            <p:cNvSpPr txBox="1"/>
            <p:nvPr/>
          </p:nvSpPr>
          <p:spPr>
            <a:xfrm>
              <a:off x="2455335" y="159"/>
              <a:ext cx="1821294" cy="1092776"/>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Radio</a:t>
              </a:r>
              <a:endParaRPr/>
            </a:p>
          </p:txBody>
        </p:sp>
        <p:sp>
          <p:nvSpPr>
            <p:cNvPr id="267" name="Google Shape;267;p10"/>
            <p:cNvSpPr/>
            <p:nvPr/>
          </p:nvSpPr>
          <p:spPr>
            <a:xfrm>
              <a:off x="4605702" y="319"/>
              <a:ext cx="1821294" cy="109277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
            <p:cNvSpPr txBox="1"/>
            <p:nvPr/>
          </p:nvSpPr>
          <p:spPr>
            <a:xfrm>
              <a:off x="4605702" y="319"/>
              <a:ext cx="1821294" cy="1092776"/>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Century Gothic"/>
                <a:buNone/>
              </a:pPr>
              <a:r>
                <a:rPr lang="en-US" sz="3500">
                  <a:solidFill>
                    <a:schemeClr val="lt1"/>
                  </a:solidFill>
                  <a:latin typeface="Century Gothic"/>
                  <a:ea typeface="Century Gothic"/>
                  <a:cs typeface="Century Gothic"/>
                  <a:sym typeface="Century Gothic"/>
                </a:rPr>
                <a:t>Format</a:t>
              </a:r>
              <a:endParaRPr/>
            </a:p>
          </p:txBody>
        </p:sp>
      </p:grpSp>
      <p:sp>
        <p:nvSpPr>
          <p:cNvPr id="269" name="Google Shape;269;p10"/>
          <p:cNvSpPr txBox="1"/>
          <p:nvPr/>
        </p:nvSpPr>
        <p:spPr>
          <a:xfrm>
            <a:off x="554383" y="1981344"/>
            <a:ext cx="1077622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70" name="Google Shape;270;p10"/>
          <p:cNvSpPr/>
          <p:nvPr/>
        </p:nvSpPr>
        <p:spPr>
          <a:xfrm>
            <a:off x="1749287" y="2106667"/>
            <a:ext cx="8115930"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Scene: 1</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SOUND: Blankets</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SOUND: PHONE VIBRATES</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JOE</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Hello</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MIKE</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Hello Joe. The job is on. Today.</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SOUND: DOG BARKS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 name="Shape 274"/>
        <p:cNvGrpSpPr/>
        <p:nvPr/>
      </p:nvGrpSpPr>
      <p:grpSpPr>
        <a:xfrm>
          <a:off x="0" y="0"/>
          <a:ext cx="0" cy="0"/>
          <a:chOff x="0" y="0"/>
          <a:chExt cx="0" cy="0"/>
        </a:xfrm>
      </p:grpSpPr>
      <p:sp>
        <p:nvSpPr>
          <p:cNvPr id="275" name="Google Shape;275;p11"/>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6" name="Google Shape;276;p11"/>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77" name="Google Shape;277;p11"/>
          <p:cNvGrpSpPr/>
          <p:nvPr/>
        </p:nvGrpSpPr>
        <p:grpSpPr>
          <a:xfrm>
            <a:off x="1870848" y="645796"/>
            <a:ext cx="8404195" cy="3398053"/>
            <a:chOff x="905648" y="2857"/>
            <a:chExt cx="8404195" cy="3398053"/>
          </a:xfrm>
        </p:grpSpPr>
        <p:sp>
          <p:nvSpPr>
            <p:cNvPr id="278" name="Google Shape;278;p11"/>
            <p:cNvSpPr/>
            <p:nvPr/>
          </p:nvSpPr>
          <p:spPr>
            <a:xfrm>
              <a:off x="905648" y="74734"/>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txBox="1"/>
            <p:nvPr/>
          </p:nvSpPr>
          <p:spPr>
            <a:xfrm>
              <a:off x="905648" y="74734"/>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Radio</a:t>
              </a:r>
              <a:endParaRPr/>
            </a:p>
          </p:txBody>
        </p:sp>
        <p:sp>
          <p:nvSpPr>
            <p:cNvPr id="280" name="Google Shape;280;p11"/>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1"/>
            <p:cNvSpPr txBox="1"/>
            <p:nvPr/>
          </p:nvSpPr>
          <p:spPr>
            <a:xfrm>
              <a:off x="3820681" y="2857"/>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Dialogue</a:t>
              </a:r>
              <a:endParaRPr/>
            </a:p>
          </p:txBody>
        </p:sp>
        <p:sp>
          <p:nvSpPr>
            <p:cNvPr id="282" name="Google Shape;282;p11"/>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txBox="1"/>
            <p:nvPr/>
          </p:nvSpPr>
          <p:spPr>
            <a:xfrm>
              <a:off x="6695957" y="2857"/>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 Use of effects</a:t>
              </a:r>
              <a:endParaRPr/>
            </a:p>
          </p:txBody>
        </p:sp>
        <p:sp>
          <p:nvSpPr>
            <p:cNvPr id="284" name="Google Shape;284;p11"/>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1"/>
            <p:cNvSpPr txBox="1"/>
            <p:nvPr/>
          </p:nvSpPr>
          <p:spPr>
            <a:xfrm>
              <a:off x="945405"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Pacing</a:t>
              </a:r>
              <a:endParaRPr/>
            </a:p>
          </p:txBody>
        </p:sp>
        <p:sp>
          <p:nvSpPr>
            <p:cNvPr id="286" name="Google Shape;286;p11"/>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txBox="1"/>
            <p:nvPr/>
          </p:nvSpPr>
          <p:spPr>
            <a:xfrm>
              <a:off x="3820681"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Audience</a:t>
              </a:r>
              <a:endParaRPr/>
            </a:p>
          </p:txBody>
        </p:sp>
        <p:sp>
          <p:nvSpPr>
            <p:cNvPr id="288" name="Google Shape;288;p11"/>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1"/>
            <p:cNvSpPr txBox="1"/>
            <p:nvPr/>
          </p:nvSpPr>
          <p:spPr>
            <a:xfrm>
              <a:off x="6695957" y="1832578"/>
              <a:ext cx="2613886" cy="1568332"/>
            </a:xfrm>
            <a:prstGeom prst="rect">
              <a:avLst/>
            </a:prstGeom>
            <a:noFill/>
            <a:ln>
              <a:noFill/>
            </a:ln>
          </p:spPr>
          <p:txBody>
            <a:bodyPr anchorCtr="0" anchor="ctr" bIns="144775" lIns="144775" spcFirstLastPara="1" rIns="144775" wrap="square" tIns="144775">
              <a:noAutofit/>
            </a:bodyPr>
            <a:lstStyle/>
            <a:p>
              <a:pPr indent="0" lvl="0" marL="0" marR="0" rtl="0" algn="ctr">
                <a:lnSpc>
                  <a:spcPct val="90000"/>
                </a:lnSpc>
                <a:spcBef>
                  <a:spcPts val="0"/>
                </a:spcBef>
                <a:spcAft>
                  <a:spcPts val="0"/>
                </a:spcAft>
                <a:buClr>
                  <a:schemeClr val="lt1"/>
                </a:buClr>
                <a:buSzPts val="3800"/>
                <a:buFont typeface="Century Gothic"/>
                <a:buNone/>
              </a:pPr>
              <a:r>
                <a:rPr lang="en-US" sz="3800">
                  <a:solidFill>
                    <a:schemeClr val="lt1"/>
                  </a:solidFill>
                  <a:latin typeface="Century Gothic"/>
                  <a:ea typeface="Century Gothic"/>
                  <a:cs typeface="Century Gothic"/>
                  <a:sym typeface="Century Gothic"/>
                </a:rPr>
                <a:t>Others</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3" name="Shape 293"/>
        <p:cNvGrpSpPr/>
        <p:nvPr/>
      </p:nvGrpSpPr>
      <p:grpSpPr>
        <a:xfrm>
          <a:off x="0" y="0"/>
          <a:ext cx="0" cy="0"/>
          <a:chOff x="0" y="0"/>
          <a:chExt cx="0" cy="0"/>
        </a:xfrm>
      </p:grpSpPr>
      <p:sp>
        <p:nvSpPr>
          <p:cNvPr id="294" name="Google Shape;294;p12"/>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95" name="Google Shape;295;p12"/>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96" name="Google Shape;296;p12"/>
          <p:cNvGrpSpPr/>
          <p:nvPr/>
        </p:nvGrpSpPr>
        <p:grpSpPr>
          <a:xfrm>
            <a:off x="1910605" y="645796"/>
            <a:ext cx="8364438" cy="3398053"/>
            <a:chOff x="945405" y="2857"/>
            <a:chExt cx="8364438" cy="3398053"/>
          </a:xfrm>
        </p:grpSpPr>
        <p:sp>
          <p:nvSpPr>
            <p:cNvPr id="297" name="Google Shape;297;p12"/>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2"/>
            <p:cNvSpPr txBox="1"/>
            <p:nvPr/>
          </p:nvSpPr>
          <p:spPr>
            <a:xfrm>
              <a:off x="945405"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This week’s reading</a:t>
              </a:r>
              <a:endParaRPr/>
            </a:p>
          </p:txBody>
        </p:sp>
        <p:sp>
          <p:nvSpPr>
            <p:cNvPr id="299" name="Google Shape;299;p12"/>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2"/>
            <p:cNvSpPr txBox="1"/>
            <p:nvPr/>
          </p:nvSpPr>
          <p:spPr>
            <a:xfrm>
              <a:off x="3820681"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i="1" lang="en-US" sz="3400" u="none">
                  <a:solidFill>
                    <a:schemeClr val="lt1"/>
                  </a:solidFill>
                  <a:latin typeface="Century Gothic"/>
                  <a:ea typeface="Century Gothic"/>
                  <a:cs typeface="Century Gothic"/>
                  <a:sym typeface="Century Gothic"/>
                </a:rPr>
                <a:t>All</a:t>
              </a:r>
              <a:r>
                <a:rPr i="1" lang="en-US" sz="3400" u="none">
                  <a:solidFill>
                    <a:schemeClr val="lt1"/>
                  </a:solidFill>
                  <a:latin typeface="Century Gothic"/>
                  <a:ea typeface="Century Gothic"/>
                  <a:cs typeface="Century Gothic"/>
                  <a:sym typeface="Century Gothic"/>
                </a:rPr>
                <a:t> That Fall</a:t>
              </a:r>
              <a:endParaRPr i="1" sz="3400" u="none">
                <a:solidFill>
                  <a:schemeClr val="lt1"/>
                </a:solidFill>
                <a:latin typeface="Century Gothic"/>
                <a:ea typeface="Century Gothic"/>
                <a:cs typeface="Century Gothic"/>
                <a:sym typeface="Century Gothic"/>
              </a:endParaRPr>
            </a:p>
          </p:txBody>
        </p:sp>
        <p:sp>
          <p:nvSpPr>
            <p:cNvPr id="301" name="Google Shape;301;p12"/>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2"/>
            <p:cNvSpPr txBox="1"/>
            <p:nvPr/>
          </p:nvSpPr>
          <p:spPr>
            <a:xfrm>
              <a:off x="6695957"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Sound effects</a:t>
              </a:r>
              <a:endParaRPr/>
            </a:p>
          </p:txBody>
        </p:sp>
        <p:sp>
          <p:nvSpPr>
            <p:cNvPr id="303" name="Google Shape;303;p12"/>
            <p:cNvSpPr/>
            <p:nvPr/>
          </p:nvSpPr>
          <p:spPr>
            <a:xfrm>
              <a:off x="2383043"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2"/>
            <p:cNvSpPr txBox="1"/>
            <p:nvPr/>
          </p:nvSpPr>
          <p:spPr>
            <a:xfrm>
              <a:off x="2383043" y="1832578"/>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Characters</a:t>
              </a:r>
              <a:endParaRPr/>
            </a:p>
          </p:txBody>
        </p:sp>
        <p:sp>
          <p:nvSpPr>
            <p:cNvPr id="305" name="Google Shape;305;p12"/>
            <p:cNvSpPr/>
            <p:nvPr/>
          </p:nvSpPr>
          <p:spPr>
            <a:xfrm>
              <a:off x="5258319"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2"/>
            <p:cNvSpPr txBox="1"/>
            <p:nvPr/>
          </p:nvSpPr>
          <p:spPr>
            <a:xfrm>
              <a:off x="5258319" y="1832578"/>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Overall Experience</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0" name="Shape 310"/>
        <p:cNvGrpSpPr/>
        <p:nvPr/>
      </p:nvGrpSpPr>
      <p:grpSpPr>
        <a:xfrm>
          <a:off x="0" y="0"/>
          <a:ext cx="0" cy="0"/>
          <a:chOff x="0" y="0"/>
          <a:chExt cx="0" cy="0"/>
        </a:xfrm>
      </p:grpSpPr>
      <p:sp>
        <p:nvSpPr>
          <p:cNvPr id="311" name="Google Shape;311;p1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12" name="Google Shape;312;p13"/>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13" name="Google Shape;313;p13"/>
          <p:cNvGrpSpPr/>
          <p:nvPr/>
        </p:nvGrpSpPr>
        <p:grpSpPr>
          <a:xfrm>
            <a:off x="3258610" y="644294"/>
            <a:ext cx="5668429" cy="3401057"/>
            <a:chOff x="2293410" y="1355"/>
            <a:chExt cx="5668429" cy="3401057"/>
          </a:xfrm>
        </p:grpSpPr>
        <p:sp>
          <p:nvSpPr>
            <p:cNvPr id="314" name="Google Shape;314;p13"/>
            <p:cNvSpPr/>
            <p:nvPr/>
          </p:nvSpPr>
          <p:spPr>
            <a:xfrm>
              <a:off x="2293410" y="1355"/>
              <a:ext cx="5668429" cy="340105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3"/>
            <p:cNvSpPr txBox="1"/>
            <p:nvPr/>
          </p:nvSpPr>
          <p:spPr>
            <a:xfrm>
              <a:off x="2293410" y="1355"/>
              <a:ext cx="5668429" cy="3401057"/>
            </a:xfrm>
            <a:prstGeom prst="rect">
              <a:avLst/>
            </a:prstGeom>
            <a:noFill/>
            <a:ln>
              <a:noFill/>
            </a:ln>
          </p:spPr>
          <p:txBody>
            <a:bodyPr anchorCtr="0" anchor="ctr" bIns="247650" lIns="247650" spcFirstLastPara="1" rIns="247650" wrap="square" tIns="247650">
              <a:noAutofit/>
            </a:bodyPr>
            <a:lstStyle/>
            <a:p>
              <a:pPr indent="0" lvl="0" marL="0" marR="0" rtl="0" algn="ctr">
                <a:lnSpc>
                  <a:spcPct val="90000"/>
                </a:lnSpc>
                <a:spcBef>
                  <a:spcPts val="0"/>
                </a:spcBef>
                <a:spcAft>
                  <a:spcPts val="0"/>
                </a:spcAft>
                <a:buClr>
                  <a:schemeClr val="lt1"/>
                </a:buClr>
                <a:buSzPts val="6500"/>
                <a:buFont typeface="Century Gothic"/>
                <a:buNone/>
              </a:pPr>
              <a:r>
                <a:rPr lang="en-US" sz="6500">
                  <a:solidFill>
                    <a:schemeClr val="lt1"/>
                  </a:solidFill>
                  <a:latin typeface="Century Gothic"/>
                  <a:ea typeface="Century Gothic"/>
                  <a:cs typeface="Century Gothic"/>
                  <a:sym typeface="Century Gothic"/>
                </a:rPr>
                <a:t>To</a:t>
              </a:r>
              <a:r>
                <a:rPr lang="en-US" sz="6500">
                  <a:solidFill>
                    <a:schemeClr val="lt1"/>
                  </a:solidFill>
                  <a:latin typeface="Century Gothic"/>
                  <a:ea typeface="Century Gothic"/>
                  <a:cs typeface="Century Gothic"/>
                  <a:sym typeface="Century Gothic"/>
                </a:rPr>
                <a:t> be revealed!</a:t>
              </a:r>
              <a:endParaRPr sz="6500">
                <a:solidFill>
                  <a:schemeClr val="lt1"/>
                </a:solidFill>
                <a:latin typeface="Century Gothic"/>
                <a:ea typeface="Century Gothic"/>
                <a:cs typeface="Century Gothic"/>
                <a:sym typeface="Century Gothic"/>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9" name="Shape 319"/>
        <p:cNvGrpSpPr/>
        <p:nvPr/>
      </p:nvGrpSpPr>
      <p:grpSpPr>
        <a:xfrm>
          <a:off x="0" y="0"/>
          <a:ext cx="0" cy="0"/>
          <a:chOff x="0" y="0"/>
          <a:chExt cx="0" cy="0"/>
        </a:xfrm>
      </p:grpSpPr>
      <p:sp>
        <p:nvSpPr>
          <p:cNvPr id="320" name="Google Shape;320;p1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21" name="Google Shape;321;p14"/>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22" name="Google Shape;322;p14"/>
          <p:cNvGrpSpPr/>
          <p:nvPr/>
        </p:nvGrpSpPr>
        <p:grpSpPr>
          <a:xfrm>
            <a:off x="1923858" y="645796"/>
            <a:ext cx="8351185" cy="3398053"/>
            <a:chOff x="958658" y="2857"/>
            <a:chExt cx="8351185" cy="3398053"/>
          </a:xfrm>
        </p:grpSpPr>
        <p:sp>
          <p:nvSpPr>
            <p:cNvPr id="323" name="Google Shape;323;p14"/>
            <p:cNvSpPr/>
            <p:nvPr/>
          </p:nvSpPr>
          <p:spPr>
            <a:xfrm>
              <a:off x="958658" y="19419"/>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4"/>
            <p:cNvSpPr txBox="1"/>
            <p:nvPr/>
          </p:nvSpPr>
          <p:spPr>
            <a:xfrm>
              <a:off x="958658" y="19419"/>
              <a:ext cx="2613886" cy="1568332"/>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Review</a:t>
              </a:r>
              <a:endParaRPr/>
            </a:p>
          </p:txBody>
        </p:sp>
        <p:sp>
          <p:nvSpPr>
            <p:cNvPr id="325" name="Google Shape;325;p14"/>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4"/>
            <p:cNvSpPr txBox="1"/>
            <p:nvPr/>
          </p:nvSpPr>
          <p:spPr>
            <a:xfrm>
              <a:off x="3820681" y="2857"/>
              <a:ext cx="2613886" cy="1568332"/>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Forward Plans</a:t>
              </a:r>
              <a:endParaRPr/>
            </a:p>
          </p:txBody>
        </p:sp>
        <p:sp>
          <p:nvSpPr>
            <p:cNvPr id="327" name="Google Shape;327;p14"/>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4"/>
            <p:cNvSpPr txBox="1"/>
            <p:nvPr/>
          </p:nvSpPr>
          <p:spPr>
            <a:xfrm>
              <a:off x="6695957" y="2857"/>
              <a:ext cx="2613886" cy="1568332"/>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Your Genre</a:t>
              </a:r>
              <a:endParaRPr/>
            </a:p>
          </p:txBody>
        </p:sp>
        <p:sp>
          <p:nvSpPr>
            <p:cNvPr id="329" name="Google Shape;329;p14"/>
            <p:cNvSpPr/>
            <p:nvPr/>
          </p:nvSpPr>
          <p:spPr>
            <a:xfrm>
              <a:off x="2383043"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4"/>
            <p:cNvSpPr txBox="1"/>
            <p:nvPr/>
          </p:nvSpPr>
          <p:spPr>
            <a:xfrm>
              <a:off x="2383043" y="1832578"/>
              <a:ext cx="2613886" cy="1568332"/>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Your Medium</a:t>
              </a:r>
              <a:endParaRPr/>
            </a:p>
          </p:txBody>
        </p:sp>
        <p:sp>
          <p:nvSpPr>
            <p:cNvPr id="331" name="Google Shape;331;p14"/>
            <p:cNvSpPr/>
            <p:nvPr/>
          </p:nvSpPr>
          <p:spPr>
            <a:xfrm>
              <a:off x="5258319"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4"/>
            <p:cNvSpPr txBox="1"/>
            <p:nvPr/>
          </p:nvSpPr>
          <p:spPr>
            <a:xfrm>
              <a:off x="5258319" y="1832578"/>
              <a:ext cx="2613886" cy="1568332"/>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lt1"/>
                </a:buClr>
                <a:buSzPts val="4300"/>
                <a:buFont typeface="Century Gothic"/>
                <a:buNone/>
              </a:pPr>
              <a:r>
                <a:rPr lang="en-US" sz="4300">
                  <a:solidFill>
                    <a:schemeClr val="lt1"/>
                  </a:solidFill>
                  <a:latin typeface="Century Gothic"/>
                  <a:ea typeface="Century Gothic"/>
                  <a:cs typeface="Century Gothic"/>
                  <a:sym typeface="Century Gothic"/>
                </a:rPr>
                <a:t>Your</a:t>
              </a:r>
              <a:r>
                <a:rPr lang="en-US" sz="4300">
                  <a:solidFill>
                    <a:schemeClr val="lt1"/>
                  </a:solidFill>
                  <a:latin typeface="Century Gothic"/>
                  <a:ea typeface="Century Gothic"/>
                  <a:cs typeface="Century Gothic"/>
                  <a:sym typeface="Century Gothic"/>
                </a:rPr>
                <a:t> Practice</a:t>
              </a:r>
              <a:endParaRPr sz="4300">
                <a:solidFill>
                  <a:schemeClr val="lt1"/>
                </a:solidFill>
                <a:latin typeface="Century Gothic"/>
                <a:ea typeface="Century Gothic"/>
                <a:cs typeface="Century Gothic"/>
                <a:sym typeface="Century Gothic"/>
              </a:endParaRPr>
            </a:p>
          </p:txBody>
        </p:sp>
      </p:grpSp>
      <p:sp>
        <p:nvSpPr>
          <p:cNvPr id="333" name="Google Shape;333;p14"/>
          <p:cNvSpPr/>
          <p:nvPr/>
        </p:nvSpPr>
        <p:spPr>
          <a:xfrm>
            <a:off x="1219199" y="4572000"/>
            <a:ext cx="919700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337" name="Shape 337"/>
        <p:cNvGrpSpPr/>
        <p:nvPr/>
      </p:nvGrpSpPr>
      <p:grpSpPr>
        <a:xfrm>
          <a:off x="0" y="0"/>
          <a:ext cx="0" cy="0"/>
          <a:chOff x="0" y="0"/>
          <a:chExt cx="0" cy="0"/>
        </a:xfrm>
      </p:grpSpPr>
      <p:sp>
        <p:nvSpPr>
          <p:cNvPr id="338" name="Google Shape;338;p1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9" name="Google Shape;339;p15"/>
          <p:cNvSpPr txBox="1"/>
          <p:nvPr>
            <p:ph type="title"/>
          </p:nvPr>
        </p:nvSpPr>
        <p:spPr>
          <a:xfrm>
            <a:off x="7532710" y="620722"/>
            <a:ext cx="3518748" cy="114246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Century Gothic"/>
              <a:buNone/>
            </a:pPr>
            <a:r>
              <a:rPr lang="en-US" sz="2800"/>
              <a:t>WORKSHOP</a:t>
            </a:r>
            <a:endParaRPr/>
          </a:p>
        </p:txBody>
      </p:sp>
      <p:sp>
        <p:nvSpPr>
          <p:cNvPr id="340" name="Google Shape;340;p15"/>
          <p:cNvSpPr/>
          <p:nvPr/>
        </p:nvSpPr>
        <p:spPr>
          <a:xfrm>
            <a:off x="612990" y="620722"/>
            <a:ext cx="6575496" cy="5286838"/>
          </a:xfrm>
          <a:prstGeom prst="snip2DiagRect">
            <a:avLst>
              <a:gd fmla="val 10787"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descr="A room filled with lots of furniture&#10;&#10;Description automatically generated" id="341" name="Google Shape;341;p15"/>
          <p:cNvPicPr preferRelativeResize="0"/>
          <p:nvPr>
            <p:ph idx="1" type="body"/>
          </p:nvPr>
        </p:nvPicPr>
        <p:blipFill rotWithShape="1">
          <a:blip r:embed="rId3">
            <a:alphaModFix/>
          </a:blip>
          <a:srcRect b="-1" l="6106" r="10035" t="0"/>
          <a:stretch/>
        </p:blipFill>
        <p:spPr>
          <a:xfrm>
            <a:off x="778062" y="786117"/>
            <a:ext cx="6245352" cy="4956048"/>
          </a:xfrm>
          <a:prstGeom prst="rect">
            <a:avLst/>
          </a:prstGeom>
          <a:noFill/>
          <a:ln>
            <a:noFill/>
          </a:ln>
        </p:spPr>
      </p:pic>
      <p:grpSp>
        <p:nvGrpSpPr>
          <p:cNvPr id="342" name="Google Shape;342;p15"/>
          <p:cNvGrpSpPr/>
          <p:nvPr/>
        </p:nvGrpSpPr>
        <p:grpSpPr>
          <a:xfrm>
            <a:off x="9206969" y="2963333"/>
            <a:ext cx="2981859" cy="3208867"/>
            <a:chOff x="9206969" y="2963333"/>
            <a:chExt cx="2981859" cy="3208867"/>
          </a:xfrm>
        </p:grpSpPr>
        <p:cxnSp>
          <p:nvCxnSpPr>
            <p:cNvPr id="343" name="Google Shape;343;p15"/>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344" name="Google Shape;344;p15"/>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345" name="Google Shape;345;p15"/>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346" name="Google Shape;346;p15"/>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347" name="Google Shape;347;p15"/>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6"/>
          <p:cNvSpPr txBox="1"/>
          <p:nvPr>
            <p:ph type="title"/>
          </p:nvPr>
        </p:nvSpPr>
        <p:spPr>
          <a:xfrm>
            <a:off x="790833" y="660792"/>
            <a:ext cx="3251886" cy="99177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THIS WEEK</a:t>
            </a:r>
            <a:endParaRPr/>
          </a:p>
        </p:txBody>
      </p:sp>
      <p:sp>
        <p:nvSpPr>
          <p:cNvPr id="353" name="Google Shape;353;p16"/>
          <p:cNvSpPr txBox="1"/>
          <p:nvPr>
            <p:ph idx="1" type="body"/>
          </p:nvPr>
        </p:nvSpPr>
        <p:spPr>
          <a:xfrm>
            <a:off x="685800" y="1652569"/>
            <a:ext cx="10820400" cy="4024125"/>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1600"/>
              <a:buChar char="▶"/>
            </a:pPr>
            <a:r>
              <a:rPr lang="en-US">
                <a:solidFill>
                  <a:schemeClr val="lt1"/>
                </a:solidFill>
              </a:rPr>
              <a:t>Please write a radio play. Use the class exercise, if you wish. Aim for up to 20 pages of script. Share with Peer Group. You may also choose to work on Final Project.</a:t>
            </a:r>
            <a:endParaRPr/>
          </a:p>
          <a:p>
            <a:pPr indent="-285750" lvl="0" marL="285750" rtl="0" algn="l">
              <a:spcBef>
                <a:spcPts val="1000"/>
              </a:spcBef>
              <a:spcAft>
                <a:spcPts val="0"/>
              </a:spcAft>
              <a:buSzPts val="1600"/>
              <a:buChar char="▶"/>
            </a:pPr>
            <a:r>
              <a:rPr lang="en-US">
                <a:solidFill>
                  <a:schemeClr val="lt1"/>
                </a:solidFill>
              </a:rPr>
              <a:t>Prepare some brief verbal comments for your peers’ work and also on this weeks’ reading.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17"/>
          <p:cNvSpPr txBox="1"/>
          <p:nvPr>
            <p:ph type="title"/>
          </p:nvPr>
        </p:nvSpPr>
        <p:spPr>
          <a:xfrm>
            <a:off x="685800" y="505066"/>
            <a:ext cx="8610600" cy="129302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NEXT WEEK</a:t>
            </a:r>
            <a:endParaRPr/>
          </a:p>
        </p:txBody>
      </p:sp>
      <p:sp>
        <p:nvSpPr>
          <p:cNvPr id="359" name="Google Shape;359;p17"/>
          <p:cNvSpPr txBox="1"/>
          <p:nvPr>
            <p:ph idx="1" type="body"/>
          </p:nvPr>
        </p:nvSpPr>
        <p:spPr>
          <a:xfrm>
            <a:off x="538438" y="1798094"/>
            <a:ext cx="8534400" cy="3615267"/>
          </a:xfrm>
          <a:prstGeom prst="rect">
            <a:avLst/>
          </a:prstGeom>
          <a:noFill/>
          <a:ln>
            <a:noFill/>
          </a:ln>
        </p:spPr>
        <p:txBody>
          <a:bodyPr anchorCtr="0" anchor="ctr" bIns="45700" lIns="91425" spcFirstLastPara="1" rIns="91425" wrap="square" tIns="45700">
            <a:normAutofit fontScale="92500" lnSpcReduction="10000"/>
          </a:bodyPr>
          <a:lstStyle/>
          <a:p>
            <a:pPr indent="-285750" lvl="0" marL="285750" rtl="0" algn="l">
              <a:spcBef>
                <a:spcPts val="0"/>
              </a:spcBef>
              <a:spcAft>
                <a:spcPts val="0"/>
              </a:spcAft>
              <a:buSzPct val="80000"/>
              <a:buChar char="▶"/>
            </a:pPr>
            <a:r>
              <a:rPr lang="en-US">
                <a:solidFill>
                  <a:schemeClr val="lt1"/>
                </a:solidFill>
              </a:rPr>
              <a:t>This week’s slides will be emailed</a:t>
            </a:r>
            <a:endParaRPr/>
          </a:p>
          <a:p>
            <a:pPr indent="0" lvl="0" marL="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Reading for next week will be emailed</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 the other work in your peer group and read the extract.</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Write your piece(s)!</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Any questions – email info@martinkeaveney.com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ee2a85df74_0_0"/>
          <p:cNvSpPr txBox="1"/>
          <p:nvPr>
            <p:ph type="title"/>
          </p:nvPr>
        </p:nvSpPr>
        <p:spPr>
          <a:xfrm>
            <a:off x="445137" y="685807"/>
            <a:ext cx="8534400" cy="1507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LIVE CLASS &amp; PODCAST</a:t>
            </a:r>
            <a:endParaRPr/>
          </a:p>
        </p:txBody>
      </p:sp>
      <p:sp>
        <p:nvSpPr>
          <p:cNvPr id="365" name="Google Shape;365;gee2a85df74_0_0"/>
          <p:cNvSpPr txBox="1"/>
          <p:nvPr>
            <p:ph idx="1" type="body"/>
          </p:nvPr>
        </p:nvSpPr>
        <p:spPr>
          <a:xfrm>
            <a:off x="445137" y="2461675"/>
            <a:ext cx="8534400" cy="3615300"/>
          </a:xfrm>
          <a:prstGeom prst="rect">
            <a:avLst/>
          </a:prstGeom>
        </p:spPr>
        <p:txBody>
          <a:bodyPr anchorCtr="0" anchor="ctr" bIns="45700" lIns="91425" spcFirstLastPara="1" rIns="91425" wrap="square" tIns="45700">
            <a:normAutofit lnSpcReduction="10000"/>
          </a:bodyPr>
          <a:lstStyle/>
          <a:p>
            <a:pPr indent="0" lvl="0" marL="0" rtl="0" algn="l">
              <a:spcBef>
                <a:spcPts val="360"/>
              </a:spcBef>
              <a:spcAft>
                <a:spcPts val="0"/>
              </a:spcAft>
              <a:buNone/>
            </a:pPr>
            <a:r>
              <a:rPr lang="en-US">
                <a:solidFill>
                  <a:schemeClr val="lt1"/>
                </a:solidFill>
              </a:rPr>
              <a:t>Join Zoom Meeting</a:t>
            </a:r>
            <a:endParaRPr>
              <a:solidFill>
                <a:schemeClr val="lt1"/>
              </a:solidFill>
            </a:endParaRPr>
          </a:p>
          <a:p>
            <a:pPr indent="0" lvl="0" marL="0" rtl="0" algn="l">
              <a:spcBef>
                <a:spcPts val="600"/>
              </a:spcBef>
              <a:spcAft>
                <a:spcPts val="0"/>
              </a:spcAft>
              <a:buNone/>
            </a:pPr>
            <a:r>
              <a:rPr lang="en-US" u="sng">
                <a:solidFill>
                  <a:schemeClr val="lt1"/>
                </a:solidFill>
                <a:hlinkClick r:id="rId3">
                  <a:extLst>
                    <a:ext uri="{A12FA001-AC4F-418D-AE19-62706E023703}">
                      <ahyp:hlinkClr val="tx"/>
                    </a:ext>
                  </a:extLst>
                </a:hlinkClick>
              </a:rPr>
              <a:t>https://us02web.zoom.us/j/87905445113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Meeting ID: 879 0544 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Podcast:</a:t>
            </a:r>
            <a:endParaRPr>
              <a:solidFill>
                <a:schemeClr val="lt1"/>
              </a:solidFill>
            </a:endParaRPr>
          </a:p>
          <a:p>
            <a:pPr indent="0" lvl="0" marL="0" rtl="0" algn="l">
              <a:spcBef>
                <a:spcPts val="600"/>
              </a:spcBef>
              <a:spcAft>
                <a:spcPts val="0"/>
              </a:spcAft>
              <a:buNone/>
            </a:pPr>
            <a:r>
              <a:rPr lang="en-US" u="sng">
                <a:solidFill>
                  <a:schemeClr val="lt1"/>
                </a:solidFill>
                <a:hlinkClick r:id="rId4">
                  <a:extLst>
                    <a:ext uri="{A12FA001-AC4F-418D-AE19-62706E023703}">
                      <ahyp:hlinkClr val="tx"/>
                    </a:ext>
                  </a:extLst>
                </a:hlinkClick>
              </a:rPr>
              <a:t>https://www.dropbox.com/s/gvgpwgqh9tzl40p/Inter%20Week%207.mp3?dl=0</a:t>
            </a:r>
            <a:endParaRPr>
              <a:solidFill>
                <a:schemeClr val="lt1"/>
              </a:solidFill>
            </a:endParaRPr>
          </a:p>
          <a:p>
            <a:pPr indent="0" lvl="0" marL="0" rtl="0" algn="l">
              <a:spcBef>
                <a:spcPts val="600"/>
              </a:spcBef>
              <a:spcAft>
                <a:spcPts val="0"/>
              </a:spcAft>
              <a:buNone/>
            </a:pPr>
            <a:r>
              <a:t/>
            </a:r>
            <a:endParaRPr/>
          </a:p>
          <a:p>
            <a:pPr indent="0" lvl="0" marL="0" rtl="0" algn="l">
              <a:spcBef>
                <a:spcPts val="600"/>
              </a:spcBef>
              <a:spcAft>
                <a:spcPts val="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2020-09-15T15:53:49Z</dcterms:created>
  <dc:creator>Martin Keaveney</dc:creator>
</cp:coreProperties>
</file>