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3" roundtripDataSignature="AMtx7mhfJ23wkOkDtCsLtqJ0jJJQ39ir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ee293a6a7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ee293a6a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18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18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18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18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18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2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4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24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2" name="Google Shape;52;p24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8" name="Google Shape;68;p27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28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2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9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9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Arial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Arial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Arial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Arial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Arial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0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3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1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1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Arial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Arial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Arial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Arial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Arial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5" name="Google Shape;95;p31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3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31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0" name="Google Shape;100;p3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2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2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3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3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3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0" name="Google Shape;110;p33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3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3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5" name="Google Shape;115;p33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4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4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9" name="Google Shape;119;p34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3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5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5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2" name="Google Shape;132;p3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7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7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7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7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7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7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">
              <a:srgbClr val="FFFFFF"/>
            </a:gs>
            <a:gs pos="100000">
              <a:srgbClr val="43D5FA"/>
            </a:gs>
          </a:gsLst>
          <a:lin ang="612000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0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137" name="Google Shape;137;p20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20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20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0" name="Google Shape;140;p20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1" name="Google Shape;141;p20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42" name="Google Shape;142;p20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us02web.zoom.us/j/879054451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lang="en-US" sz="5300"/>
            </a:br>
            <a:br>
              <a:rPr lang="en-US" sz="5300"/>
            </a:br>
            <a:r>
              <a:rPr lang="en-US" sz="5300"/>
              <a:t>CREATIVE WRITING: INTERMEDIATE</a:t>
            </a:r>
            <a:br>
              <a:rPr lang="en-US"/>
            </a:br>
            <a:br>
              <a:rPr lang="en-US" sz="1600"/>
            </a:br>
            <a:r>
              <a:rPr lang="en-US" sz="1600"/>
              <a:t>REMOTE WITH GALWAY ARTS CENTRE</a:t>
            </a:r>
            <a:br>
              <a:rPr lang="en-US" sz="1600"/>
            </a:br>
            <a:r>
              <a:rPr lang="en-US" sz="1600"/>
              <a:t>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en-US">
                <a:solidFill>
                  <a:schemeClr val="lt1"/>
                </a:solidFill>
              </a:rPr>
              <a:t>Week 5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rPr i="1" lang="en-US">
                <a:solidFill>
                  <a:schemeClr val="lt1"/>
                </a:solidFill>
              </a:rPr>
              <a:t>The </a:t>
            </a:r>
            <a:r>
              <a:rPr lang="en-US">
                <a:solidFill>
                  <a:schemeClr val="lt1"/>
                </a:solidFill>
              </a:rPr>
              <a:t>World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</p:txBody>
      </p:sp>
      <p:pic>
        <p:nvPicPr>
          <p:cNvPr descr="A group of people standing on top of a hill&#10;&#10;Description automatically generated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7249" y="2628899"/>
            <a:ext cx="5821845" cy="3260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"/>
          <p:cNvGrpSpPr/>
          <p:nvPr/>
        </p:nvGrpSpPr>
        <p:grpSpPr>
          <a:xfrm>
            <a:off x="1396411" y="926069"/>
            <a:ext cx="9396000" cy="3134199"/>
            <a:chOff x="712199" y="240269"/>
            <a:chExt cx="9396000" cy="3134199"/>
          </a:xfrm>
        </p:grpSpPr>
        <p:sp>
          <p:nvSpPr>
            <p:cNvPr id="165" name="Google Shape;165;p2"/>
            <p:cNvSpPr/>
            <p:nvPr/>
          </p:nvSpPr>
          <p:spPr>
            <a:xfrm>
              <a:off x="1900199" y="240269"/>
              <a:ext cx="1944000" cy="1944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712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712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b="0" i="0" lang="en-US" sz="3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Genre: Nonfiction</a:t>
              </a:r>
              <a:endParaRPr b="0" i="0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976199" y="240269"/>
              <a:ext cx="1944000" cy="1944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b="0" i="0" lang="en-US" sz="3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Craft: Pace</a:t>
              </a:r>
              <a:endParaRPr b="0" i="0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3"/>
          <p:cNvGrpSpPr/>
          <p:nvPr/>
        </p:nvGrpSpPr>
        <p:grpSpPr>
          <a:xfrm>
            <a:off x="3420535" y="643098"/>
            <a:ext cx="3971661" cy="1092936"/>
            <a:chOff x="2455335" y="159"/>
            <a:chExt cx="3971661" cy="1092936"/>
          </a:xfrm>
        </p:grpSpPr>
        <p:sp>
          <p:nvSpPr>
            <p:cNvPr id="178" name="Google Shape;178;p3"/>
            <p:cNvSpPr/>
            <p:nvPr/>
          </p:nvSpPr>
          <p:spPr>
            <a:xfrm>
              <a:off x="2455335" y="159"/>
              <a:ext cx="1821294" cy="1092776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2455335" y="159"/>
              <a:ext cx="1821294" cy="1092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b="0" i="0" lang="en-US" sz="2300" u="sng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605702" y="319"/>
              <a:ext cx="1821294" cy="1092776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4605702" y="319"/>
              <a:ext cx="1821294" cy="1092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What is Nonfiction?</a:t>
              </a:r>
              <a:endParaRPr/>
            </a:p>
          </p:txBody>
        </p:sp>
      </p:grpSp>
      <p:sp>
        <p:nvSpPr>
          <p:cNvPr id="182" name="Google Shape;182;p3"/>
          <p:cNvSpPr txBox="1"/>
          <p:nvPr/>
        </p:nvSpPr>
        <p:spPr>
          <a:xfrm>
            <a:off x="554383" y="1981344"/>
            <a:ext cx="10776226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 Life: “the foundation of good writing emerges from personal experience”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Reflection: “a writer’s feelings and responses about a subject”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Research: “I want to make myself knowledgeable enough to ask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intelligent questions. If I can’t display at least a minimal understanding of the subject about which I am writing, I will lose the confidence and the support of the people who must provide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to the experience”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Reading: “almost all writers have read the best writers in their field and are able to converse in great detail about the stylistic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approach and intellectual content”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“Riting”: “This is what art of any form is all about—the passion of the moment and the magic of the muse.” (Quoting Gutkind 65)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Bishop, Wendy &amp; Starkey, David. ‘Creative Nonfiction’ (Chapter)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Keywords in Creative Writing.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Press of Colorado; Utah State University Press, 2006.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4"/>
          <p:cNvGrpSpPr/>
          <p:nvPr/>
        </p:nvGrpSpPr>
        <p:grpSpPr>
          <a:xfrm>
            <a:off x="3296274" y="643565"/>
            <a:ext cx="5027398" cy="1436399"/>
            <a:chOff x="2331074" y="626"/>
            <a:chExt cx="5027398" cy="1436399"/>
          </a:xfrm>
        </p:grpSpPr>
        <p:sp>
          <p:nvSpPr>
            <p:cNvPr id="190" name="Google Shape;190;p4"/>
            <p:cNvSpPr/>
            <p:nvPr/>
          </p:nvSpPr>
          <p:spPr>
            <a:xfrm>
              <a:off x="2331074" y="626"/>
              <a:ext cx="2393999" cy="1436399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331074" y="626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4964473" y="626"/>
              <a:ext cx="2393999" cy="1436399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4964473" y="626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en-US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 Personal Essay</a:t>
              </a:r>
              <a:endParaRPr/>
            </a:p>
          </p:txBody>
        </p:sp>
      </p:grpSp>
      <p:sp>
        <p:nvSpPr>
          <p:cNvPr id="194" name="Google Shape;194;p4"/>
          <p:cNvSpPr txBox="1"/>
          <p:nvPr/>
        </p:nvSpPr>
        <p:spPr>
          <a:xfrm>
            <a:off x="1073290" y="2286000"/>
            <a:ext cx="10469353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‘The personal essay is conversational—often ironic, humorous,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 “cheeky”—in tone.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It values honesty and confession—self-disclosure is a necessary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component of the genre.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It has “a taste for littleness,” dwelling on the often-ignored minutiae of daily life, while at the same time it expands the importance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 writer’s self.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It goes against the grain of popular opinion.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It wrestles with the “stench of ego,” trying to reveal the writer’s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true self without seeming narcissistic and proud.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It demonstrates the learning of its author while distancing itself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the scholarly treatise.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Perhaps most importantly, it is a mode of thinking and being, 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attempt “to test, to make a run at something without knowing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whether you are going to succeed.” ‘(Bishop et al 63)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" name="Google Shape;201;p5"/>
          <p:cNvGrpSpPr/>
          <p:nvPr/>
        </p:nvGrpSpPr>
        <p:grpSpPr>
          <a:xfrm>
            <a:off x="2523937" y="643924"/>
            <a:ext cx="6346785" cy="1813367"/>
            <a:chOff x="1558737" y="985"/>
            <a:chExt cx="6346785" cy="1813367"/>
          </a:xfrm>
        </p:grpSpPr>
        <p:sp>
          <p:nvSpPr>
            <p:cNvPr id="202" name="Google Shape;202;p5"/>
            <p:cNvSpPr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Arial"/>
                <a:buNone/>
              </a:pPr>
              <a:r>
                <a:rPr lang="en-US" sz="4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Arial"/>
                <a:buNone/>
              </a:pPr>
              <a:r>
                <a:rPr lang="en-US" sz="4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</a:t>
              </a:r>
              <a:r>
                <a:rPr lang="en-US" sz="4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Argument</a:t>
              </a:r>
              <a:endParaRPr sz="4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5"/>
          <p:cNvSpPr txBox="1"/>
          <p:nvPr/>
        </p:nvSpPr>
        <p:spPr>
          <a:xfrm>
            <a:off x="1378226" y="2663687"/>
            <a:ext cx="915725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‘“[T]he traditional argument.” Bacon prizes clarity, order, conciseness: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qualities that, until very recently, have dominated our thinking about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 good college essay should be. From a postmodern (q.v.) point of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view, Bacon looks hopelessly naive—he wants to condense the world into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crystal-hard sentences, to say everything there is about a topic in a few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pages—but he remains an ideal of succinct, argumentative writing.’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(Bishop et al 64)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6"/>
          <p:cNvGrpSpPr/>
          <p:nvPr/>
        </p:nvGrpSpPr>
        <p:grpSpPr>
          <a:xfrm>
            <a:off x="2523937" y="643924"/>
            <a:ext cx="6346785" cy="1813367"/>
            <a:chOff x="1558737" y="985"/>
            <a:chExt cx="6346785" cy="1813367"/>
          </a:xfrm>
        </p:grpSpPr>
        <p:sp>
          <p:nvSpPr>
            <p:cNvPr id="214" name="Google Shape;214;p6"/>
            <p:cNvSpPr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lang="en-US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lang="en-US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Travelogue</a:t>
              </a:r>
              <a:endParaRPr/>
            </a:p>
          </p:txBody>
        </p:sp>
      </p:grpSp>
      <p:sp>
        <p:nvSpPr>
          <p:cNvPr id="218" name="Google Shape;218;p6"/>
          <p:cNvSpPr txBox="1"/>
          <p:nvPr/>
        </p:nvSpPr>
        <p:spPr>
          <a:xfrm>
            <a:off x="1378226" y="2663687"/>
            <a:ext cx="91572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397565" y="3033019"/>
            <a:ext cx="9859618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’[I]n the past twenty years I've written a few hundred articles that deal with foreign places. I wouldn't call these  travel pieces in the conventional sense. They certainly don't have much in the way of service. Instead, they attempt to evoke a place and to show a narrator - i.e., me - passing through new settings and experiences.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Almost always told in the first person, they employ a host of fictional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devices - dialogue, dramatic scenes, comic incidents […] (Mewshaw 9)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7"/>
          <p:cNvGrpSpPr/>
          <p:nvPr/>
        </p:nvGrpSpPr>
        <p:grpSpPr>
          <a:xfrm>
            <a:off x="2523937" y="643924"/>
            <a:ext cx="6346785" cy="1813367"/>
            <a:chOff x="1558737" y="985"/>
            <a:chExt cx="6346785" cy="1813367"/>
          </a:xfrm>
        </p:grpSpPr>
        <p:sp>
          <p:nvSpPr>
            <p:cNvPr id="227" name="Google Shape;227;p7"/>
            <p:cNvSpPr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lang="en-US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 txBox="1"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Arial"/>
                <a:buNone/>
              </a:pPr>
              <a:r>
                <a:rPr lang="en-US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Travelogue</a:t>
              </a:r>
              <a:endParaRPr/>
            </a:p>
          </p:txBody>
        </p:sp>
      </p:grpSp>
      <p:sp>
        <p:nvSpPr>
          <p:cNvPr id="231" name="Google Shape;231;p7"/>
          <p:cNvSpPr txBox="1"/>
          <p:nvPr/>
        </p:nvSpPr>
        <p:spPr>
          <a:xfrm>
            <a:off x="1378226" y="2663687"/>
            <a:ext cx="91572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32" name="Google Shape;232;p7"/>
          <p:cNvSpPr/>
          <p:nvPr/>
        </p:nvSpPr>
        <p:spPr>
          <a:xfrm>
            <a:off x="397565" y="3033019"/>
            <a:ext cx="9859618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 Delbanco makes a persuasive, or at least a provocative, case when he argues that "[i]n the  Western tradition of literature, the common denominator of the Odys-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sey and Pilgrim s Progress, the Canterbury Tales and the Divine Com- edy - not to mention Don Quixote and Moby Dick or Faust - is near- constant motion." The most enduring books, he contends, are exploratory. They are quests that introduce readers to unprecedented events and insights, to a world of wonders, to what Ezra Pound called "news that stays news." The greatest authors are in a loose sense all travel writers;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they maintain I've been there, I witnessed it and have come back to tell the tale’ (Mewshaw 5)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Mewshaw, Michael. ‘Travel, Travel Writing, and the Literature of Travel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 Central Review 22. 2 (Summer, 2005). pp. 2-10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8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" name="Google Shape;239;p8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40" name="Google Shape;240;p8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Nonfiction</a:t>
              </a: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Essay</a:t>
              </a: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8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Travelogue </a:t>
              </a: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 txBox="1"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Hobby</a:t>
              </a: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8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Biography</a:t>
              </a: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 txBox="1"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Others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9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59" name="Google Shape;259;p9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Arial"/>
                <a:buNone/>
              </a:pPr>
              <a:r>
                <a:rPr lang="en-US" sz="3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This week’s reading</a:t>
              </a: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9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Arial"/>
                <a:buNone/>
              </a:pPr>
              <a:r>
                <a:rPr i="1" lang="en-US" sz="35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New Europe</a:t>
              </a:r>
              <a:endParaRPr/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9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Arial"/>
                <a:buNone/>
              </a:pPr>
              <a:r>
                <a:rPr lang="en-US" sz="3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Structure</a:t>
              </a: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9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Arial"/>
                <a:buNone/>
              </a:pPr>
              <a:r>
                <a:rPr lang="en-US" sz="3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Tone</a:t>
              </a:r>
              <a:endParaRPr/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Arial"/>
                <a:buNone/>
              </a:pPr>
              <a:r>
                <a:rPr lang="en-US" sz="3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Images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10"/>
          <p:cNvGrpSpPr/>
          <p:nvPr/>
        </p:nvGrpSpPr>
        <p:grpSpPr>
          <a:xfrm>
            <a:off x="3258610" y="644294"/>
            <a:ext cx="5668429" cy="3401057"/>
            <a:chOff x="2293410" y="1355"/>
            <a:chExt cx="5668429" cy="3401057"/>
          </a:xfrm>
        </p:grpSpPr>
        <p:sp>
          <p:nvSpPr>
            <p:cNvPr id="276" name="Google Shape;276;p10"/>
            <p:cNvSpPr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0"/>
            <p:cNvSpPr txBox="1"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Arial"/>
                <a:buNone/>
              </a:pPr>
              <a:r>
                <a:rPr lang="en-US" sz="6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</a:t>
              </a:r>
              <a:r>
                <a:rPr lang="en-US" sz="6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be revealed!</a:t>
              </a:r>
              <a:endParaRPr sz="6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11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85" name="Google Shape;285;p11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1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n-US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Pace</a:t>
              </a:r>
              <a:endParaRPr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1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n-US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Pedestrian</a:t>
              </a:r>
              <a:endParaRPr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1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n-US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Fast</a:t>
              </a:r>
              <a:endParaRPr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1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n-US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Variable</a:t>
              </a:r>
              <a:endParaRPr/>
            </a:p>
          </p:txBody>
        </p:sp>
      </p:grpSp>
      <p:sp>
        <p:nvSpPr>
          <p:cNvPr id="293" name="Google Shape;293;p11"/>
          <p:cNvSpPr/>
          <p:nvPr/>
        </p:nvSpPr>
        <p:spPr>
          <a:xfrm>
            <a:off x="1219199" y="4572000"/>
            <a:ext cx="919700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0" name="Google Shape;300;p12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301" name="Google Shape;301;p12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2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Pace Manipulation</a:t>
              </a:r>
              <a:endParaRPr/>
            </a:p>
          </p:txBody>
        </p:sp>
        <p:sp>
          <p:nvSpPr>
            <p:cNvPr id="303" name="Google Shape;303;p12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2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Sentence Length</a:t>
              </a:r>
              <a:endParaRPr/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2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Paragraph</a:t>
              </a:r>
              <a:endParaRPr/>
            </a:p>
          </p:txBody>
        </p:sp>
        <p:sp>
          <p:nvSpPr>
            <p:cNvPr id="307" name="Google Shape;307;p12"/>
            <p:cNvSpPr/>
            <p:nvPr/>
          </p:nvSpPr>
          <p:spPr>
            <a:xfrm>
              <a:off x="945405" y="1819325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2"/>
            <p:cNvSpPr txBox="1"/>
            <p:nvPr/>
          </p:nvSpPr>
          <p:spPr>
            <a:xfrm>
              <a:off x="945405" y="1819325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Chapter</a:t>
              </a:r>
              <a:endParaRPr/>
            </a:p>
          </p:txBody>
        </p:sp>
        <p:sp>
          <p:nvSpPr>
            <p:cNvPr id="309" name="Google Shape;309;p12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2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Dialogue</a:t>
              </a:r>
              <a:endParaRPr/>
            </a:p>
          </p:txBody>
        </p:sp>
        <p:sp>
          <p:nvSpPr>
            <p:cNvPr id="311" name="Google Shape;311;p12"/>
            <p:cNvSpPr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2"/>
            <p:cNvSpPr txBox="1"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Arial"/>
                <a:buNone/>
              </a:pPr>
              <a:r>
                <a:rPr lang="en-US" sz="2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Scenes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9" name="Google Shape;319;p13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320" name="Google Shape;320;p13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Pace Homework</a:t>
              </a: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3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Pedestrian</a:t>
              </a: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3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Fast</a:t>
              </a: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3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Variable</a:t>
              </a:r>
              <a:endParaRPr/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3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Us</a:t>
              </a:r>
              <a:r>
                <a:rPr lang="en-US" sz="3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 in submission!</a:t>
              </a: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4"/>
          <p:cNvSpPr txBox="1"/>
          <p:nvPr>
            <p:ph type="title"/>
          </p:nvPr>
        </p:nvSpPr>
        <p:spPr>
          <a:xfrm>
            <a:off x="7532710" y="620722"/>
            <a:ext cx="3518748" cy="11424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/>
              <a:t>WORKSHOP</a:t>
            </a:r>
            <a:endParaRPr/>
          </a:p>
        </p:txBody>
      </p:sp>
      <p:sp>
        <p:nvSpPr>
          <p:cNvPr id="336" name="Google Shape;336;p14"/>
          <p:cNvSpPr/>
          <p:nvPr/>
        </p:nvSpPr>
        <p:spPr>
          <a:xfrm>
            <a:off x="612990" y="620722"/>
            <a:ext cx="6575496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oom filled with lots of furniture&#10;&#10;Description automatically generated" id="337" name="Google Shape;337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" l="6106" r="10035" t="0"/>
          <a:stretch/>
        </p:blipFill>
        <p:spPr>
          <a:xfrm>
            <a:off x="778062" y="786117"/>
            <a:ext cx="6245352" cy="49560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8" name="Google Shape;338;p14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39" name="Google Shape;339;p14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0" name="Google Shape;340;p14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1" name="Google Shape;341;p14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2" name="Google Shape;342;p14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3" name="Google Shape;343;p14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5"/>
          <p:cNvSpPr txBox="1"/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/>
              <a:t>WORKSHOP</a:t>
            </a:r>
            <a:endParaRPr/>
          </a:p>
        </p:txBody>
      </p:sp>
      <p:sp>
        <p:nvSpPr>
          <p:cNvPr id="349" name="Google Shape;349;p15"/>
          <p:cNvSpPr txBox="1"/>
          <p:nvPr>
            <p:ph idx="1" type="body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This week: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Write a piece of nonfiction in prose. Use the class exercise, if you wish. Aim for up to 2,000 words. Share with Peer Group.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Prepare some brief verbal comments for your peers’ work and also on this weeks’ reading.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6"/>
          <p:cNvSpPr txBox="1"/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/>
              <a:t>NEXT WEEK</a:t>
            </a:r>
            <a:endParaRPr/>
          </a:p>
        </p:txBody>
      </p:sp>
      <p:sp>
        <p:nvSpPr>
          <p:cNvPr id="355" name="Google Shape;355;p16"/>
          <p:cNvSpPr txBox="1"/>
          <p:nvPr>
            <p:ph idx="1" type="body"/>
          </p:nvPr>
        </p:nvSpPr>
        <p:spPr>
          <a:xfrm>
            <a:off x="538438" y="1798094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This week’s slides will be emailed</a:t>
            </a:r>
            <a:endParaRPr/>
          </a:p>
          <a:p>
            <a:pPr indent="0" lvl="0" marL="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Reading for next week will be emailed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Read the other work in your peer group and read the extract.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Write your piece(s)!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ee293a6a7a_0_0"/>
          <p:cNvSpPr txBox="1"/>
          <p:nvPr>
            <p:ph type="title"/>
          </p:nvPr>
        </p:nvSpPr>
        <p:spPr>
          <a:xfrm>
            <a:off x="1025737" y="685807"/>
            <a:ext cx="8534400" cy="1507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CLASS &amp; PODCAST</a:t>
            </a:r>
            <a:endParaRPr/>
          </a:p>
        </p:txBody>
      </p:sp>
      <p:sp>
        <p:nvSpPr>
          <p:cNvPr id="361" name="Google Shape;361;gee293a6a7a_0_0"/>
          <p:cNvSpPr txBox="1"/>
          <p:nvPr>
            <p:ph idx="1" type="body"/>
          </p:nvPr>
        </p:nvSpPr>
        <p:spPr>
          <a:xfrm>
            <a:off x="1025737" y="2495800"/>
            <a:ext cx="8534400" cy="3615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Join Zoom Meeting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https://us02web.zoom.us/j/87905445113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Meeting ID: 879 0544 5113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Podcast: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https://www.dropbox.com/s/768g5va530lgghq/Inter%20Week%205.mp3?dl=0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2020-09-15T15:53:49Z</dcterms:created>
  <dc:creator>Martin Keaveney</dc:creator>
</cp:coreProperties>
</file>