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embeddedFontLst>
    <p:embeddedFont>
      <p:font typeface="Century Gothic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jxcUZal4mnu/rfxXSCnU69q+6o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CenturyGothic-bold.fntdata"/><Relationship Id="rId25" Type="http://schemas.openxmlformats.org/officeDocument/2006/relationships/font" Target="fonts/CenturyGothic-regular.fntdata"/><Relationship Id="rId28" Type="http://schemas.openxmlformats.org/officeDocument/2006/relationships/font" Target="fonts/CenturyGothic-boldItalic.fntdata"/><Relationship Id="rId27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eca37e962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eca37e96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20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20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20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20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0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26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2" name="Google Shape;52;p26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0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3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1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1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2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2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3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3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3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5" name="Google Shape;95;p33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3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3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0" name="Google Shape;100;p33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4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4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3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5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5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0" name="Google Shape;110;p35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3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35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5" name="Google Shape;115;p35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6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6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9" name="Google Shape;119;p36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3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7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6" name="Google Shape;126;p3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8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8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2" name="Google Shape;132;p3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9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9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9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9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9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9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">
              <a:srgbClr val="FFFFFF"/>
            </a:gs>
            <a:gs pos="100000">
              <a:srgbClr val="43D5FA"/>
            </a:gs>
          </a:gsLst>
          <a:lin ang="612000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2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137" name="Google Shape;137;p22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22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22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0" name="Google Shape;140;p22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1" name="Google Shape;141;p22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42" name="Google Shape;142;p22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us02web.zoom.us/j/87905445113" TargetMode="External"/><Relationship Id="rId4" Type="http://schemas.openxmlformats.org/officeDocument/2006/relationships/hyperlink" Target="https://www.dropbox.com/s/7c5eqeqwl9yndyh/Inter%20Week%203.mp3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US" sz="5300"/>
            </a:br>
            <a:br>
              <a:rPr lang="en-US" sz="5300"/>
            </a:br>
            <a:r>
              <a:rPr lang="en-US" sz="5300"/>
              <a:t>CREATIVE WRITING: INTERMEDIATE</a:t>
            </a:r>
            <a:br>
              <a:rPr lang="en-US"/>
            </a:br>
            <a:br>
              <a:rPr lang="en-US" sz="1600"/>
            </a:br>
            <a:r>
              <a:rPr lang="en-US" sz="1600"/>
              <a:t>REMOTE WITH GALWAY ARTS CENTRE</a:t>
            </a:r>
            <a:br>
              <a:rPr lang="en-US" sz="1600"/>
            </a:br>
            <a:r>
              <a:rPr lang="en-US" sz="1600"/>
              <a:t>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en-US">
                <a:solidFill>
                  <a:schemeClr val="lt1"/>
                </a:solidFill>
              </a:rPr>
              <a:t>Week 3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rPr lang="en-US">
                <a:solidFill>
                  <a:schemeClr val="lt1"/>
                </a:solidFill>
              </a:rPr>
              <a:t>Small</a:t>
            </a:r>
            <a:r>
              <a:rPr i="1" lang="en-US">
                <a:solidFill>
                  <a:schemeClr val="lt1"/>
                </a:solidFill>
              </a:rPr>
              <a:t> </a:t>
            </a:r>
            <a:r>
              <a:rPr lang="en-US">
                <a:solidFill>
                  <a:schemeClr val="lt1"/>
                </a:solidFill>
              </a:rPr>
              <a:t>World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</p:txBody>
      </p:sp>
      <p:pic>
        <p:nvPicPr>
          <p:cNvPr descr="A picture containing building, old, brick, large&#10;&#10;Description automatically generated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5812" y="2666999"/>
            <a:ext cx="6381567" cy="3241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"/>
          <p:cNvGrpSpPr/>
          <p:nvPr/>
        </p:nvGrpSpPr>
        <p:grpSpPr>
          <a:xfrm>
            <a:off x="1396411" y="926069"/>
            <a:ext cx="9396000" cy="3134199"/>
            <a:chOff x="712199" y="240269"/>
            <a:chExt cx="9396000" cy="3134199"/>
          </a:xfrm>
        </p:grpSpPr>
        <p:sp>
          <p:nvSpPr>
            <p:cNvPr id="165" name="Google Shape;165;p2"/>
            <p:cNvSpPr/>
            <p:nvPr/>
          </p:nvSpPr>
          <p:spPr>
            <a:xfrm>
              <a:off x="1900199" y="240269"/>
              <a:ext cx="1944000" cy="1944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712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712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entury Gothic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Genre: Children’s Fiction</a:t>
              </a:r>
              <a:endPara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976199" y="240269"/>
              <a:ext cx="1944000" cy="1944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entury Gothic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Craft: Effects</a:t>
              </a:r>
              <a:endPara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7" name="Google Shape;177;p3"/>
          <p:cNvGrpSpPr/>
          <p:nvPr/>
        </p:nvGrpSpPr>
        <p:grpSpPr>
          <a:xfrm>
            <a:off x="2773846" y="643229"/>
            <a:ext cx="5539958" cy="1582845"/>
            <a:chOff x="1808646" y="290"/>
            <a:chExt cx="5539958" cy="1582845"/>
          </a:xfrm>
        </p:grpSpPr>
        <p:sp>
          <p:nvSpPr>
            <p:cNvPr id="178" name="Google Shape;178;p3"/>
            <p:cNvSpPr/>
            <p:nvPr/>
          </p:nvSpPr>
          <p:spPr>
            <a:xfrm>
              <a:off x="1808646" y="290"/>
              <a:ext cx="2638075" cy="1582845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1808646" y="290"/>
              <a:ext cx="2638075" cy="1582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b="0" i="0" lang="en-US" sz="3800" u="sng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b="0" i="0" sz="3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710529" y="290"/>
              <a:ext cx="2638075" cy="1582845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4710529" y="290"/>
              <a:ext cx="2638075" cy="1582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Origins</a:t>
              </a:r>
              <a:endParaRPr/>
            </a:p>
          </p:txBody>
        </p:sp>
      </p:grpSp>
      <p:sp>
        <p:nvSpPr>
          <p:cNvPr id="182" name="Google Shape;182;p3"/>
          <p:cNvSpPr txBox="1"/>
          <p:nvPr/>
        </p:nvSpPr>
        <p:spPr>
          <a:xfrm>
            <a:off x="753165" y="2630701"/>
            <a:ext cx="9157252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‘[W] cannot simply say that children's literature consists of literature written for children, since many famous examples- </a:t>
            </a: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Huckleberry Finn , Peter Pan , The Little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Prince- 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aimed to attract mixed audiences’ (209)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‘We might say that children's literature comprises texts addressed to children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(among others) by authors who conceptualize young people as a dis-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tinct audience, one that requires a form of literature different in kind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from that aimed at adults’(209).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Gubar, Marah. ‘On Not Defining Children's Literature,’ </a:t>
            </a: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PMLA , 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January 2011  126. 1 (January 2011), pp. 209-216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9" name="Google Shape;189;p4"/>
          <p:cNvGrpSpPr/>
          <p:nvPr/>
        </p:nvGrpSpPr>
        <p:grpSpPr>
          <a:xfrm>
            <a:off x="2773846" y="643229"/>
            <a:ext cx="5539958" cy="1582845"/>
            <a:chOff x="1808646" y="290"/>
            <a:chExt cx="5539958" cy="1582845"/>
          </a:xfrm>
        </p:grpSpPr>
        <p:sp>
          <p:nvSpPr>
            <p:cNvPr id="190" name="Google Shape;190;p4"/>
            <p:cNvSpPr/>
            <p:nvPr/>
          </p:nvSpPr>
          <p:spPr>
            <a:xfrm>
              <a:off x="1808646" y="290"/>
              <a:ext cx="2638075" cy="1582845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1808646" y="290"/>
              <a:ext cx="2638075" cy="1582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4710529" y="290"/>
              <a:ext cx="2638075" cy="1582845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4710529" y="290"/>
              <a:ext cx="2638075" cy="1582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Speaking to the Child</a:t>
              </a:r>
              <a:endParaRPr/>
            </a:p>
          </p:txBody>
        </p:sp>
      </p:grpSp>
      <p:sp>
        <p:nvSpPr>
          <p:cNvPr id="194" name="Google Shape;194;p4"/>
          <p:cNvSpPr txBox="1"/>
          <p:nvPr/>
        </p:nvSpPr>
        <p:spPr>
          <a:xfrm>
            <a:off x="1126435" y="2575679"/>
            <a:ext cx="9157252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‘A general theory that forms the basis of comparative children's literature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has to examine how children's literature tries to bridge the distance between adult and child  in terms of their command of language, their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experience of the world, and their position in society by adapting language, subject-matter, and formal and thematic features to correspond to the children's stage of development and the repertory of skills they have acquired’ (191).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O’Sullivan, Emer. ‘Comparative Children's Literature’. </a:t>
            </a: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PMLA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, January 2011 126.1 (January 2011). 189-196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1" name="Google Shape;201;p5"/>
          <p:cNvGrpSpPr/>
          <p:nvPr/>
        </p:nvGrpSpPr>
        <p:grpSpPr>
          <a:xfrm>
            <a:off x="2523937" y="643924"/>
            <a:ext cx="6346785" cy="1813367"/>
            <a:chOff x="1558737" y="985"/>
            <a:chExt cx="6346785" cy="1813367"/>
          </a:xfrm>
        </p:grpSpPr>
        <p:sp>
          <p:nvSpPr>
            <p:cNvPr id="202" name="Google Shape;202;p5"/>
            <p:cNvSpPr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7625" lIns="167625" spcFirstLastPara="1" rIns="167625" wrap="square" tIns="16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entury Gothic"/>
                <a:buNone/>
              </a:pPr>
              <a:r>
                <a:rPr lang="en-US" sz="44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7625" lIns="167625" spcFirstLastPara="1" rIns="167625" wrap="square" tIns="16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entury Gothic"/>
                <a:buNone/>
              </a:pPr>
              <a:r>
                <a:rPr lang="en-US" sz="4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Elements </a:t>
              </a:r>
              <a:endParaRPr/>
            </a:p>
          </p:txBody>
        </p:sp>
      </p:grpSp>
      <p:sp>
        <p:nvSpPr>
          <p:cNvPr id="206" name="Google Shape;206;p5"/>
          <p:cNvSpPr txBox="1"/>
          <p:nvPr/>
        </p:nvSpPr>
        <p:spPr>
          <a:xfrm>
            <a:off x="1378226" y="2663687"/>
            <a:ext cx="915725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‘In children’s literature and culture, there is a synergistic relation between stories and characters that originally appear in print and the forms into which they are subsequently transformed across media boundaries: film, video, DVD, audio adaptations, text-based toys and commodities (e.g., china and clothing displaying book characters), computer programs, and theme parks’ (O’Sullivan193).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13" name="Google Shape;213;p6"/>
          <p:cNvGrpSpPr/>
          <p:nvPr/>
        </p:nvGrpSpPr>
        <p:grpSpPr>
          <a:xfrm>
            <a:off x="2523937" y="643924"/>
            <a:ext cx="6346785" cy="1813367"/>
            <a:chOff x="1558737" y="985"/>
            <a:chExt cx="6346785" cy="1813367"/>
          </a:xfrm>
        </p:grpSpPr>
        <p:sp>
          <p:nvSpPr>
            <p:cNvPr id="214" name="Google Shape;214;p6"/>
            <p:cNvSpPr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1558737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entury Gothic"/>
                <a:buNone/>
              </a:pP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126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entury Gothic"/>
                <a:buNone/>
              </a:pP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Fiction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4883244" y="985"/>
              <a:ext cx="3022278" cy="181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Lit &amp; Context</a:t>
              </a:r>
              <a:endParaRPr/>
            </a:p>
          </p:txBody>
        </p:sp>
      </p:grpSp>
      <p:sp>
        <p:nvSpPr>
          <p:cNvPr id="218" name="Google Shape;218;p6"/>
          <p:cNvSpPr txBox="1"/>
          <p:nvPr/>
        </p:nvSpPr>
        <p:spPr>
          <a:xfrm>
            <a:off x="1378226" y="2663687"/>
            <a:ext cx="91572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397565" y="3033019"/>
            <a:ext cx="985961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‘Comparative children's literature, by examining texts in their historical and cultural contexts and probing the modes of its (non)transfer, is a genuine antidote to such romantic notions of international children's literature; it is also ideally positioned to address the real contemporary  phenomenon of its globalization’ (O’Sullivan 195).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26" name="Google Shape;226;p7"/>
          <p:cNvGrpSpPr/>
          <p:nvPr/>
        </p:nvGrpSpPr>
        <p:grpSpPr>
          <a:xfrm>
            <a:off x="968204" y="795519"/>
            <a:ext cx="10249241" cy="3098607"/>
            <a:chOff x="3004" y="152580"/>
            <a:chExt cx="10249241" cy="3098607"/>
          </a:xfrm>
        </p:grpSpPr>
        <p:sp>
          <p:nvSpPr>
            <p:cNvPr id="227" name="Google Shape;227;p7"/>
            <p:cNvSpPr/>
            <p:nvPr/>
          </p:nvSpPr>
          <p:spPr>
            <a:xfrm>
              <a:off x="3004" y="152580"/>
              <a:ext cx="2383544" cy="1430126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3004" y="152580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3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2624903" y="152580"/>
              <a:ext cx="2383544" cy="1430126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 txBox="1"/>
            <p:nvPr/>
          </p:nvSpPr>
          <p:spPr>
            <a:xfrm>
              <a:off x="2624903" y="152580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Types</a:t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5246802" y="152580"/>
              <a:ext cx="2383544" cy="1430126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5246802" y="152580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Realist</a:t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7868701" y="152580"/>
              <a:ext cx="2383544" cy="1430126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 txBox="1"/>
            <p:nvPr/>
          </p:nvSpPr>
          <p:spPr>
            <a:xfrm>
              <a:off x="7868701" y="152580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Sci-fi</a:t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1313953" y="1821061"/>
              <a:ext cx="2383544" cy="1430126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1313953" y="1821061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Fantasy</a:t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3935852" y="1821061"/>
              <a:ext cx="2383544" cy="1430126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3935852" y="1821061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Crime</a:t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557751" y="1821061"/>
              <a:ext cx="2383544" cy="1430126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6557751" y="1821061"/>
              <a:ext cx="2383544" cy="1430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Others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47" name="Google Shape;247;p8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48" name="Google Shape;248;p8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8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Age Group</a:t>
              </a: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8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Images</a:t>
              </a: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8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Small World</a:t>
              </a: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8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125725" spcFirstLastPara="1" rIns="12572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entury Gothic"/>
                <a:buNone/>
              </a:pPr>
              <a:r>
                <a:rPr lang="en-US" sz="3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Temporality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64" name="Google Shape;264;p9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65" name="Google Shape;265;p9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9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US" sz="27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US" sz="2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Moral Complications</a:t>
              </a: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9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US" sz="2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Educational</a:t>
              </a: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9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US" sz="2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Recreational</a:t>
              </a: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9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US" sz="27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Family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0" name="Google Shape;280;p10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81" name="Google Shape;281;p10"/>
          <p:cNvGrpSpPr/>
          <p:nvPr/>
        </p:nvGrpSpPr>
        <p:grpSpPr>
          <a:xfrm>
            <a:off x="1910605" y="645796"/>
            <a:ext cx="8377690" cy="3398053"/>
            <a:chOff x="945405" y="2857"/>
            <a:chExt cx="8377690" cy="3398053"/>
          </a:xfrm>
        </p:grpSpPr>
        <p:sp>
          <p:nvSpPr>
            <p:cNvPr id="282" name="Google Shape;282;p10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0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lang="en-US" sz="38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</a:t>
              </a:r>
              <a:endParaRPr sz="3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10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0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Pre-Publishing</a:t>
              </a:r>
              <a:endParaRPr/>
            </a:p>
          </p:txBody>
        </p:sp>
        <p:sp>
          <p:nvSpPr>
            <p:cNvPr id="286" name="Google Shape;286;p10"/>
            <p:cNvSpPr/>
            <p:nvPr/>
          </p:nvSpPr>
          <p:spPr>
            <a:xfrm>
              <a:off x="6709209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0"/>
            <p:cNvSpPr txBox="1"/>
            <p:nvPr/>
          </p:nvSpPr>
          <p:spPr>
            <a:xfrm>
              <a:off x="6709209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Publishing</a:t>
              </a:r>
              <a:endParaRPr/>
            </a:p>
          </p:txBody>
        </p:sp>
        <p:sp>
          <p:nvSpPr>
            <p:cNvPr id="288" name="Google Shape;288;p10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0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Book Structure</a:t>
              </a:r>
              <a:endParaRPr/>
            </a:p>
          </p:txBody>
        </p:sp>
        <p:sp>
          <p:nvSpPr>
            <p:cNvPr id="290" name="Google Shape;290;p10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0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entury Gothic"/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Series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98" name="Google Shape;298;p11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299" name="Google Shape;299;p11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1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This week’s reading</a:t>
              </a:r>
              <a:endParaRPr/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1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i="1" lang="en-US" sz="3500" u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Stardust</a:t>
              </a:r>
              <a:endParaRPr i="1" sz="350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1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Character</a:t>
              </a:r>
              <a:endParaRPr/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1"/>
            <p:cNvSpPr txBox="1"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World</a:t>
              </a:r>
              <a:endParaRPr/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1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Narrative</a:t>
              </a:r>
              <a:endParaRPr/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1"/>
            <p:cNvSpPr txBox="1"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Interest?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17" name="Google Shape;317;p12"/>
          <p:cNvGrpSpPr/>
          <p:nvPr/>
        </p:nvGrpSpPr>
        <p:grpSpPr>
          <a:xfrm>
            <a:off x="3258610" y="644294"/>
            <a:ext cx="5668429" cy="3401057"/>
            <a:chOff x="2293410" y="1355"/>
            <a:chExt cx="5668429" cy="3401057"/>
          </a:xfrm>
        </p:grpSpPr>
        <p:sp>
          <p:nvSpPr>
            <p:cNvPr id="318" name="Google Shape;318;p12"/>
            <p:cNvSpPr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2"/>
            <p:cNvSpPr txBox="1"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6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</a:t>
              </a:r>
              <a:r>
                <a:rPr lang="en-US" sz="6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be revealed!</a:t>
              </a:r>
              <a:endParaRPr sz="6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6" name="Google Shape;326;p13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327" name="Google Shape;327;p13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3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US" sz="41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Effects</a:t>
              </a:r>
              <a:endParaRPr sz="4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9" name="Google Shape;329;p13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3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US" sz="4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Visual</a:t>
              </a:r>
              <a:endParaRPr/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3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US" sz="4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Aural</a:t>
              </a:r>
              <a:endParaRPr/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3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US" sz="4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Kinetic</a:t>
              </a:r>
              <a:endParaRPr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3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US" sz="4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Bank Robber</a:t>
              </a:r>
              <a:endParaRPr/>
            </a:p>
          </p:txBody>
        </p:sp>
      </p:grpSp>
      <p:sp>
        <p:nvSpPr>
          <p:cNvPr id="337" name="Google Shape;337;p13"/>
          <p:cNvSpPr/>
          <p:nvPr/>
        </p:nvSpPr>
        <p:spPr>
          <a:xfrm>
            <a:off x="1219199" y="4572000"/>
            <a:ext cx="919700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" name="Google Shape;343;p14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44" name="Google Shape;344;p14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345" name="Google Shape;345;p14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4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Effects</a:t>
              </a:r>
              <a:endParaRPr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4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Time</a:t>
              </a: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4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Place</a:t>
              </a: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383043" y="1819325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4"/>
            <p:cNvSpPr txBox="1"/>
            <p:nvPr/>
          </p:nvSpPr>
          <p:spPr>
            <a:xfrm>
              <a:off x="2383043" y="1819325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Perspective</a:t>
              </a: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4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Combination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61" name="Google Shape;361;p15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362" name="Google Shape;362;p15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5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Effects Homework</a:t>
              </a:r>
              <a:endParaRPr sz="3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5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Visual</a:t>
              </a: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5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Aural</a:t>
              </a:r>
              <a:endParaRPr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5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Kinethetic</a:t>
              </a:r>
              <a:endParaRPr sz="3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5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entury Gothic"/>
                <a:buNone/>
              </a:pP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Us</a:t>
              </a:r>
              <a:r>
                <a:rPr lang="en-US" sz="3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 in submission!</a:t>
              </a:r>
              <a:endParaRPr sz="3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7" name="Google Shape;377;p16"/>
          <p:cNvSpPr txBox="1"/>
          <p:nvPr>
            <p:ph type="title"/>
          </p:nvPr>
        </p:nvSpPr>
        <p:spPr>
          <a:xfrm>
            <a:off x="7532710" y="620722"/>
            <a:ext cx="3518748" cy="11424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r>
              <a:rPr lang="en-US" sz="2800"/>
              <a:t>WORKSHOP</a:t>
            </a:r>
            <a:endParaRPr/>
          </a:p>
        </p:txBody>
      </p:sp>
      <p:sp>
        <p:nvSpPr>
          <p:cNvPr id="378" name="Google Shape;378;p16"/>
          <p:cNvSpPr/>
          <p:nvPr/>
        </p:nvSpPr>
        <p:spPr>
          <a:xfrm>
            <a:off x="612990" y="620722"/>
            <a:ext cx="6575496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room filled with lots of furniture&#10;&#10;Description automatically generated" id="379" name="Google Shape;379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" l="6106" r="10035" t="0"/>
          <a:stretch/>
        </p:blipFill>
        <p:spPr>
          <a:xfrm>
            <a:off x="778062" y="786117"/>
            <a:ext cx="6245352" cy="49560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16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81" name="Google Shape;381;p16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2" name="Google Shape;382;p16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3" name="Google Shape;383;p16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4" name="Google Shape;384;p16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5" name="Google Shape;385;p16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7"/>
          <p:cNvSpPr txBox="1"/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US"/>
              <a:t>WORKSHOP</a:t>
            </a:r>
            <a:endParaRPr/>
          </a:p>
        </p:txBody>
      </p:sp>
      <p:sp>
        <p:nvSpPr>
          <p:cNvPr id="391" name="Google Shape;391;p17"/>
          <p:cNvSpPr txBox="1"/>
          <p:nvPr>
            <p:ph idx="1" type="body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This week: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Write a piece of Children’s Fiction in prose. Use the class exercise, if you wish. Aim for 1,000-2,000 words. Share with Peer Group.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Prepare some brief verbal comments for your peers’ work and also on this weeks’ reading.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"/>
          <p:cNvSpPr txBox="1"/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US"/>
              <a:t>NEXT WEEK</a:t>
            </a:r>
            <a:endParaRPr/>
          </a:p>
        </p:txBody>
      </p:sp>
      <p:sp>
        <p:nvSpPr>
          <p:cNvPr id="397" name="Google Shape;397;p18"/>
          <p:cNvSpPr txBox="1"/>
          <p:nvPr>
            <p:ph idx="1" type="body"/>
          </p:nvPr>
        </p:nvSpPr>
        <p:spPr>
          <a:xfrm>
            <a:off x="538438" y="1798094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This week’s slides will be emailed</a:t>
            </a:r>
            <a:endParaRPr/>
          </a:p>
          <a:p>
            <a:pPr indent="0" lvl="0" marL="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Reading for next week will be emailed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Read the other work in your peer group and read the extract.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Write your piece(s)!</a:t>
            </a:r>
            <a:endParaRPr/>
          </a:p>
          <a:p>
            <a:pPr indent="-191770" lvl="0" marL="285750" rtl="0" algn="l">
              <a:spcBef>
                <a:spcPts val="97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970"/>
              </a:spcBef>
              <a:spcAft>
                <a:spcPts val="0"/>
              </a:spcAft>
              <a:buSzPct val="80000"/>
              <a:buChar char="▶"/>
            </a:pPr>
            <a:r>
              <a:rPr lang="en-US">
                <a:solidFill>
                  <a:schemeClr val="lt1"/>
                </a:solidFill>
              </a:rPr>
              <a:t>Any questions – email info@martinkeaveney.com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eca37e962d_0_0"/>
          <p:cNvSpPr txBox="1"/>
          <p:nvPr>
            <p:ph type="title"/>
          </p:nvPr>
        </p:nvSpPr>
        <p:spPr>
          <a:xfrm>
            <a:off x="684212" y="685807"/>
            <a:ext cx="8534400" cy="1507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CLASS &amp; PODCAST</a:t>
            </a:r>
            <a:endParaRPr/>
          </a:p>
        </p:txBody>
      </p:sp>
      <p:sp>
        <p:nvSpPr>
          <p:cNvPr id="403" name="Google Shape;403;geca37e962d_0_0"/>
          <p:cNvSpPr txBox="1"/>
          <p:nvPr>
            <p:ph idx="1" type="body"/>
          </p:nvPr>
        </p:nvSpPr>
        <p:spPr>
          <a:xfrm>
            <a:off x="684212" y="2529975"/>
            <a:ext cx="8534400" cy="3615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Join Zoom Meeting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https://us02web.zoom.us/j/87905445113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Meeting ID: 879 0544 5113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Podcast: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https://www.dropbox.com/s/7c5eqeqwl9yndyh/Inter%20Week%203.mp3?dl=0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2020-09-15T15:53:49Z</dcterms:created>
  <dc:creator>Martin Keaveney</dc:creator>
</cp:coreProperties>
</file>