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Century Gothic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4" roundtripDataSignature="AMtx7mgvixJBA++0locIXaif/KyAWQUz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22" Type="http://schemas.openxmlformats.org/officeDocument/2006/relationships/font" Target="fonts/CenturyGothic-italic.fntdata"/><Relationship Id="rId10" Type="http://schemas.openxmlformats.org/officeDocument/2006/relationships/slide" Target="slides/slide5.xml"/><Relationship Id="rId21" Type="http://schemas.openxmlformats.org/officeDocument/2006/relationships/font" Target="fonts/CenturyGothic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CenturyGothic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ee2dcbed3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ee2dcbed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" name="Google Shape;1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5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idx="1" type="subTitle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15"/>
          <p:cNvSpPr txBox="1"/>
          <p:nvPr>
            <p:ph idx="10" type="dt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1" type="ftr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2" type="sldNum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30" name="Google Shape;30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0"/>
          <p:cNvSpPr txBox="1"/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" type="body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1" type="ftr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" type="body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2" type="body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2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2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2"/>
          <p:cNvSpPr txBox="1"/>
          <p:nvPr>
            <p:ph idx="2" type="body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22"/>
          <p:cNvSpPr txBox="1"/>
          <p:nvPr>
            <p:ph idx="4" type="body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22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3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4"/>
          <p:cNvSpPr txBox="1"/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" type="body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2" type="body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1" name="Google Shape;61;p2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/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/>
          <p:nvPr>
            <p:ph idx="2" type="pic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25"/>
          <p:cNvSpPr txBox="1"/>
          <p:nvPr>
            <p:ph idx="1" type="body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25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/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/>
          <p:nvPr>
            <p:ph idx="2" type="pic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/>
          <p:nvPr>
            <p:ph idx="1" type="body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 showMasterSp="0">
  <p:cSld name="Title and Cap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79" name="Google Shape;79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7"/>
          <p:cNvSpPr txBox="1"/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" type="body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2" name="Google Shape;82;p27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7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 showMasterSp="0">
  <p:cSld name="Quot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86" name="Google Shape;86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8"/>
          <p:cNvSpPr txBox="1"/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" type="body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9" name="Google Shape;89;p28"/>
          <p:cNvSpPr txBox="1"/>
          <p:nvPr>
            <p:ph idx="2" type="body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28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8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8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93" name="Google Shape;93;p2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lang="en-IE" sz="80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94" name="Google Shape;94;p28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entury Gothic"/>
              <a:buNone/>
            </a:pPr>
            <a:r>
              <a:rPr b="0" lang="en-IE" sz="80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 showMasterSp="0">
  <p:cSld name="Name Card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96" name="Google Shape;96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9"/>
          <p:cNvSpPr txBox="1"/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" type="body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9" name="Google Shape;99;p29"/>
          <p:cNvSpPr txBox="1"/>
          <p:nvPr>
            <p:ph idx="10" type="dt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9"/>
          <p:cNvSpPr txBox="1"/>
          <p:nvPr>
            <p:ph idx="11" type="ftr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9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0"/>
          <p:cNvSpPr txBox="1"/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" type="body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5" name="Google Shape;105;p30"/>
          <p:cNvSpPr txBox="1"/>
          <p:nvPr>
            <p:ph idx="2" type="body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6" name="Google Shape;106;p30"/>
          <p:cNvSpPr txBox="1"/>
          <p:nvPr>
            <p:ph idx="3" type="body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7" name="Google Shape;107;p30"/>
          <p:cNvSpPr txBox="1"/>
          <p:nvPr>
            <p:ph idx="4" type="body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8" name="Google Shape;108;p30"/>
          <p:cNvSpPr txBox="1"/>
          <p:nvPr>
            <p:ph idx="5" type="body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9" name="Google Shape;109;p30"/>
          <p:cNvSpPr txBox="1"/>
          <p:nvPr>
            <p:ph idx="6" type="body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0" name="Google Shape;110;p30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30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0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1"/>
          <p:cNvSpPr txBox="1"/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1"/>
          <p:cNvSpPr txBox="1"/>
          <p:nvPr>
            <p:ph idx="1" type="body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31"/>
          <p:cNvSpPr/>
          <p:nvPr>
            <p:ph idx="2" type="pic"/>
          </p:nvPr>
        </p:nvSpPr>
        <p:spPr>
          <a:xfrm>
            <a:off x="688618" y="2362200"/>
            <a:ext cx="3451582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17" name="Google Shape;117;p31"/>
          <p:cNvSpPr txBox="1"/>
          <p:nvPr>
            <p:ph idx="3" type="body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8" name="Google Shape;118;p31"/>
          <p:cNvSpPr txBox="1"/>
          <p:nvPr>
            <p:ph idx="4" type="body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9" name="Google Shape;119;p31"/>
          <p:cNvSpPr/>
          <p:nvPr>
            <p:ph idx="5" type="pic"/>
          </p:nvPr>
        </p:nvSpPr>
        <p:spPr>
          <a:xfrm>
            <a:off x="4374263" y="2362200"/>
            <a:ext cx="3448936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0" name="Google Shape;120;p31"/>
          <p:cNvSpPr txBox="1"/>
          <p:nvPr>
            <p:ph idx="6" type="body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1" name="Google Shape;121;p31"/>
          <p:cNvSpPr txBox="1"/>
          <p:nvPr>
            <p:ph idx="7" type="body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1"/>
          <p:cNvSpPr/>
          <p:nvPr>
            <p:ph idx="8" type="pic"/>
          </p:nvPr>
        </p:nvSpPr>
        <p:spPr>
          <a:xfrm>
            <a:off x="8049855" y="2362200"/>
            <a:ext cx="3447878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3" name="Google Shape;123;p31"/>
          <p:cNvSpPr txBox="1"/>
          <p:nvPr>
            <p:ph idx="9" type="body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4" name="Google Shape;124;p31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2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2"/>
          <p:cNvSpPr txBox="1"/>
          <p:nvPr>
            <p:ph idx="1" type="body"/>
          </p:nvPr>
        </p:nvSpPr>
        <p:spPr>
          <a:xfrm rot="5400000">
            <a:off x="4083937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BTM.png" id="134" name="Google Shape;134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3"/>
          <p:cNvSpPr txBox="1"/>
          <p:nvPr>
            <p:ph type="title"/>
          </p:nvPr>
        </p:nvSpPr>
        <p:spPr>
          <a:xfrm rot="5400000">
            <a:off x="8525933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3"/>
          <p:cNvSpPr txBox="1"/>
          <p:nvPr>
            <p:ph idx="1" type="body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33"/>
          <p:cNvSpPr txBox="1"/>
          <p:nvPr>
            <p:ph idx="10" type="dt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1" type="ftr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9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1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6" name="Google Shape;6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4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4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" name="Google Shape;11;p14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0-HD-TOP.png" id="141" name="Google Shape;141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3" name="Google Shape;143;p17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4" name="Google Shape;144;p1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5" name="Google Shape;145;p1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6" name="Google Shape;146;p1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50" u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50" u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50" u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50" u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50" u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50" u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50" u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50" u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50" u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hyperlink" Target="https://www.galwayartscentre.ie/courses/340-340-creative-writing-intermediate-remote-course?lang=en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martinkeaveney.com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us02web.zoom.us/j/88681034009" TargetMode="External"/><Relationship Id="rId4" Type="http://schemas.openxmlformats.org/officeDocument/2006/relationships/hyperlink" Target="https://www.dropbox.com/s/hzov1qlzpoz3qa8/Week%208.mp3?d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/>
          <p:nvPr>
            <p:ph type="ctrTitle"/>
          </p:nvPr>
        </p:nvSpPr>
        <p:spPr>
          <a:xfrm>
            <a:off x="675862" y="425179"/>
            <a:ext cx="1061499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br>
              <a:rPr lang="en-IE" sz="5300"/>
            </a:br>
            <a:br>
              <a:rPr lang="en-IE" sz="5300"/>
            </a:br>
            <a:r>
              <a:rPr lang="en-IE" sz="5300"/>
              <a:t>CREATIVE WRITING: INTRODUCTION</a:t>
            </a:r>
            <a:br>
              <a:rPr lang="en-IE"/>
            </a:br>
            <a:br>
              <a:rPr lang="en-IE" sz="1600"/>
            </a:br>
            <a:r>
              <a:rPr lang="en-IE" sz="1600"/>
              <a:t>GALWAY ARTS CENTRE</a:t>
            </a:r>
            <a:br>
              <a:rPr lang="en-IE" sz="1600"/>
            </a:br>
            <a:r>
              <a:rPr lang="en-IE" sz="1600"/>
              <a:t>MARTIN KEAVENEY</a:t>
            </a:r>
            <a:endParaRPr/>
          </a:p>
        </p:txBody>
      </p:sp>
      <p:sp>
        <p:nvSpPr>
          <p:cNvPr id="158" name="Google Shape;158;p1"/>
          <p:cNvSpPr txBox="1"/>
          <p:nvPr>
            <p:ph idx="1" type="subTitle"/>
          </p:nvPr>
        </p:nvSpPr>
        <p:spPr>
          <a:xfrm>
            <a:off x="1080052" y="57658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Week 8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/>
              <a:t>The World on Screen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A group of people walking on a city street&#10;&#10;Description generated with very high confidence" id="159" name="Google Shape;1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5824" y="2614612"/>
            <a:ext cx="5475117" cy="3184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"/>
          <p:cNvSpPr txBox="1"/>
          <p:nvPr/>
        </p:nvSpPr>
        <p:spPr>
          <a:xfrm>
            <a:off x="1815548" y="1431235"/>
            <a:ext cx="54201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Week 8</a:t>
            </a:r>
            <a:r>
              <a:rPr b="0" i="0" lang="en-IE" sz="2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Medium of Screen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 Readings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Course Conclusion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"/>
          <p:cNvSpPr/>
          <p:nvPr/>
        </p:nvSpPr>
        <p:spPr>
          <a:xfrm>
            <a:off x="4636008" y="0"/>
            <a:ext cx="7555992" cy="68580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3"/>
          <p:cNvSpPr/>
          <p:nvPr/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635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indoor, sitting&#10;&#10;Description generated with high confidence" id="171" name="Google Shape;171;p3"/>
          <p:cNvPicPr preferRelativeResize="0"/>
          <p:nvPr/>
        </p:nvPicPr>
        <p:blipFill rotWithShape="1">
          <a:blip r:embed="rId3">
            <a:alphaModFix/>
          </a:blip>
          <a:srcRect b="0" l="0" r="61974" t="0"/>
          <a:stretch/>
        </p:blipFill>
        <p:spPr>
          <a:xfrm>
            <a:off x="0" y="0"/>
            <a:ext cx="4636008" cy="144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itting&#10;&#10;Description generated with high confidence" id="172" name="Google Shape;172;p3"/>
          <p:cNvPicPr preferRelativeResize="0"/>
          <p:nvPr/>
        </p:nvPicPr>
        <p:blipFill rotWithShape="1">
          <a:blip r:embed="rId4">
            <a:alphaModFix/>
          </a:blip>
          <a:srcRect b="0" l="0" r="61974" t="0"/>
          <a:stretch/>
        </p:blipFill>
        <p:spPr>
          <a:xfrm>
            <a:off x="0" y="4375150"/>
            <a:ext cx="4636008" cy="248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3"/>
          <p:cNvGrpSpPr/>
          <p:nvPr/>
        </p:nvGrpSpPr>
        <p:grpSpPr>
          <a:xfrm>
            <a:off x="5279472" y="750917"/>
            <a:ext cx="6290226" cy="5442952"/>
            <a:chOff x="0" y="4792"/>
            <a:chExt cx="6290226" cy="5442952"/>
          </a:xfrm>
        </p:grpSpPr>
        <p:sp>
          <p:nvSpPr>
            <p:cNvPr id="174" name="Google Shape;174;p3"/>
            <p:cNvSpPr/>
            <p:nvPr/>
          </p:nvSpPr>
          <p:spPr>
            <a:xfrm>
              <a:off x="0" y="4792"/>
              <a:ext cx="6290226" cy="1247220"/>
            </a:xfrm>
            <a:prstGeom prst="roundRect">
              <a:avLst>
                <a:gd fmla="val 16667" name="adj"/>
              </a:avLst>
            </a:prstGeom>
            <a:solidFill>
              <a:srgbClr val="FB801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"/>
            <p:cNvSpPr txBox="1"/>
            <p:nvPr/>
          </p:nvSpPr>
          <p:spPr>
            <a:xfrm>
              <a:off x="60884" y="65676"/>
              <a:ext cx="6168458" cy="11254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8100" lIns="198100" spcFirstLastPara="1" rIns="198100" wrap="square" tIns="19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Century Gothic"/>
                <a:buNone/>
              </a:pPr>
              <a:r>
                <a:rPr lang="en-IE" sz="5200" u="sng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Screen v Stage</a:t>
              </a:r>
              <a:endParaRPr sz="5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0" y="1401772"/>
              <a:ext cx="6290226" cy="1247220"/>
            </a:xfrm>
            <a:prstGeom prst="roundRect">
              <a:avLst>
                <a:gd fmla="val 16667" name="adj"/>
              </a:avLst>
            </a:prstGeom>
            <a:solidFill>
              <a:srgbClr val="F59722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60884" y="1462656"/>
              <a:ext cx="6168458" cy="11254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8100" lIns="198100" spcFirstLastPara="1" rIns="198100" wrap="square" tIns="19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Century Gothic"/>
                <a:buNone/>
              </a:pPr>
              <a:r>
                <a:rPr lang="en-IE" sz="5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Early films</a:t>
              </a:r>
              <a:endParaRPr sz="5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0" y="2798752"/>
              <a:ext cx="6290226" cy="1247220"/>
            </a:xfrm>
            <a:prstGeom prst="roundRect">
              <a:avLst>
                <a:gd fmla="val 16667" name="adj"/>
              </a:avLst>
            </a:prstGeom>
            <a:solidFill>
              <a:srgbClr val="EEAC2B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60884" y="2859636"/>
              <a:ext cx="6168458" cy="11254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8100" lIns="198100" spcFirstLastPara="1" rIns="198100" wrap="square" tIns="19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Century Gothic"/>
                <a:buNone/>
              </a:pPr>
              <a:r>
                <a:rPr lang="en-IE" sz="5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Rise of Montage</a:t>
              </a:r>
              <a:endParaRPr sz="5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0" y="4200524"/>
              <a:ext cx="6290226" cy="1247220"/>
            </a:xfrm>
            <a:prstGeom prst="roundRect">
              <a:avLst>
                <a:gd fmla="val 16667" name="adj"/>
              </a:avLst>
            </a:prstGeom>
            <a:solidFill>
              <a:srgbClr val="E7BD34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60884" y="4261408"/>
              <a:ext cx="6168458" cy="11254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8100" lIns="198100" spcFirstLastPara="1" rIns="198100" wrap="square" tIns="19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Century Gothic"/>
                <a:buNone/>
              </a:pPr>
              <a:r>
                <a:rPr lang="en-IE" sz="5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TV/Film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EADWEARD MUYBRIDGE</a:t>
            </a:r>
            <a:endParaRPr/>
          </a:p>
        </p:txBody>
      </p:sp>
      <p:pic>
        <p:nvPicPr>
          <p:cNvPr id="187" name="Google Shape;187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4221" y="2561284"/>
            <a:ext cx="2085013" cy="28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4"/>
          <p:cNvSpPr/>
          <p:nvPr/>
        </p:nvSpPr>
        <p:spPr>
          <a:xfrm>
            <a:off x="678872" y="4602125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born April 9, 1830, Kingston upon Thames, Surrey, Eng.—died May 8, 1904, Kingston upon Thames)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"/>
          <p:cNvSpPr/>
          <p:nvPr/>
        </p:nvSpPr>
        <p:spPr>
          <a:xfrm>
            <a:off x="4636008" y="0"/>
            <a:ext cx="7555992" cy="68580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Google Shape;194;p5"/>
          <p:cNvSpPr/>
          <p:nvPr/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635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icture containing indoor, sitting&#10;&#10;Description generated with high confidence" id="195" name="Google Shape;195;p5"/>
          <p:cNvPicPr preferRelativeResize="0"/>
          <p:nvPr/>
        </p:nvPicPr>
        <p:blipFill rotWithShape="1">
          <a:blip r:embed="rId3">
            <a:alphaModFix/>
          </a:blip>
          <a:srcRect b="0" l="0" r="61974" t="0"/>
          <a:stretch/>
        </p:blipFill>
        <p:spPr>
          <a:xfrm>
            <a:off x="0" y="0"/>
            <a:ext cx="4636008" cy="144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itting&#10;&#10;Description generated with high confidence" id="196" name="Google Shape;196;p5"/>
          <p:cNvPicPr preferRelativeResize="0"/>
          <p:nvPr/>
        </p:nvPicPr>
        <p:blipFill rotWithShape="1">
          <a:blip r:embed="rId4">
            <a:alphaModFix/>
          </a:blip>
          <a:srcRect b="0" l="0" r="61974" t="0"/>
          <a:stretch/>
        </p:blipFill>
        <p:spPr>
          <a:xfrm>
            <a:off x="0" y="4375150"/>
            <a:ext cx="4636008" cy="2482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7" name="Google Shape;197;p5"/>
          <p:cNvGrpSpPr/>
          <p:nvPr/>
        </p:nvGrpSpPr>
        <p:grpSpPr>
          <a:xfrm>
            <a:off x="5279472" y="746125"/>
            <a:ext cx="6290226" cy="5447744"/>
            <a:chOff x="0" y="0"/>
            <a:chExt cx="6290226" cy="5447744"/>
          </a:xfrm>
        </p:grpSpPr>
        <p:cxnSp>
          <p:nvCxnSpPr>
            <p:cNvPr id="198" name="Google Shape;198;p5"/>
            <p:cNvCxnSpPr/>
            <p:nvPr/>
          </p:nvCxnSpPr>
          <p:spPr>
            <a:xfrm>
              <a:off x="0" y="0"/>
              <a:ext cx="6290226" cy="0"/>
            </a:xfrm>
            <a:prstGeom prst="straightConnector1">
              <a:avLst/>
            </a:prstGeom>
            <a:solidFill>
              <a:srgbClr val="FB801A"/>
            </a:solidFill>
            <a:ln cap="flat" cmpd="sng" w="12700">
              <a:solidFill>
                <a:srgbClr val="FB801A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99" name="Google Shape;199;p5"/>
            <p:cNvSpPr/>
            <p:nvPr/>
          </p:nvSpPr>
          <p:spPr>
            <a:xfrm>
              <a:off x="0" y="0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5"/>
            <p:cNvSpPr txBox="1"/>
            <p:nvPr/>
          </p:nvSpPr>
          <p:spPr>
            <a:xfrm>
              <a:off x="0" y="0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entury Gothic"/>
                <a:buNone/>
              </a:pPr>
              <a:r>
                <a:rPr lang="en-IE" sz="3100" u="sng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Processes of scriptwriting</a:t>
              </a:r>
              <a:endParaRPr sz="3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01" name="Google Shape;201;p5"/>
            <p:cNvCxnSpPr/>
            <p:nvPr/>
          </p:nvCxnSpPr>
          <p:spPr>
            <a:xfrm>
              <a:off x="0" y="680968"/>
              <a:ext cx="6290226" cy="0"/>
            </a:xfrm>
            <a:prstGeom prst="straightConnector1">
              <a:avLst/>
            </a:prstGeom>
            <a:solidFill>
              <a:srgbClr val="F98A1D"/>
            </a:solidFill>
            <a:ln cap="flat" cmpd="sng" w="12700">
              <a:solidFill>
                <a:srgbClr val="F98A1D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02" name="Google Shape;202;p5"/>
            <p:cNvSpPr/>
            <p:nvPr/>
          </p:nvSpPr>
          <p:spPr>
            <a:xfrm>
              <a:off x="0" y="680968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5"/>
            <p:cNvSpPr txBox="1"/>
            <p:nvPr/>
          </p:nvSpPr>
          <p:spPr>
            <a:xfrm>
              <a:off x="0" y="680968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entury Gothic"/>
                <a:buNone/>
              </a:pPr>
              <a:r>
                <a:rPr lang="en-IE" sz="31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Outline approach</a:t>
              </a:r>
              <a:endParaRPr sz="3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04" name="Google Shape;204;p5"/>
            <p:cNvCxnSpPr/>
            <p:nvPr/>
          </p:nvCxnSpPr>
          <p:spPr>
            <a:xfrm>
              <a:off x="0" y="1361936"/>
              <a:ext cx="6290226" cy="0"/>
            </a:xfrm>
            <a:prstGeom prst="straightConnector1">
              <a:avLst/>
            </a:prstGeom>
            <a:solidFill>
              <a:srgbClr val="F69321"/>
            </a:solidFill>
            <a:ln cap="flat" cmpd="sng" w="12700">
              <a:solidFill>
                <a:srgbClr val="F6932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05" name="Google Shape;205;p5"/>
            <p:cNvSpPr/>
            <p:nvPr/>
          </p:nvSpPr>
          <p:spPr>
            <a:xfrm>
              <a:off x="0" y="1361936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5"/>
            <p:cNvSpPr txBox="1"/>
            <p:nvPr/>
          </p:nvSpPr>
          <p:spPr>
            <a:xfrm>
              <a:off x="0" y="1361936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entury Gothic"/>
                <a:buNone/>
              </a:pPr>
              <a:r>
                <a:rPr lang="en-IE" sz="31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Writing approach</a:t>
              </a:r>
              <a:endParaRPr sz="3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07" name="Google Shape;207;p5"/>
            <p:cNvCxnSpPr/>
            <p:nvPr/>
          </p:nvCxnSpPr>
          <p:spPr>
            <a:xfrm>
              <a:off x="0" y="2042904"/>
              <a:ext cx="6290226" cy="0"/>
            </a:xfrm>
            <a:prstGeom prst="straightConnector1">
              <a:avLst/>
            </a:prstGeom>
            <a:solidFill>
              <a:srgbClr val="F39E25"/>
            </a:solidFill>
            <a:ln cap="flat" cmpd="sng" w="12700">
              <a:solidFill>
                <a:srgbClr val="F39E25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08" name="Google Shape;208;p5"/>
            <p:cNvSpPr/>
            <p:nvPr/>
          </p:nvSpPr>
          <p:spPr>
            <a:xfrm>
              <a:off x="0" y="2042904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5"/>
            <p:cNvSpPr txBox="1"/>
            <p:nvPr/>
          </p:nvSpPr>
          <p:spPr>
            <a:xfrm>
              <a:off x="0" y="2042904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entury Gothic"/>
                <a:buNone/>
              </a:pPr>
              <a:r>
                <a:rPr lang="en-IE" sz="31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Shortest way round</a:t>
              </a:r>
              <a:endParaRPr sz="3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10" name="Google Shape;210;p5"/>
            <p:cNvCxnSpPr/>
            <p:nvPr/>
          </p:nvCxnSpPr>
          <p:spPr>
            <a:xfrm>
              <a:off x="0" y="2723872"/>
              <a:ext cx="6290226" cy="0"/>
            </a:xfrm>
            <a:prstGeom prst="straightConnector1">
              <a:avLst/>
            </a:prstGeom>
            <a:solidFill>
              <a:srgbClr val="F0A629"/>
            </a:solidFill>
            <a:ln cap="flat" cmpd="sng" w="12700">
              <a:solidFill>
                <a:srgbClr val="F0A629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11" name="Google Shape;211;p5"/>
            <p:cNvSpPr/>
            <p:nvPr/>
          </p:nvSpPr>
          <p:spPr>
            <a:xfrm>
              <a:off x="0" y="2723872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5"/>
            <p:cNvSpPr txBox="1"/>
            <p:nvPr/>
          </p:nvSpPr>
          <p:spPr>
            <a:xfrm>
              <a:off x="0" y="2723872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entury Gothic"/>
                <a:buNone/>
              </a:pPr>
              <a:r>
                <a:rPr lang="en-IE" sz="31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Photographic writing</a:t>
              </a:r>
              <a:endParaRPr sz="3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13" name="Google Shape;213;p5"/>
            <p:cNvCxnSpPr/>
            <p:nvPr/>
          </p:nvCxnSpPr>
          <p:spPr>
            <a:xfrm>
              <a:off x="0" y="3404840"/>
              <a:ext cx="6290226" cy="0"/>
            </a:xfrm>
            <a:prstGeom prst="straightConnector1">
              <a:avLst/>
            </a:prstGeom>
            <a:solidFill>
              <a:srgbClr val="EDAF2C"/>
            </a:solidFill>
            <a:ln cap="flat" cmpd="sng" w="12700">
              <a:solidFill>
                <a:srgbClr val="EDAF2C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14" name="Google Shape;214;p5"/>
            <p:cNvSpPr/>
            <p:nvPr/>
          </p:nvSpPr>
          <p:spPr>
            <a:xfrm>
              <a:off x="0" y="3404840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5"/>
            <p:cNvSpPr txBox="1"/>
            <p:nvPr/>
          </p:nvSpPr>
          <p:spPr>
            <a:xfrm>
              <a:off x="0" y="3404840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entury Gothic"/>
                <a:buNone/>
              </a:pPr>
              <a:r>
                <a:rPr lang="en-IE" sz="31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Three act structure</a:t>
              </a:r>
              <a:endParaRPr sz="3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16" name="Google Shape;216;p5"/>
            <p:cNvCxnSpPr/>
            <p:nvPr/>
          </p:nvCxnSpPr>
          <p:spPr>
            <a:xfrm>
              <a:off x="0" y="4085808"/>
              <a:ext cx="6290226" cy="0"/>
            </a:xfrm>
            <a:prstGeom prst="straightConnector1">
              <a:avLst/>
            </a:prstGeom>
            <a:solidFill>
              <a:srgbClr val="EAB630"/>
            </a:solidFill>
            <a:ln cap="flat" cmpd="sng" w="12700">
              <a:solidFill>
                <a:srgbClr val="EAB63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17" name="Google Shape;217;p5"/>
            <p:cNvSpPr/>
            <p:nvPr/>
          </p:nvSpPr>
          <p:spPr>
            <a:xfrm>
              <a:off x="0" y="4085808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5"/>
            <p:cNvSpPr txBox="1"/>
            <p:nvPr/>
          </p:nvSpPr>
          <p:spPr>
            <a:xfrm>
              <a:off x="0" y="4085808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entury Gothic"/>
                <a:buNone/>
              </a:pPr>
              <a:r>
                <a:rPr lang="en-IE" sz="31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Combinations</a:t>
              </a:r>
              <a:endParaRPr/>
            </a:p>
          </p:txBody>
        </p:sp>
        <p:cxnSp>
          <p:nvCxnSpPr>
            <p:cNvPr id="219" name="Google Shape;219;p5"/>
            <p:cNvCxnSpPr/>
            <p:nvPr/>
          </p:nvCxnSpPr>
          <p:spPr>
            <a:xfrm>
              <a:off x="0" y="4766776"/>
              <a:ext cx="6290226" cy="0"/>
            </a:xfrm>
            <a:prstGeom prst="straightConnector1">
              <a:avLst/>
            </a:prstGeom>
            <a:solidFill>
              <a:srgbClr val="E7BD34"/>
            </a:solidFill>
            <a:ln cap="flat" cmpd="sng" w="12700">
              <a:solidFill>
                <a:srgbClr val="E7BD34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20" name="Google Shape;220;p5"/>
            <p:cNvSpPr/>
            <p:nvPr/>
          </p:nvSpPr>
          <p:spPr>
            <a:xfrm>
              <a:off x="0" y="4766776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5"/>
            <p:cNvSpPr txBox="1"/>
            <p:nvPr/>
          </p:nvSpPr>
          <p:spPr>
            <a:xfrm>
              <a:off x="0" y="4766776"/>
              <a:ext cx="6290226" cy="680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entury Gothic"/>
                <a:buNone/>
              </a:pPr>
              <a:r>
                <a:t/>
              </a:r>
              <a:endParaRPr sz="3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"/>
          <p:cNvSpPr txBox="1"/>
          <p:nvPr>
            <p:ph idx="1" type="body"/>
          </p:nvPr>
        </p:nvSpPr>
        <p:spPr>
          <a:xfrm>
            <a:off x="553278" y="856092"/>
            <a:ext cx="9783418" cy="3914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IE" u="sng"/>
              <a:t>Conventions</a:t>
            </a:r>
            <a:endParaRPr/>
          </a:p>
          <a:p>
            <a:pPr indent="-13081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i="1" lang="en-IE"/>
              <a:t>INT. – KITCHEN – DAY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i="1" lang="en-IE"/>
              <a:t>John, 40s, eats breakfast.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i="1" lang="en-IE"/>
              <a:t>Mary, 30s,  enters in dressing gown.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i="1"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i="1" lang="en-IE"/>
              <a:t>                        MARY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i="1"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i="1" lang="en-IE"/>
              <a:t>Is that the last of them?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i="1"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i="1"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i="1" lang="en-IE"/>
              <a:t>                         JOHN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i="1"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i="1" lang="en-IE"/>
              <a:t>No, there’ s another fifty boxes in the cat litter tray…</a:t>
            </a:r>
            <a:endParaRPr/>
          </a:p>
          <a:p>
            <a:pPr indent="-1397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i="1"/>
          </a:p>
          <a:p>
            <a:pPr indent="-1397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i="1"/>
          </a:p>
          <a:p>
            <a:pPr indent="-1397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i="1"/>
          </a:p>
        </p:txBody>
      </p:sp>
      <p:sp>
        <p:nvSpPr>
          <p:cNvPr id="227" name="Google Shape;227;p6"/>
          <p:cNvSpPr txBox="1"/>
          <p:nvPr/>
        </p:nvSpPr>
        <p:spPr>
          <a:xfrm>
            <a:off x="553278" y="5075583"/>
            <a:ext cx="829586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Characters defined only through dialogue and action.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Minimise all other text.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"/>
          <p:cNvSpPr txBox="1"/>
          <p:nvPr>
            <p:ph idx="1" type="body"/>
          </p:nvPr>
        </p:nvSpPr>
        <p:spPr>
          <a:xfrm>
            <a:off x="699052" y="1266908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 u="sng"/>
              <a:t>Submissions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Short pieces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Production companies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Agents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Collaboration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THIS WEEK’S WRITING</a:t>
            </a:r>
            <a:endParaRPr/>
          </a:p>
        </p:txBody>
      </p:sp>
      <p:sp>
        <p:nvSpPr>
          <p:cNvPr id="238" name="Google Shape;238;p8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t/>
            </a:r>
            <a:endParaRPr/>
          </a:p>
        </p:txBody>
      </p:sp>
      <p:pic>
        <p:nvPicPr>
          <p:cNvPr id="239" name="Google Shape;23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9125" y="2490788"/>
            <a:ext cx="3333750" cy="18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"/>
          <p:cNvSpPr txBox="1"/>
          <p:nvPr>
            <p:ph idx="1" type="body"/>
          </p:nvPr>
        </p:nvSpPr>
        <p:spPr>
          <a:xfrm>
            <a:off x="685800" y="937260"/>
            <a:ext cx="10820400" cy="528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-IE" sz="4800"/>
              <a:t>CLASS FEEDBACK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Class rep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In class feedback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Testimonials    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FINAL PROJECTS</a:t>
            </a:r>
            <a:endParaRPr/>
          </a:p>
        </p:txBody>
      </p:sp>
      <p:sp>
        <p:nvSpPr>
          <p:cNvPr id="250" name="Google Shape;250;p10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Those who submit Final Projects will receive feedback and advice 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IE"/>
              <a:t>   how to proceed in via email.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Any revisions must be submitted before 5pm on Friday 23rd December. 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1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ENJOYED THIS COURSE?</a:t>
            </a:r>
            <a:endParaRPr/>
          </a:p>
        </p:txBody>
      </p:sp>
      <p:sp>
        <p:nvSpPr>
          <p:cNvPr id="256" name="Google Shape;256;p11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889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IE"/>
              <a:t> INTERMEDIATE STARTS WEDNESDAY 2nd FEBRUARY 2022 - SAME TIMES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/>
          </a:p>
        </p:txBody>
      </p:sp>
      <p:pic>
        <p:nvPicPr>
          <p:cNvPr id="257" name="Google Shape;25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6174" y="4029087"/>
            <a:ext cx="2053050" cy="245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5975" y="4493450"/>
            <a:ext cx="2590799" cy="1725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2425" y="4736313"/>
            <a:ext cx="2438114" cy="1889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1276" y="4029075"/>
            <a:ext cx="1652949" cy="220392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1"/>
          <p:cNvSpPr txBox="1"/>
          <p:nvPr/>
        </p:nvSpPr>
        <p:spPr>
          <a:xfrm>
            <a:off x="1271325" y="3276800"/>
            <a:ext cx="9866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Historical Fiction -  Nonfiction - Memoir - Comics - Childrens /YA - Fantasy - Radio - Comedy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                                                                 </a:t>
            </a:r>
            <a:r>
              <a:rPr lang="en-IE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/>
              </a:rPr>
              <a:t>  Book here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                                                                                         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FINAL READINGS</a:t>
            </a:r>
            <a:endParaRPr/>
          </a:p>
        </p:txBody>
      </p:sp>
      <p:pic>
        <p:nvPicPr>
          <p:cNvPr id="267" name="Google Shape;267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2950" y="884751"/>
            <a:ext cx="3687252" cy="4495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 txBox="1"/>
          <p:nvPr>
            <p:ph type="title"/>
          </p:nvPr>
        </p:nvSpPr>
        <p:spPr>
          <a:xfrm>
            <a:off x="2895600" y="317564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IE"/>
              <a:t>CONGRATULATIONS!!</a:t>
            </a:r>
            <a:endParaRPr/>
          </a:p>
        </p:txBody>
      </p:sp>
      <p:sp>
        <p:nvSpPr>
          <p:cNvPr id="273" name="Google Shape;273;p13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IE"/>
              <a:t>Keep writing!</a:t>
            </a:r>
            <a:endParaRPr/>
          </a:p>
          <a:p>
            <a:pPr indent="-10985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IE"/>
              <a:t>Keep reading!</a:t>
            </a:r>
            <a:endParaRPr/>
          </a:p>
          <a:p>
            <a:pPr indent="-10985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IE"/>
              <a:t>Maintain links with class</a:t>
            </a:r>
            <a:endParaRPr/>
          </a:p>
          <a:p>
            <a:pPr indent="-10985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IE"/>
              <a:t>Publish your work!</a:t>
            </a:r>
            <a:endParaRPr/>
          </a:p>
          <a:p>
            <a:pPr indent="-10985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IE"/>
              <a:t>Let us know of any launches/readings!</a:t>
            </a:r>
            <a:endParaRPr/>
          </a:p>
          <a:p>
            <a:pPr indent="-10985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IE"/>
              <a:t>Thanks for taking the course, sharing your work and providing feedback to your class! 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IE" sz="2100" u="sng">
                <a:solidFill>
                  <a:schemeClr val="hlink"/>
                </a:solidFill>
                <a:hlinkClick r:id="rId3"/>
              </a:rPr>
              <a:t>www.martinkeaveney.com</a:t>
            </a:r>
            <a:r>
              <a:rPr lang="en-IE" sz="2100"/>
              <a:t> 2021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ee2dcbed35_0_0"/>
          <p:cNvSpPr txBox="1"/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IE"/>
              <a:t>LIVE CLASS &amp; PODCAST</a:t>
            </a:r>
            <a:endParaRPr/>
          </a:p>
        </p:txBody>
      </p:sp>
      <p:sp>
        <p:nvSpPr>
          <p:cNvPr id="279" name="Google Shape;279;gee2dcbed35_0_0"/>
          <p:cNvSpPr txBox="1"/>
          <p:nvPr>
            <p:ph idx="1" type="body"/>
          </p:nvPr>
        </p:nvSpPr>
        <p:spPr>
          <a:xfrm>
            <a:off x="685800" y="2194560"/>
            <a:ext cx="10820400" cy="4024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IE"/>
              <a:t>Join Zoom Meeting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IE" u="sng">
                <a:solidFill>
                  <a:schemeClr val="hlink"/>
                </a:solidFill>
                <a:hlinkClick r:id="rId3"/>
              </a:rPr>
              <a:t>https://us02web.zoom.us/j/88681034009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IE"/>
              <a:t>Meeting ID: 886 8103 4009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IE"/>
              <a:t>Podcast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IE" u="sng">
                <a:solidFill>
                  <a:schemeClr val="hlink"/>
                </a:solidFill>
                <a:hlinkClick r:id="rId4"/>
              </a:rPr>
              <a:t>https://www.dropbox.com/s/hzov1qlzpoz3qa8/Week%208.mp3?dl=0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2017-09-07T15:01:19Z</dcterms:created>
  <dc:creator>Martin</dc:creator>
</cp:coreProperties>
</file>